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7" r:id="rId1"/>
    <p:sldMasterId id="2147484380" r:id="rId2"/>
  </p:sldMasterIdLst>
  <p:notesMasterIdLst>
    <p:notesMasterId r:id="rId71"/>
  </p:notesMasterIdLst>
  <p:handoutMasterIdLst>
    <p:handoutMasterId r:id="rId72"/>
  </p:handoutMasterIdLst>
  <p:sldIdLst>
    <p:sldId id="409" r:id="rId3"/>
    <p:sldId id="410" r:id="rId4"/>
    <p:sldId id="411" r:id="rId5"/>
    <p:sldId id="261" r:id="rId6"/>
    <p:sldId id="263" r:id="rId7"/>
    <p:sldId id="379" r:id="rId8"/>
    <p:sldId id="385" r:id="rId9"/>
    <p:sldId id="276" r:id="rId10"/>
    <p:sldId id="277" r:id="rId11"/>
    <p:sldId id="313" r:id="rId12"/>
    <p:sldId id="292" r:id="rId13"/>
    <p:sldId id="386" r:id="rId14"/>
    <p:sldId id="338" r:id="rId15"/>
    <p:sldId id="339" r:id="rId16"/>
    <p:sldId id="340" r:id="rId17"/>
    <p:sldId id="341" r:id="rId18"/>
    <p:sldId id="342" r:id="rId19"/>
    <p:sldId id="343" r:id="rId20"/>
    <p:sldId id="344" r:id="rId21"/>
    <p:sldId id="345" r:id="rId22"/>
    <p:sldId id="295" r:id="rId23"/>
    <p:sldId id="346" r:id="rId24"/>
    <p:sldId id="347"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8" r:id="rId40"/>
    <p:sldId id="363" r:id="rId41"/>
    <p:sldId id="364" r:id="rId42"/>
    <p:sldId id="369" r:id="rId43"/>
    <p:sldId id="365" r:id="rId44"/>
    <p:sldId id="366" r:id="rId45"/>
    <p:sldId id="367" r:id="rId46"/>
    <p:sldId id="370" r:id="rId47"/>
    <p:sldId id="371" r:id="rId48"/>
    <p:sldId id="372" r:id="rId49"/>
    <p:sldId id="382" r:id="rId50"/>
    <p:sldId id="373" r:id="rId51"/>
    <p:sldId id="374" r:id="rId52"/>
    <p:sldId id="375" r:id="rId53"/>
    <p:sldId id="376" r:id="rId54"/>
    <p:sldId id="377" r:id="rId55"/>
    <p:sldId id="383" r:id="rId56"/>
    <p:sldId id="387" r:id="rId57"/>
    <p:sldId id="299" r:id="rId58"/>
    <p:sldId id="395" r:id="rId59"/>
    <p:sldId id="396" r:id="rId60"/>
    <p:sldId id="397" r:id="rId61"/>
    <p:sldId id="398" r:id="rId62"/>
    <p:sldId id="399" r:id="rId63"/>
    <p:sldId id="400" r:id="rId64"/>
    <p:sldId id="401" r:id="rId65"/>
    <p:sldId id="407" r:id="rId66"/>
    <p:sldId id="403" r:id="rId67"/>
    <p:sldId id="408" r:id="rId68"/>
    <p:sldId id="378" r:id="rId69"/>
    <p:sldId id="317" r:id="rId70"/>
  </p:sldIdLst>
  <p:sldSz cx="9144000" cy="6858000" type="screen4x3"/>
  <p:notesSz cx="6858000" cy="9144000"/>
  <p:defaultTextStyle>
    <a:defPPr>
      <a:defRPr lang="ru-RU"/>
    </a:defPPr>
    <a:lvl1pPr marL="0" algn="l" defTabSz="1022495" rtl="0" eaLnBrk="1" latinLnBrk="0" hangingPunct="1">
      <a:defRPr sz="2016" kern="1200">
        <a:solidFill>
          <a:schemeClr val="tx1"/>
        </a:solidFill>
        <a:latin typeface="+mn-lt"/>
        <a:ea typeface="+mn-ea"/>
        <a:cs typeface="+mn-cs"/>
      </a:defRPr>
    </a:lvl1pPr>
    <a:lvl2pPr marL="511248" algn="l" defTabSz="1022495" rtl="0" eaLnBrk="1" latinLnBrk="0" hangingPunct="1">
      <a:defRPr sz="2016" kern="1200">
        <a:solidFill>
          <a:schemeClr val="tx1"/>
        </a:solidFill>
        <a:latin typeface="+mn-lt"/>
        <a:ea typeface="+mn-ea"/>
        <a:cs typeface="+mn-cs"/>
      </a:defRPr>
    </a:lvl2pPr>
    <a:lvl3pPr marL="1022495" algn="l" defTabSz="1022495" rtl="0" eaLnBrk="1" latinLnBrk="0" hangingPunct="1">
      <a:defRPr sz="2016" kern="1200">
        <a:solidFill>
          <a:schemeClr val="tx1"/>
        </a:solidFill>
        <a:latin typeface="+mn-lt"/>
        <a:ea typeface="+mn-ea"/>
        <a:cs typeface="+mn-cs"/>
      </a:defRPr>
    </a:lvl3pPr>
    <a:lvl4pPr marL="1533743" algn="l" defTabSz="1022495" rtl="0" eaLnBrk="1" latinLnBrk="0" hangingPunct="1">
      <a:defRPr sz="2016" kern="1200">
        <a:solidFill>
          <a:schemeClr val="tx1"/>
        </a:solidFill>
        <a:latin typeface="+mn-lt"/>
        <a:ea typeface="+mn-ea"/>
        <a:cs typeface="+mn-cs"/>
      </a:defRPr>
    </a:lvl4pPr>
    <a:lvl5pPr marL="2044989" algn="l" defTabSz="1022495" rtl="0" eaLnBrk="1" latinLnBrk="0" hangingPunct="1">
      <a:defRPr sz="2016" kern="1200">
        <a:solidFill>
          <a:schemeClr val="tx1"/>
        </a:solidFill>
        <a:latin typeface="+mn-lt"/>
        <a:ea typeface="+mn-ea"/>
        <a:cs typeface="+mn-cs"/>
      </a:defRPr>
    </a:lvl5pPr>
    <a:lvl6pPr marL="2556233" algn="l" defTabSz="1022495" rtl="0" eaLnBrk="1" latinLnBrk="0" hangingPunct="1">
      <a:defRPr sz="2016" kern="1200">
        <a:solidFill>
          <a:schemeClr val="tx1"/>
        </a:solidFill>
        <a:latin typeface="+mn-lt"/>
        <a:ea typeface="+mn-ea"/>
        <a:cs typeface="+mn-cs"/>
      </a:defRPr>
    </a:lvl6pPr>
    <a:lvl7pPr marL="3067482" algn="l" defTabSz="1022495" rtl="0" eaLnBrk="1" latinLnBrk="0" hangingPunct="1">
      <a:defRPr sz="2016" kern="1200">
        <a:solidFill>
          <a:schemeClr val="tx1"/>
        </a:solidFill>
        <a:latin typeface="+mn-lt"/>
        <a:ea typeface="+mn-ea"/>
        <a:cs typeface="+mn-cs"/>
      </a:defRPr>
    </a:lvl7pPr>
    <a:lvl8pPr marL="3578727" algn="l" defTabSz="1022495" rtl="0" eaLnBrk="1" latinLnBrk="0" hangingPunct="1">
      <a:defRPr sz="2016" kern="1200">
        <a:solidFill>
          <a:schemeClr val="tx1"/>
        </a:solidFill>
        <a:latin typeface="+mn-lt"/>
        <a:ea typeface="+mn-ea"/>
        <a:cs typeface="+mn-cs"/>
      </a:defRPr>
    </a:lvl8pPr>
    <a:lvl9pPr marL="4089975" algn="l" defTabSz="1022495" rtl="0" eaLnBrk="1" latinLnBrk="0" hangingPunct="1">
      <a:defRPr sz="2016"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409"/>
            <p14:sldId id="410"/>
            <p14:sldId id="411"/>
            <p14:sldId id="261"/>
            <p14:sldId id="263"/>
            <p14:sldId id="379"/>
            <p14:sldId id="385"/>
            <p14:sldId id="276"/>
            <p14:sldId id="277"/>
            <p14:sldId id="313"/>
            <p14:sldId id="292"/>
            <p14:sldId id="386"/>
            <p14:sldId id="338"/>
            <p14:sldId id="339"/>
            <p14:sldId id="340"/>
            <p14:sldId id="341"/>
            <p14:sldId id="342"/>
            <p14:sldId id="343"/>
            <p14:sldId id="344"/>
            <p14:sldId id="345"/>
            <p14:sldId id="295"/>
            <p14:sldId id="346"/>
            <p14:sldId id="347"/>
            <p14:sldId id="349"/>
            <p14:sldId id="350"/>
            <p14:sldId id="351"/>
            <p14:sldId id="352"/>
            <p14:sldId id="353"/>
            <p14:sldId id="354"/>
            <p14:sldId id="355"/>
            <p14:sldId id="356"/>
            <p14:sldId id="357"/>
            <p14:sldId id="358"/>
            <p14:sldId id="359"/>
            <p14:sldId id="360"/>
            <p14:sldId id="361"/>
            <p14:sldId id="362"/>
            <p14:sldId id="368"/>
            <p14:sldId id="363"/>
            <p14:sldId id="364"/>
            <p14:sldId id="369"/>
            <p14:sldId id="365"/>
            <p14:sldId id="366"/>
            <p14:sldId id="367"/>
            <p14:sldId id="370"/>
            <p14:sldId id="371"/>
            <p14:sldId id="372"/>
            <p14:sldId id="382"/>
            <p14:sldId id="373"/>
            <p14:sldId id="374"/>
            <p14:sldId id="375"/>
            <p14:sldId id="376"/>
            <p14:sldId id="377"/>
            <p14:sldId id="383"/>
            <p14:sldId id="387"/>
            <p14:sldId id="299"/>
            <p14:sldId id="395"/>
            <p14:sldId id="396"/>
            <p14:sldId id="397"/>
            <p14:sldId id="398"/>
            <p14:sldId id="399"/>
            <p14:sldId id="400"/>
            <p14:sldId id="401"/>
            <p14:sldId id="407"/>
            <p14:sldId id="403"/>
            <p14:sldId id="408"/>
            <p14:sldId id="378"/>
            <p14:sldId id="3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71A"/>
    <a:srgbClr val="E1E1E1"/>
    <a:srgbClr val="FFFFFF"/>
    <a:srgbClr val="649FFF"/>
    <a:srgbClr val="F2F2F2"/>
    <a:srgbClr val="FAFAFA"/>
    <a:srgbClr val="242529"/>
    <a:srgbClr val="D1D9E1"/>
    <a:srgbClr val="99CC00"/>
    <a:srgbClr val="EACB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9" autoAdjust="0"/>
    <p:restoredTop sz="86430" autoAdjust="0"/>
  </p:normalViewPr>
  <p:slideViewPr>
    <p:cSldViewPr snapToGrid="0">
      <p:cViewPr varScale="1">
        <p:scale>
          <a:sx n="84" d="100"/>
          <a:sy n="84" d="100"/>
        </p:scale>
        <p:origin x="60" y="2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54" d="100"/>
          <a:sy n="154" d="100"/>
        </p:scale>
        <p:origin x="4744"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41B0E-0A9B-FB43-B29A-2C5A495EA0A7}" type="datetimeFigureOut">
              <a:rPr lang="ru-RU" smtClean="0">
                <a:latin typeface="Archivo Regular" charset="0"/>
              </a:rPr>
              <a:t>06.08.2019</a:t>
            </a:fld>
            <a:endParaRPr lang="ru-RU" dirty="0">
              <a:latin typeface="Archivo Regular" charset="0"/>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latin typeface="Archivo Regular" charset="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11949-EE69-F440-BF44-484174DCC2AF}" type="slidenum">
              <a:rPr lang="ru-RU" smtClean="0">
                <a:latin typeface="Archivo Regular" charset="0"/>
              </a:rPr>
              <a:t>‹#›</a:t>
            </a:fld>
            <a:endParaRPr lang="ru-RU" dirty="0">
              <a:latin typeface="Archivo Regular" charset="0"/>
            </a:endParaRPr>
          </a:p>
        </p:txBody>
      </p:sp>
      <p:sp>
        <p:nvSpPr>
          <p:cNvPr id="6" name="Верхний колонтитул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chivo Regular" charset="0"/>
              </a:defRPr>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chivo Regular" charset="0"/>
              </a:defRPr>
            </a:lvl1pPr>
          </a:lstStyle>
          <a:p>
            <a:fld id="{E7E03F2D-4C40-8A47-B131-FA84CE0A3C0A}" type="datetimeFigureOut">
              <a:rPr lang="ru-RU" smtClean="0"/>
              <a:pPr/>
              <a:t>06.08.2019</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err="1"/>
              <a:t>Образец</a:t>
            </a:r>
            <a:r>
              <a:rPr lang="en-US" dirty="0"/>
              <a:t> </a:t>
            </a:r>
            <a:r>
              <a:rPr lang="en-US" dirty="0" err="1"/>
              <a:t>текста</a:t>
            </a:r>
            <a:endParaRPr lang="en-US" dirty="0"/>
          </a:p>
          <a:p>
            <a:pPr lvl="1"/>
            <a:r>
              <a:rPr lang="en-US" dirty="0" err="1"/>
              <a:t>Второй</a:t>
            </a:r>
            <a:r>
              <a:rPr lang="en-US" dirty="0"/>
              <a:t> </a:t>
            </a:r>
            <a:r>
              <a:rPr lang="en-US" dirty="0" err="1"/>
              <a:t>уровень</a:t>
            </a:r>
            <a:endParaRPr lang="en-US" dirty="0"/>
          </a:p>
          <a:p>
            <a:pPr lvl="2"/>
            <a:r>
              <a:rPr lang="en-US" dirty="0" err="1"/>
              <a:t>Третий</a:t>
            </a:r>
            <a:r>
              <a:rPr lang="en-US" dirty="0"/>
              <a:t> </a:t>
            </a:r>
            <a:r>
              <a:rPr lang="en-US" dirty="0" err="1"/>
              <a:t>уровень</a:t>
            </a:r>
            <a:endParaRPr lang="en-US" dirty="0"/>
          </a:p>
          <a:p>
            <a:pPr lvl="3"/>
            <a:r>
              <a:rPr lang="en-US" dirty="0" err="1"/>
              <a:t>Четвертый</a:t>
            </a:r>
            <a:r>
              <a:rPr lang="en-US" dirty="0"/>
              <a:t> </a:t>
            </a:r>
            <a:r>
              <a:rPr lang="en-US" dirty="0" err="1"/>
              <a:t>уровень</a:t>
            </a:r>
            <a:endParaRPr lang="en-US" dirty="0"/>
          </a:p>
          <a:p>
            <a:pPr lvl="4"/>
            <a:r>
              <a:rPr lang="en-US" dirty="0" err="1"/>
              <a:t>Пятый</a:t>
            </a:r>
            <a:r>
              <a:rPr lang="en-US" dirty="0"/>
              <a:t> </a:t>
            </a:r>
            <a:r>
              <a:rPr lang="en-US" dirty="0" err="1"/>
              <a:t>уровень</a:t>
            </a:r>
            <a:endParaRPr lang="ru-RU"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chivo Regular" charset="0"/>
              </a:defRPr>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chivo Regular" charset="0"/>
              </a:defRPr>
            </a:lvl1pPr>
          </a:lstStyle>
          <a:p>
            <a:fld id="{013FC40D-6FB9-1648-B027-EAD4E7DC4F2C}" type="slidenum">
              <a:rPr lang="ru-RU" smtClean="0"/>
              <a:pPr/>
              <a:t>‹#›</a:t>
            </a:fld>
            <a:endParaRPr lang="ru-RU" dirty="0"/>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511248" rtl="0" eaLnBrk="1" latinLnBrk="0" hangingPunct="1">
      <a:defRPr sz="1344" b="0" i="0" kern="1200">
        <a:solidFill>
          <a:schemeClr val="tx1"/>
        </a:solidFill>
        <a:latin typeface="Archivo Regular" charset="0"/>
        <a:ea typeface="+mn-ea"/>
        <a:cs typeface="+mn-cs"/>
      </a:defRPr>
    </a:lvl1pPr>
    <a:lvl2pPr marL="511248" algn="l" defTabSz="511248" rtl="0" eaLnBrk="1" latinLnBrk="0" hangingPunct="1">
      <a:defRPr sz="1344" b="0" i="0" kern="1200">
        <a:solidFill>
          <a:schemeClr val="tx1"/>
        </a:solidFill>
        <a:latin typeface="Archivo Regular" charset="0"/>
        <a:ea typeface="+mn-ea"/>
        <a:cs typeface="+mn-cs"/>
      </a:defRPr>
    </a:lvl2pPr>
    <a:lvl3pPr marL="1022495" algn="l" defTabSz="511248" rtl="0" eaLnBrk="1" latinLnBrk="0" hangingPunct="1">
      <a:defRPr sz="1344" b="0" i="0" kern="1200">
        <a:solidFill>
          <a:schemeClr val="tx1"/>
        </a:solidFill>
        <a:latin typeface="Archivo Regular" charset="0"/>
        <a:ea typeface="+mn-ea"/>
        <a:cs typeface="+mn-cs"/>
      </a:defRPr>
    </a:lvl3pPr>
    <a:lvl4pPr marL="1533743" algn="l" defTabSz="511248" rtl="0" eaLnBrk="1" latinLnBrk="0" hangingPunct="1">
      <a:defRPr sz="1344" b="0" i="0" kern="1200">
        <a:solidFill>
          <a:schemeClr val="tx1"/>
        </a:solidFill>
        <a:latin typeface="Archivo Regular" charset="0"/>
        <a:ea typeface="+mn-ea"/>
        <a:cs typeface="+mn-cs"/>
      </a:defRPr>
    </a:lvl4pPr>
    <a:lvl5pPr marL="2044989" algn="l" defTabSz="511248" rtl="0" eaLnBrk="1" latinLnBrk="0" hangingPunct="1">
      <a:defRPr sz="1344" b="0" i="0" kern="1200">
        <a:solidFill>
          <a:schemeClr val="tx1"/>
        </a:solidFill>
        <a:latin typeface="Archivo Regular" charset="0"/>
        <a:ea typeface="+mn-ea"/>
        <a:cs typeface="+mn-cs"/>
      </a:defRPr>
    </a:lvl5pPr>
    <a:lvl6pPr marL="2556233" algn="l" defTabSz="511248" rtl="0" eaLnBrk="1" latinLnBrk="0" hangingPunct="1">
      <a:defRPr sz="1344" kern="1200">
        <a:solidFill>
          <a:schemeClr val="tx1"/>
        </a:solidFill>
        <a:latin typeface="+mn-lt"/>
        <a:ea typeface="+mn-ea"/>
        <a:cs typeface="+mn-cs"/>
      </a:defRPr>
    </a:lvl6pPr>
    <a:lvl7pPr marL="3067482" algn="l" defTabSz="511248" rtl="0" eaLnBrk="1" latinLnBrk="0" hangingPunct="1">
      <a:defRPr sz="1344" kern="1200">
        <a:solidFill>
          <a:schemeClr val="tx1"/>
        </a:solidFill>
        <a:latin typeface="+mn-lt"/>
        <a:ea typeface="+mn-ea"/>
        <a:cs typeface="+mn-cs"/>
      </a:defRPr>
    </a:lvl7pPr>
    <a:lvl8pPr marL="3578727" algn="l" defTabSz="511248" rtl="0" eaLnBrk="1" latinLnBrk="0" hangingPunct="1">
      <a:defRPr sz="1344" kern="1200">
        <a:solidFill>
          <a:schemeClr val="tx1"/>
        </a:solidFill>
        <a:latin typeface="+mn-lt"/>
        <a:ea typeface="+mn-ea"/>
        <a:cs typeface="+mn-cs"/>
      </a:defRPr>
    </a:lvl8pPr>
    <a:lvl9pPr marL="4089975" algn="l" defTabSz="511248" rtl="0" eaLnBrk="1" latinLnBrk="0" hangingPunct="1">
      <a:defRPr sz="134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F6A921E-90D2-4139-82A6-9840314433E1}"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355830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C4308E-816C-4117-B8AC-EDFA0686B91D}" type="slidenum">
              <a:rPr lang="en-US" altLang="en-US"/>
              <a:pPr eaLnBrk="1" hangingPunct="1"/>
              <a:t>13</a:t>
            </a:fld>
            <a:endParaRPr lang="en-US" altLang="en-US"/>
          </a:p>
        </p:txBody>
      </p:sp>
    </p:spTree>
    <p:extLst>
      <p:ext uri="{BB962C8B-B14F-4D97-AF65-F5344CB8AC3E}">
        <p14:creationId xmlns:p14="http://schemas.microsoft.com/office/powerpoint/2010/main" val="310818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993E8-77CB-4CE8-8134-9D98A3510F3A}" type="slidenum">
              <a:rPr lang="en-US" smtClean="0"/>
              <a:t>19</a:t>
            </a:fld>
            <a:endParaRPr lang="en-US" dirty="0"/>
          </a:p>
        </p:txBody>
      </p:sp>
    </p:spTree>
    <p:extLst>
      <p:ext uri="{BB962C8B-B14F-4D97-AF65-F5344CB8AC3E}">
        <p14:creationId xmlns:p14="http://schemas.microsoft.com/office/powerpoint/2010/main" val="295074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993E8-77CB-4CE8-8134-9D98A3510F3A}" type="slidenum">
              <a:rPr lang="en-US" smtClean="0"/>
              <a:t>20</a:t>
            </a:fld>
            <a:endParaRPr lang="en-US" dirty="0"/>
          </a:p>
        </p:txBody>
      </p:sp>
    </p:spTree>
    <p:extLst>
      <p:ext uri="{BB962C8B-B14F-4D97-AF65-F5344CB8AC3E}">
        <p14:creationId xmlns:p14="http://schemas.microsoft.com/office/powerpoint/2010/main" val="273136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42</a:t>
            </a:fld>
            <a:endParaRPr lang="ru-RU" dirty="0"/>
          </a:p>
        </p:txBody>
      </p:sp>
    </p:spTree>
    <p:extLst>
      <p:ext uri="{BB962C8B-B14F-4D97-AF65-F5344CB8AC3E}">
        <p14:creationId xmlns:p14="http://schemas.microsoft.com/office/powerpoint/2010/main" val="121531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p:nvPr>
        </p:nvSpPr>
        <p:spPr>
          <a:xfrm>
            <a:off x="228600" y="1143000"/>
            <a:ext cx="7696200" cy="430887"/>
          </a:xfrm>
        </p:spPr>
        <p:txBody>
          <a:bodyPr numCol="1" spcCol="914400"/>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lang="en-US" sz="2800" b="0" i="0" baseline="0" smtClean="0">
                <a:solidFill>
                  <a:schemeClr val="tx1"/>
                </a:solidFill>
                <a:effectLst/>
                <a:latin typeface="Franklin Gothic Book" panose="020B0503020102020204" pitchFamily="34" charset="0"/>
              </a:defRPr>
            </a:lvl1pPr>
          </a:lstStyle>
          <a:p>
            <a:endParaRPr lang="en-US" dirty="0">
              <a:effectLst/>
              <a:latin typeface="Helvetica" charset="0"/>
            </a:endParaRPr>
          </a:p>
        </p:txBody>
      </p:sp>
      <p:sp>
        <p:nvSpPr>
          <p:cNvPr id="6" name="Title 1"/>
          <p:cNvSpPr>
            <a:spLocks noGrp="1"/>
          </p:cNvSpPr>
          <p:nvPr>
            <p:ph type="title" hasCustomPrompt="1"/>
          </p:nvPr>
        </p:nvSpPr>
        <p:spPr>
          <a:xfrm>
            <a:off x="228600" y="228600"/>
            <a:ext cx="7886782" cy="461665"/>
          </a:xfrm>
        </p:spPr>
        <p:txBody>
          <a:bodyPr/>
          <a:lstStyle/>
          <a:p>
            <a:r>
              <a:rPr lang="en-US" dirty="0"/>
              <a:t>CLICK TO ADD HEADLINE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7451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27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0211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548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63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5442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6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9085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3581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72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resentation Title Black Angle">
    <p:spTree>
      <p:nvGrpSpPr>
        <p:cNvPr id="1" name=""/>
        <p:cNvGrpSpPr/>
        <p:nvPr/>
      </p:nvGrpSpPr>
      <p:grpSpPr>
        <a:xfrm>
          <a:off x="0" y="0"/>
          <a:ext cx="0" cy="0"/>
          <a:chOff x="0" y="0"/>
          <a:chExt cx="0" cy="0"/>
        </a:xfrm>
      </p:grpSpPr>
      <p:sp>
        <p:nvSpPr>
          <p:cNvPr id="16" name="Freeform 15"/>
          <p:cNvSpPr>
            <a:spLocks noChangeAspect="1"/>
          </p:cNvSpPr>
          <p:nvPr userDrawn="1"/>
        </p:nvSpPr>
        <p:spPr>
          <a:xfrm>
            <a:off x="7" y="0"/>
            <a:ext cx="4172391" cy="68580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6"/>
          </a:p>
        </p:txBody>
      </p:sp>
      <p:pic>
        <p:nvPicPr>
          <p:cNvPr id="4" name="Picture 3">
            <a:extLst>
              <a:ext uri="{FF2B5EF4-FFF2-40B4-BE49-F238E27FC236}">
                <a16:creationId xmlns="" xmlns:a16="http://schemas.microsoft.com/office/drawing/2014/main" id="{3152155B-3D76-7B4E-B75F-4461E973AF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539" y="2590800"/>
            <a:ext cx="2297111" cy="1463040"/>
          </a:xfrm>
          <a:prstGeom prst="rect">
            <a:avLst/>
          </a:prstGeom>
        </p:spPr>
      </p:pic>
      <p:sp>
        <p:nvSpPr>
          <p:cNvPr id="10" name="Title 9">
            <a:extLst>
              <a:ext uri="{FF2B5EF4-FFF2-40B4-BE49-F238E27FC236}">
                <a16:creationId xmlns="" xmlns:a16="http://schemas.microsoft.com/office/drawing/2014/main" id="{32BFB9E9-83FE-0F40-82C9-EB37E714D423}"/>
              </a:ext>
            </a:extLst>
          </p:cNvPr>
          <p:cNvSpPr>
            <a:spLocks noGrp="1"/>
          </p:cNvSpPr>
          <p:nvPr>
            <p:ph type="title" hasCustomPrompt="1"/>
          </p:nvPr>
        </p:nvSpPr>
        <p:spPr>
          <a:xfrm>
            <a:off x="3962400" y="1905000"/>
            <a:ext cx="4952999" cy="923330"/>
          </a:xfrm>
        </p:spPr>
        <p:txBody>
          <a:bodyPr/>
          <a:lstStyle>
            <a:lvl1pPr>
              <a:defRPr sz="3600" baseline="0">
                <a:solidFill>
                  <a:schemeClr val="accent3"/>
                </a:solidFill>
              </a:defRPr>
            </a:lvl1pPr>
          </a:lstStyle>
          <a:p>
            <a:r>
              <a:rPr lang="en-US" dirty="0"/>
              <a:t>Click to edit title</a:t>
            </a:r>
          </a:p>
        </p:txBody>
      </p:sp>
      <p:sp>
        <p:nvSpPr>
          <p:cNvPr id="6" name="Text Placeholder 3">
            <a:extLst>
              <a:ext uri="{FF2B5EF4-FFF2-40B4-BE49-F238E27FC236}">
                <a16:creationId xmlns="" xmlns:a16="http://schemas.microsoft.com/office/drawing/2014/main" id="{D3F0E100-D5F5-4C4B-9834-85BC5093528B}"/>
              </a:ext>
            </a:extLst>
          </p:cNvPr>
          <p:cNvSpPr>
            <a:spLocks noGrp="1"/>
          </p:cNvSpPr>
          <p:nvPr>
            <p:ph type="body" sz="quarter" idx="10" hasCustomPrompt="1"/>
          </p:nvPr>
        </p:nvSpPr>
        <p:spPr>
          <a:xfrm>
            <a:off x="4686299" y="5334000"/>
            <a:ext cx="3505200" cy="256480"/>
          </a:xfrm>
        </p:spPr>
        <p:txBody>
          <a:bodyPr/>
          <a:lstStyle>
            <a:lvl1pPr algn="ctr">
              <a:defRPr sz="1600"/>
            </a:lvl1pPr>
          </a:lstStyle>
          <a:p>
            <a:pPr lvl="0"/>
            <a:r>
              <a:rPr lang="en-US" dirty="0"/>
              <a:t>Click to Edit Subhead</a:t>
            </a:r>
          </a:p>
        </p:txBody>
      </p:sp>
    </p:spTree>
    <p:extLst>
      <p:ext uri="{BB962C8B-B14F-4D97-AF65-F5344CB8AC3E}">
        <p14:creationId xmlns:p14="http://schemas.microsoft.com/office/powerpoint/2010/main" val="369630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22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3381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2983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97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328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722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5945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6971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8215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141795" y="2857573"/>
            <a:ext cx="6399388" cy="2487861"/>
          </a:xfrm>
        </p:spPr>
        <p:txBody>
          <a:bodyPr numCol="3" spcCol="914400"/>
          <a:lstStyle>
            <a:lvl1pPr marL="0" marR="0" indent="0" algn="l" defTabSz="914699" rtl="0" eaLnBrk="1" fontAlgn="auto" latinLnBrk="0" hangingPunct="1">
              <a:lnSpc>
                <a:spcPts val="1613"/>
              </a:lnSpc>
              <a:spcBef>
                <a:spcPts val="0"/>
              </a:spcBef>
              <a:spcAft>
                <a:spcPts val="938"/>
              </a:spcAft>
              <a:buClrTx/>
              <a:buSzTx/>
              <a:buFont typeface="Arial" panose="020B0604020202020204" pitchFamily="34" charset="0"/>
              <a:buNone/>
              <a:tabLst/>
              <a:defRPr lang="en-US" sz="1050" b="0" i="0" baseline="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484639" y="1260596"/>
            <a:ext cx="7886782" cy="461665"/>
          </a:xfrm>
        </p:spPr>
        <p:txBody>
          <a:bodyPr/>
          <a:lstStyle/>
          <a:p>
            <a:r>
              <a:rPr lang="en-US" dirty="0"/>
              <a:t>CLICK TO ADD HEADLINE</a:t>
            </a:r>
          </a:p>
        </p:txBody>
      </p:sp>
      <p:sp>
        <p:nvSpPr>
          <p:cNvPr id="8" name="Text Placeholder 3"/>
          <p:cNvSpPr>
            <a:spLocks noGrp="1"/>
          </p:cNvSpPr>
          <p:nvPr>
            <p:ph type="body" sz="quarter" idx="10" hasCustomPrompt="1"/>
          </p:nvPr>
        </p:nvSpPr>
        <p:spPr>
          <a:xfrm>
            <a:off x="494589" y="1752600"/>
            <a:ext cx="5832492" cy="311624"/>
          </a:xfrm>
        </p:spPr>
        <p:txBody>
          <a:bodyPr/>
          <a:lstStyle>
            <a:lvl1pPr marL="0" indent="0">
              <a:lnSpc>
                <a:spcPct val="100000"/>
              </a:lnSpc>
              <a:buNone/>
              <a:defRPr sz="2025"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141795" y="5752831"/>
            <a:ext cx="2599858" cy="256480"/>
          </a:xfrm>
        </p:spPr>
        <p:txBody>
          <a:bodyPr/>
          <a:lstStyle>
            <a:lvl1pPr marL="171504" indent="-171504">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73420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Title 8"/>
          <p:cNvSpPr>
            <a:spLocks noGrp="1"/>
          </p:cNvSpPr>
          <p:nvPr>
            <p:ph type="title"/>
          </p:nvPr>
        </p:nvSpPr>
        <p:spPr>
          <a:xfrm>
            <a:off x="339126" y="142014"/>
            <a:ext cx="8229600" cy="461665"/>
          </a:xfrm>
        </p:spPr>
        <p:txBody>
          <a:bodyPr/>
          <a:lstStyle/>
          <a:p>
            <a:r>
              <a:rPr lang="en-US" dirty="0"/>
              <a:t>Click to edit Master title style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748105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589" y="289651"/>
            <a:ext cx="7440161" cy="461665"/>
          </a:xfrm>
        </p:spPr>
        <p:txBody>
          <a:bodyPr/>
          <a:lstStyle/>
          <a:p>
            <a:r>
              <a:rPr lang="en-US" dirty="0"/>
              <a:t>CLICK TO ADD HEADLINE</a:t>
            </a:r>
          </a:p>
        </p:txBody>
      </p:sp>
      <p:sp>
        <p:nvSpPr>
          <p:cNvPr id="5" name="Text Placeholder 4"/>
          <p:cNvSpPr>
            <a:spLocks noGrp="1"/>
          </p:cNvSpPr>
          <p:nvPr>
            <p:ph type="body" sz="quarter" idx="12" hasCustomPrompt="1"/>
          </p:nvPr>
        </p:nvSpPr>
        <p:spPr>
          <a:xfrm>
            <a:off x="465589" y="1066800"/>
            <a:ext cx="7421111" cy="307777"/>
          </a:xfrm>
        </p:spPr>
        <p:txBody>
          <a:bodyPr/>
          <a:lstStyle>
            <a:lvl1pPr marL="171504" indent="-171504">
              <a:lnSpc>
                <a:spcPct val="100000"/>
              </a:lnSpc>
              <a:spcAft>
                <a:spcPts val="600"/>
              </a:spcAft>
              <a:buFontTx/>
              <a:buBlip>
                <a:blip r:embed="rId2"/>
              </a:buBlip>
              <a:defRPr sz="2000"/>
            </a:lvl1pPr>
          </a:lstStyle>
          <a:p>
            <a:pPr lvl="0"/>
            <a:r>
              <a:rPr lang="en-US" dirty="0"/>
              <a:t>Click to add bulleted list</a:t>
            </a:r>
          </a:p>
        </p:txBody>
      </p:sp>
    </p:spTree>
    <p:extLst>
      <p:ext uri="{BB962C8B-B14F-4D97-AF65-F5344CB8AC3E}">
        <p14:creationId xmlns:p14="http://schemas.microsoft.com/office/powerpoint/2010/main" val="348905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69E66E-5FF8-4930-B331-9C1D15031F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7625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CAF250-40D8-4B10-97C8-7708DA92707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53780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00E919-C74E-4971-ADC4-83989D3A3C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7634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D9AE56-A357-4123-85A4-C380F933676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7086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84A3CD1-9DDF-4A90-A07E-36C388D9427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55108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CF62EA9-7517-485D-B68A-BBDDA559F34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5254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FB80070-E1A6-4B24-BBB0-F349B7C9123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817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CF4346-FF7E-406E-9AC8-A0862642E5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547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78722E-59B3-4ADB-B20C-B2CE6D3014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621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494589" y="1953007"/>
            <a:ext cx="5832492" cy="311624"/>
          </a:xfrm>
        </p:spPr>
        <p:txBody>
          <a:bodyPr/>
          <a:lstStyle>
            <a:lvl1pPr marL="0" indent="0">
              <a:lnSpc>
                <a:spcPct val="100000"/>
              </a:lnSpc>
              <a:buNone/>
              <a:defRPr sz="2025" b="1" cap="all" baseline="0"/>
            </a:lvl1pPr>
          </a:lstStyle>
          <a:p>
            <a:pPr lvl="0"/>
            <a:r>
              <a:rPr lang="en-US" dirty="0"/>
              <a:t>CLICK TO ADD SUBHEADINE</a:t>
            </a:r>
          </a:p>
        </p:txBody>
      </p:sp>
      <p:sp>
        <p:nvSpPr>
          <p:cNvPr id="10" name="Text Placeholder 9"/>
          <p:cNvSpPr>
            <a:spLocks noGrp="1"/>
          </p:cNvSpPr>
          <p:nvPr>
            <p:ph type="body" sz="quarter" idx="11" hasCustomPrompt="1"/>
          </p:nvPr>
        </p:nvSpPr>
        <p:spPr>
          <a:xfrm>
            <a:off x="2141795" y="2961003"/>
            <a:ext cx="5994369" cy="1538883"/>
          </a:xfrm>
        </p:spPr>
        <p:txBody>
          <a:bodyPr/>
          <a:lstStyle>
            <a:lvl1pPr marL="0" marR="0" indent="0" algn="l" defTabSz="914423" rtl="0" eaLnBrk="1" fontAlgn="auto" latinLnBrk="0" hangingPunct="1">
              <a:lnSpc>
                <a:spcPts val="1988"/>
              </a:lnSpc>
              <a:spcBef>
                <a:spcPts val="0"/>
              </a:spcBef>
              <a:spcAft>
                <a:spcPts val="938"/>
              </a:spcAft>
              <a:buClrTx/>
              <a:buSzTx/>
              <a:buFont typeface="Arial" panose="020B0604020202020204" pitchFamily="34" charset="0"/>
              <a:buNone/>
              <a:tabLst/>
              <a:defRPr lang="en-US" sz="1238"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141795" y="5440400"/>
            <a:ext cx="2599858" cy="256480"/>
          </a:xfrm>
        </p:spPr>
        <p:txBody>
          <a:bodyPr/>
          <a:lstStyle>
            <a:lvl1pPr marL="171450" indent="-17145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33535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50D89-F386-412F-A7C8-E62AA9F17B4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2177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E5BB09-DDE7-48A8-A723-1F30DB5A8EB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9228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0C7CA4-6D36-424E-BCF1-949942800674}"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FC279-6C4B-3E4B-9D76-13DA1EAB71F5}" type="slidenum">
              <a:rPr lang="en-US" smtClean="0"/>
              <a:t>‹#›</a:t>
            </a:fld>
            <a:endParaRPr lang="en-US"/>
          </a:p>
        </p:txBody>
      </p:sp>
    </p:spTree>
    <p:extLst>
      <p:ext uri="{BB962C8B-B14F-4D97-AF65-F5344CB8AC3E}">
        <p14:creationId xmlns:p14="http://schemas.microsoft.com/office/powerpoint/2010/main" val="426213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p:cNvSpPr/>
          <p:nvPr userDrawn="1"/>
        </p:nvSpPr>
        <p:spPr>
          <a:xfrm>
            <a:off x="-31749" y="835492"/>
            <a:ext cx="214313" cy="423925"/>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2">
                  <a:lumMod val="50000"/>
                </a:schemeClr>
              </a:solidFill>
            </a:endParaRPr>
          </a:p>
        </p:txBody>
      </p:sp>
      <p:sp>
        <p:nvSpPr>
          <p:cNvPr id="23" name="Text Placeholder 22"/>
          <p:cNvSpPr>
            <a:spLocks noGrp="1"/>
          </p:cNvSpPr>
          <p:nvPr>
            <p:ph type="body" sz="quarter" idx="10"/>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2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8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16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89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Rectangle 4"/>
          <p:cNvSpPr/>
          <p:nvPr userDrawn="1"/>
        </p:nvSpPr>
        <p:spPr>
          <a:xfrm>
            <a:off x="-31749" y="473022"/>
            <a:ext cx="214313" cy="7863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2016" dirty="0">
              <a:solidFill>
                <a:schemeClr val="bg1">
                  <a:lumMod val="50000"/>
                </a:schemeClr>
              </a:solidFill>
            </a:endParaRPr>
          </a:p>
        </p:txBody>
      </p:sp>
      <p:sp>
        <p:nvSpPr>
          <p:cNvPr id="9" name="Title 8"/>
          <p:cNvSpPr>
            <a:spLocks noGrp="1"/>
          </p:cNvSpPr>
          <p:nvPr>
            <p:ph type="title"/>
          </p:nvPr>
        </p:nvSpPr>
        <p:spPr/>
        <p:txBody>
          <a:bodyPr/>
          <a:lstStyle/>
          <a:p>
            <a:r>
              <a:rPr lang="en-US" dirty="0"/>
              <a:t>Click to edit Master title style</a:t>
            </a:r>
          </a:p>
        </p:txBody>
      </p:sp>
      <p:sp>
        <p:nvSpPr>
          <p:cNvPr id="11" name="Text Placeholder 10"/>
          <p:cNvSpPr>
            <a:spLocks noGrp="1"/>
          </p:cNvSpPr>
          <p:nvPr>
            <p:ph type="body" sz="quarter" idx="10" hasCustomPrompt="1"/>
          </p:nvPr>
        </p:nvSpPr>
        <p:spPr>
          <a:xfrm>
            <a:off x="337761" y="390168"/>
            <a:ext cx="3324225" cy="256480"/>
          </a:xfrm>
        </p:spPr>
        <p:txBody>
          <a:bodyPr lIns="0"/>
          <a:lstStyle>
            <a:lvl1pPr>
              <a:defRPr baseline="0">
                <a:solidFill>
                  <a:schemeClr val="bg1">
                    <a:lumMod val="65000"/>
                  </a:schemeClr>
                </a:solidFill>
              </a:defRPr>
            </a:lvl1pPr>
          </a:lstStyle>
          <a:p>
            <a:pPr lvl="0"/>
            <a:r>
              <a:rPr lang="en-US" dirty="0"/>
              <a:t>CLICK TO ADD SUBTITLE</a:t>
            </a:r>
          </a:p>
        </p:txBody>
      </p:sp>
      <p:sp>
        <p:nvSpPr>
          <p:cNvPr id="6" name="Text Placeholder 22"/>
          <p:cNvSpPr>
            <a:spLocks noGrp="1"/>
          </p:cNvSpPr>
          <p:nvPr>
            <p:ph type="body" sz="quarter" idx="11"/>
          </p:nvPr>
        </p:nvSpPr>
        <p:spPr>
          <a:xfrm>
            <a:off x="374494" y="1785514"/>
            <a:ext cx="4402931" cy="17440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982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 xmlns:a16="http://schemas.microsoft.com/office/drawing/2014/main" id="{0C1264D0-B761-B448-9A17-76DFFF20E0F9}"/>
              </a:ext>
            </a:extLst>
          </p:cNvPr>
          <p:cNvSpPr/>
          <p:nvPr userDrawn="1"/>
        </p:nvSpPr>
        <p:spPr>
          <a:xfrm>
            <a:off x="0" y="0"/>
            <a:ext cx="4495800" cy="6858000"/>
          </a:xfrm>
          <a:custGeom>
            <a:avLst/>
            <a:gdLst>
              <a:gd name="connsiteX0" fmla="*/ 0 w 4495800"/>
              <a:gd name="connsiteY0" fmla="*/ 0 h 6858000"/>
              <a:gd name="connsiteX1" fmla="*/ 4495800 w 4495800"/>
              <a:gd name="connsiteY1" fmla="*/ 0 h 6858000"/>
              <a:gd name="connsiteX2" fmla="*/ 4495800 w 4495800"/>
              <a:gd name="connsiteY2" fmla="*/ 2501 h 6858000"/>
              <a:gd name="connsiteX3" fmla="*/ 2351810 w 4495800"/>
              <a:gd name="connsiteY3" fmla="*/ 2501 h 6858000"/>
              <a:gd name="connsiteX4" fmla="*/ 1143000 w 4495800"/>
              <a:gd name="connsiteY4" fmla="*/ 6858000 h 6858000"/>
              <a:gd name="connsiteX5" fmla="*/ 0 w 4495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800" h="6858000">
                <a:moveTo>
                  <a:pt x="0" y="0"/>
                </a:moveTo>
                <a:lnTo>
                  <a:pt x="4495800" y="0"/>
                </a:lnTo>
                <a:lnTo>
                  <a:pt x="4495800" y="2501"/>
                </a:lnTo>
                <a:lnTo>
                  <a:pt x="2351810" y="2501"/>
                </a:lnTo>
                <a:lnTo>
                  <a:pt x="1143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2"/>
          <p:cNvSpPr>
            <a:spLocks noGrp="1"/>
          </p:cNvSpPr>
          <p:nvPr>
            <p:ph type="title"/>
          </p:nvPr>
        </p:nvSpPr>
        <p:spPr>
          <a:xfrm>
            <a:off x="484639" y="1260596"/>
            <a:ext cx="7886782" cy="461665"/>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484639" y="2241013"/>
            <a:ext cx="7886782" cy="174406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 xmlns:a16="http://schemas.microsoft.com/office/drawing/2014/main" id="{DBE6CB6F-4739-3441-B47F-E3AC6CE0A28E}"/>
              </a:ext>
            </a:extLst>
          </p:cNvPr>
          <p:cNvPicPr preferRelativeResize="0">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153400" y="2"/>
            <a:ext cx="431037" cy="903798"/>
          </a:xfrm>
          <a:prstGeom prst="rect">
            <a:avLst/>
          </a:prstGeom>
        </p:spPr>
      </p:pic>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20" r:id="rId1"/>
    <p:sldLayoutId id="2147484349" r:id="rId2"/>
    <p:sldLayoutId id="2147484350"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1" r:id="rId12"/>
    <p:sldLayoutId id="2147484362" r:id="rId13"/>
    <p:sldLayoutId id="2147484363" r:id="rId14"/>
    <p:sldLayoutId id="2147484364" r:id="rId15"/>
    <p:sldLayoutId id="2147484365" r:id="rId16"/>
    <p:sldLayoutId id="2147484366" r:id="rId17"/>
    <p:sldLayoutId id="2147484367" r:id="rId18"/>
    <p:sldLayoutId id="2147484368" r:id="rId19"/>
    <p:sldLayoutId id="2147484369" r:id="rId20"/>
    <p:sldLayoutId id="2147484370" r:id="rId21"/>
    <p:sldLayoutId id="2147484371" r:id="rId22"/>
    <p:sldLayoutId id="2147484372" r:id="rId23"/>
    <p:sldLayoutId id="2147484373" r:id="rId24"/>
    <p:sldLayoutId id="2147484374" r:id="rId25"/>
    <p:sldLayoutId id="2147484375" r:id="rId26"/>
    <p:sldLayoutId id="2147484376" r:id="rId27"/>
    <p:sldLayoutId id="2147484377" r:id="rId28"/>
    <p:sldLayoutId id="2147484378" r:id="rId29"/>
    <p:sldLayoutId id="2147484379"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p:txStyles>
    <p:title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71504" indent="-171504"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430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548802"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788904"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994710" indent="-214379" algn="l" defTabSz="914699" rtl="0" eaLnBrk="1" latinLnBrk="0" hangingPunct="1">
        <a:lnSpc>
          <a:spcPts val="1988"/>
        </a:lnSpc>
        <a:spcBef>
          <a:spcPts val="0"/>
        </a:spcBef>
        <a:spcAft>
          <a:spcPts val="938"/>
        </a:spcAft>
        <a:buClr>
          <a:schemeClr val="accent3"/>
        </a:buClr>
        <a:buSzPct val="120000"/>
        <a:buFont typeface="Wingdings" charset="2"/>
        <a:buChar char="§"/>
        <a:defRPr sz="1238"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5419"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6pPr>
      <a:lvl7pPr marL="29727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7pPr>
      <a:lvl8pPr marL="3430113"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8pPr>
      <a:lvl9pPr marL="3887468" indent="-228677" algn="l" defTabSz="914699" rtl="0" eaLnBrk="1" latinLnBrk="0" hangingPunct="1">
        <a:spcBef>
          <a:spcPct val="20000"/>
        </a:spcBef>
        <a:buFont typeface="Arial" panose="020B0604020202020204" pitchFamily="34" charset="0"/>
        <a:buChar char="•"/>
        <a:defRPr sz="1988" kern="1200">
          <a:solidFill>
            <a:schemeClr val="tx1"/>
          </a:solidFill>
          <a:latin typeface="+mn-lt"/>
          <a:ea typeface="+mn-ea"/>
          <a:cs typeface="+mn-cs"/>
        </a:defRPr>
      </a:lvl9pPr>
    </p:bodyStyle>
    <p:otherStyle>
      <a:defPPr>
        <a:defRPr lang="ru-RU"/>
      </a:defPPr>
      <a:lvl1pPr marL="0" algn="l" defTabSz="914699" rtl="0" eaLnBrk="1" latinLnBrk="0" hangingPunct="1">
        <a:defRPr sz="1800" kern="1200">
          <a:solidFill>
            <a:schemeClr val="tx1"/>
          </a:solidFill>
          <a:latin typeface="+mn-lt"/>
          <a:ea typeface="+mn-ea"/>
          <a:cs typeface="+mn-cs"/>
        </a:defRPr>
      </a:lvl1pPr>
      <a:lvl2pPr marL="457350" algn="l" defTabSz="914699" rtl="0" eaLnBrk="1" latinLnBrk="0" hangingPunct="1">
        <a:defRPr sz="1800" kern="1200">
          <a:solidFill>
            <a:schemeClr val="tx1"/>
          </a:solidFill>
          <a:latin typeface="+mn-lt"/>
          <a:ea typeface="+mn-ea"/>
          <a:cs typeface="+mn-cs"/>
        </a:defRPr>
      </a:lvl2pPr>
      <a:lvl3pPr marL="914699" algn="l" defTabSz="914699" rtl="0" eaLnBrk="1" latinLnBrk="0" hangingPunct="1">
        <a:defRPr sz="1800" kern="1200">
          <a:solidFill>
            <a:schemeClr val="tx1"/>
          </a:solidFill>
          <a:latin typeface="+mn-lt"/>
          <a:ea typeface="+mn-ea"/>
          <a:cs typeface="+mn-cs"/>
        </a:defRPr>
      </a:lvl3pPr>
      <a:lvl4pPr marL="1372048" algn="l" defTabSz="914699" rtl="0" eaLnBrk="1" latinLnBrk="0" hangingPunct="1">
        <a:defRPr sz="1800" kern="1200">
          <a:solidFill>
            <a:schemeClr val="tx1"/>
          </a:solidFill>
          <a:latin typeface="+mn-lt"/>
          <a:ea typeface="+mn-ea"/>
          <a:cs typeface="+mn-cs"/>
        </a:defRPr>
      </a:lvl4pPr>
      <a:lvl5pPr marL="1829396" algn="l" defTabSz="914699" rtl="0" eaLnBrk="1" latinLnBrk="0" hangingPunct="1">
        <a:defRPr sz="1800" kern="1200">
          <a:solidFill>
            <a:schemeClr val="tx1"/>
          </a:solidFill>
          <a:latin typeface="+mn-lt"/>
          <a:ea typeface="+mn-ea"/>
          <a:cs typeface="+mn-cs"/>
        </a:defRPr>
      </a:lvl5pPr>
      <a:lvl6pPr marL="2286741" algn="l" defTabSz="914699" rtl="0" eaLnBrk="1" latinLnBrk="0" hangingPunct="1">
        <a:defRPr sz="1800" kern="1200">
          <a:solidFill>
            <a:schemeClr val="tx1"/>
          </a:solidFill>
          <a:latin typeface="+mn-lt"/>
          <a:ea typeface="+mn-ea"/>
          <a:cs typeface="+mn-cs"/>
        </a:defRPr>
      </a:lvl6pPr>
      <a:lvl7pPr marL="2744091" algn="l" defTabSz="914699" rtl="0" eaLnBrk="1" latinLnBrk="0" hangingPunct="1">
        <a:defRPr sz="1800" kern="1200">
          <a:solidFill>
            <a:schemeClr val="tx1"/>
          </a:solidFill>
          <a:latin typeface="+mn-lt"/>
          <a:ea typeface="+mn-ea"/>
          <a:cs typeface="+mn-cs"/>
        </a:defRPr>
      </a:lvl7pPr>
      <a:lvl8pPr marL="3201440" algn="l" defTabSz="914699" rtl="0" eaLnBrk="1" latinLnBrk="0" hangingPunct="1">
        <a:defRPr sz="1800" kern="1200">
          <a:solidFill>
            <a:schemeClr val="tx1"/>
          </a:solidFill>
          <a:latin typeface="+mn-lt"/>
          <a:ea typeface="+mn-ea"/>
          <a:cs typeface="+mn-cs"/>
        </a:defRPr>
      </a:lvl8pPr>
      <a:lvl9pPr marL="3658790" algn="l" defTabSz="91469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9144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defTabSz="914400">
              <a:defRPr/>
            </a:pPr>
            <a:fld id="{43C78572-1E5F-4374-87A3-3EDC5B119DE9}" type="slidenum">
              <a:rPr lang="en-US">
                <a:solidFill>
                  <a:prstClr val="black">
                    <a:tint val="75000"/>
                  </a:prstClr>
                </a:solidFill>
              </a:rPr>
              <a:pPr defTabSz="914400">
                <a:defRPr/>
              </a:pPr>
              <a:t>‹#›</a:t>
            </a:fld>
            <a:endParaRPr lang="en-US" dirty="0">
              <a:solidFill>
                <a:prstClr val="black">
                  <a:tint val="75000"/>
                </a:prstClr>
              </a:solidFill>
            </a:endParaRPr>
          </a:p>
        </p:txBody>
      </p:sp>
    </p:spTree>
    <p:extLst>
      <p:ext uri="{BB962C8B-B14F-4D97-AF65-F5344CB8AC3E}">
        <p14:creationId xmlns:p14="http://schemas.microsoft.com/office/powerpoint/2010/main" val="1510470306"/>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9.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30.xml"/><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5" name="Rectangle 3"/>
          <p:cNvSpPr>
            <a:spLocks noGrp="1"/>
          </p:cNvSpPr>
          <p:nvPr>
            <p:ph type="subTitle" idx="4294967295"/>
          </p:nvPr>
        </p:nvSpPr>
        <p:spPr>
          <a:xfrm>
            <a:off x="0" y="2438400"/>
            <a:ext cx="9144000" cy="3200400"/>
          </a:xfrm>
        </p:spPr>
        <p:txBody>
          <a:bodyPr/>
          <a:lstStyle/>
          <a:p>
            <a:pPr marL="0" indent="0" algn="ctr" eaLnBrk="1" hangingPunct="1">
              <a:buFont typeface="Arial" charset="0"/>
              <a:buNone/>
            </a:pPr>
            <a:r>
              <a:rPr lang="en-US" sz="4800" b="1" dirty="0" smtClean="0">
                <a:solidFill>
                  <a:schemeClr val="bg1"/>
                </a:solidFill>
              </a:rPr>
              <a:t>WELCOME</a:t>
            </a:r>
            <a:r>
              <a:rPr lang="en-US" sz="4400" b="1" dirty="0" smtClean="0">
                <a:solidFill>
                  <a:schemeClr val="bg1"/>
                </a:solidFill>
              </a:rPr>
              <a:t> </a:t>
            </a:r>
          </a:p>
          <a:p>
            <a:pPr marL="0" indent="0" algn="ctr" eaLnBrk="1" hangingPunct="1">
              <a:buFont typeface="Arial" charset="0"/>
              <a:buNone/>
            </a:pPr>
            <a:r>
              <a:rPr lang="en-US" sz="4400" b="1" dirty="0" smtClean="0">
                <a:solidFill>
                  <a:schemeClr val="bg1"/>
                </a:solidFill>
              </a:rPr>
              <a:t>TO THE JULY EDITION </a:t>
            </a:r>
          </a:p>
          <a:p>
            <a:pPr marL="0" indent="0" algn="ctr" eaLnBrk="1" hangingPunct="1">
              <a:buFont typeface="Arial" charset="0"/>
              <a:buNone/>
            </a:pPr>
            <a:r>
              <a:rPr lang="en-US" sz="4400" b="1" dirty="0" smtClean="0">
                <a:solidFill>
                  <a:schemeClr val="bg1"/>
                </a:solidFill>
              </a:rPr>
              <a:t>OF THE 2019 </a:t>
            </a:r>
          </a:p>
          <a:p>
            <a:pPr marL="0" indent="0" algn="ctr" eaLnBrk="1" hangingPunct="1">
              <a:buFont typeface="Arial" charset="0"/>
              <a:buNone/>
            </a:pPr>
            <a:r>
              <a:rPr lang="en-US" sz="4400" b="1" dirty="0" smtClean="0">
                <a:solidFill>
                  <a:schemeClr val="bg1"/>
                </a:solidFill>
              </a:rPr>
              <a:t>M&amp;R SEMINAR SERIES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949767" cy="1447801"/>
          </a:xfrm>
          <a:prstGeom prst="rect">
            <a:avLst/>
          </a:prstGeom>
        </p:spPr>
      </p:pic>
    </p:spTree>
    <p:extLst>
      <p:ext uri="{BB962C8B-B14F-4D97-AF65-F5344CB8AC3E}">
        <p14:creationId xmlns:p14="http://schemas.microsoft.com/office/powerpoint/2010/main" val="1190242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Bench to Pilot scale</a:t>
            </a:r>
            <a:endParaRPr lang="en-US" dirty="0"/>
          </a:p>
        </p:txBody>
      </p:sp>
      <p:pic>
        <p:nvPicPr>
          <p:cNvPr id="4" name="Picture 3"/>
          <p:cNvPicPr>
            <a:picLocks noChangeAspect="1"/>
          </p:cNvPicPr>
          <p:nvPr/>
        </p:nvPicPr>
        <p:blipFill>
          <a:blip r:embed="rId2"/>
          <a:stretch>
            <a:fillRect/>
          </a:stretch>
        </p:blipFill>
        <p:spPr>
          <a:xfrm>
            <a:off x="228600" y="838200"/>
            <a:ext cx="7026611" cy="53179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828800"/>
            <a:ext cx="6400800" cy="4800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834656"/>
            <a:ext cx="6908800" cy="518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993" y="1143000"/>
            <a:ext cx="5185007" cy="5562600"/>
          </a:xfrm>
          <a:prstGeom prst="rect">
            <a:avLst/>
          </a:prstGeom>
        </p:spPr>
      </p:pic>
    </p:spTree>
    <p:extLst>
      <p:ext uri="{BB962C8B-B14F-4D97-AF65-F5344CB8AC3E}">
        <p14:creationId xmlns:p14="http://schemas.microsoft.com/office/powerpoint/2010/main" val="60118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4800" y="1295400"/>
            <a:ext cx="8458200" cy="2769989"/>
          </a:xfrm>
        </p:spPr>
        <p:txBody>
          <a:bodyPr/>
          <a:lstStyle/>
          <a:p>
            <a:r>
              <a:rPr lang="en-US" sz="3200" dirty="0" smtClean="0"/>
              <a:t>Sharing progress on and status of…..</a:t>
            </a:r>
          </a:p>
          <a:p>
            <a:endParaRPr lang="en-US" sz="3200" dirty="0"/>
          </a:p>
          <a:p>
            <a:pPr marL="457200" indent="-457200">
              <a:buAutoNum type="arabicPeriod"/>
            </a:pPr>
            <a:r>
              <a:rPr lang="en-US" sz="3200" dirty="0" smtClean="0"/>
              <a:t>EBPR/RAS fermentation</a:t>
            </a:r>
          </a:p>
          <a:p>
            <a:pPr marL="457200" indent="-457200">
              <a:buFont typeface="Arial" panose="020B0604020202020204" pitchFamily="34" charset="0"/>
              <a:buAutoNum type="arabicPeriod"/>
            </a:pPr>
            <a:r>
              <a:rPr lang="en-US" sz="3200" dirty="0"/>
              <a:t>Insights on </a:t>
            </a:r>
            <a:r>
              <a:rPr lang="en-US" sz="3200" dirty="0" smtClean="0"/>
              <a:t>critical EBPR metabolisms</a:t>
            </a:r>
          </a:p>
          <a:p>
            <a:pPr marL="457200" indent="-457200">
              <a:buAutoNum type="arabicPeriod"/>
            </a:pPr>
            <a:r>
              <a:rPr lang="en-US" sz="3200" dirty="0" smtClean="0"/>
              <a:t>BNR &amp; Nitritation studies</a:t>
            </a:r>
          </a:p>
        </p:txBody>
      </p:sp>
      <p:sp>
        <p:nvSpPr>
          <p:cNvPr id="3" name="Title 2"/>
          <p:cNvSpPr>
            <a:spLocks noGrp="1"/>
          </p:cNvSpPr>
          <p:nvPr>
            <p:ph type="title"/>
          </p:nvPr>
        </p:nvSpPr>
        <p:spPr/>
        <p:txBody>
          <a:bodyPr/>
          <a:lstStyle/>
          <a:p>
            <a:r>
              <a:rPr lang="en-US" dirty="0" smtClean="0"/>
              <a:t>Topics for today</a:t>
            </a:r>
            <a:endParaRPr lang="en-US" dirty="0"/>
          </a:p>
        </p:txBody>
      </p:sp>
    </p:spTree>
    <p:extLst>
      <p:ext uri="{BB962C8B-B14F-4D97-AF65-F5344CB8AC3E}">
        <p14:creationId xmlns:p14="http://schemas.microsoft.com/office/powerpoint/2010/main" val="351588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39" y="265514"/>
            <a:ext cx="7886782" cy="461665"/>
          </a:xfrm>
        </p:spPr>
        <p:txBody>
          <a:bodyPr/>
          <a:lstStyle/>
          <a:p>
            <a:pPr algn="ctr"/>
            <a:r>
              <a:rPr lang="en-US" dirty="0" smtClean="0"/>
              <a:t>Studying </a:t>
            </a:r>
            <a:r>
              <a:rPr lang="en-US" dirty="0" err="1" smtClean="0"/>
              <a:t>ebpr</a:t>
            </a:r>
            <a:endParaRPr lang="en-US" dirty="0"/>
          </a:p>
        </p:txBody>
      </p:sp>
      <p:sp>
        <p:nvSpPr>
          <p:cNvPr id="5" name="Text Placeholder 4"/>
          <p:cNvSpPr>
            <a:spLocks noGrp="1"/>
          </p:cNvSpPr>
          <p:nvPr>
            <p:ph type="body" sz="quarter" idx="12"/>
          </p:nvPr>
        </p:nvSpPr>
        <p:spPr>
          <a:xfrm>
            <a:off x="360926" y="795993"/>
            <a:ext cx="6954274" cy="2777683"/>
          </a:xfrm>
        </p:spPr>
        <p:txBody>
          <a:bodyPr/>
          <a:lstStyle/>
          <a:p>
            <a:pPr>
              <a:lnSpc>
                <a:spcPct val="100000"/>
              </a:lnSpc>
              <a:spcAft>
                <a:spcPts val="300"/>
              </a:spcAft>
            </a:pPr>
            <a:r>
              <a:rPr lang="en-US" sz="2400" u="sng" dirty="0"/>
              <a:t>Many challenges with EBPR….</a:t>
            </a:r>
          </a:p>
          <a:p>
            <a:pPr lvl="1">
              <a:lnSpc>
                <a:spcPct val="100000"/>
              </a:lnSpc>
              <a:spcAft>
                <a:spcPts val="300"/>
              </a:spcAft>
            </a:pPr>
            <a:r>
              <a:rPr lang="en-US" sz="2400" dirty="0"/>
              <a:t>What are PAOs? How to maximize enrichment?</a:t>
            </a:r>
          </a:p>
          <a:p>
            <a:pPr lvl="1">
              <a:lnSpc>
                <a:spcPct val="100000"/>
              </a:lnSpc>
              <a:spcAft>
                <a:spcPts val="300"/>
              </a:spcAft>
            </a:pPr>
            <a:r>
              <a:rPr lang="en-US" sz="2400" dirty="0" smtClean="0"/>
              <a:t>Optimal </a:t>
            </a:r>
            <a:r>
              <a:rPr lang="en-US" sz="2400" dirty="0"/>
              <a:t>operating conditions?</a:t>
            </a:r>
          </a:p>
          <a:p>
            <a:pPr lvl="1">
              <a:lnSpc>
                <a:spcPct val="100000"/>
              </a:lnSpc>
              <a:spcAft>
                <a:spcPts val="300"/>
              </a:spcAft>
            </a:pPr>
            <a:r>
              <a:rPr lang="en-US" sz="2400" dirty="0" smtClean="0"/>
              <a:t>Best </a:t>
            </a:r>
            <a:r>
              <a:rPr lang="en-US" sz="2400" dirty="0"/>
              <a:t>carbon source? </a:t>
            </a:r>
            <a:r>
              <a:rPr lang="en-US" sz="2400" dirty="0" smtClean="0"/>
              <a:t>Ensuring </a:t>
            </a:r>
            <a:r>
              <a:rPr lang="en-US" sz="2400" dirty="0"/>
              <a:t>sufficient carbon?</a:t>
            </a:r>
          </a:p>
          <a:p>
            <a:pPr lvl="1">
              <a:lnSpc>
                <a:spcPct val="100000"/>
              </a:lnSpc>
              <a:spcAft>
                <a:spcPts val="300"/>
              </a:spcAft>
            </a:pPr>
            <a:r>
              <a:rPr lang="en-US" sz="2400" dirty="0"/>
              <a:t>How to achieve/ensure process </a:t>
            </a:r>
            <a:r>
              <a:rPr lang="en-US" sz="2400" dirty="0" smtClean="0"/>
              <a:t>stability, resiliency</a:t>
            </a:r>
            <a:r>
              <a:rPr lang="en-US" sz="2400" dirty="0"/>
              <a:t>?</a:t>
            </a:r>
          </a:p>
          <a:p>
            <a:pPr lvl="1">
              <a:lnSpc>
                <a:spcPct val="100000"/>
              </a:lnSpc>
              <a:spcAft>
                <a:spcPts val="300"/>
              </a:spcAft>
            </a:pPr>
            <a:r>
              <a:rPr lang="en-US" sz="2400" dirty="0"/>
              <a:t>Why does the </a:t>
            </a:r>
            <a:r>
              <a:rPr lang="en-US" sz="2400" dirty="0" smtClean="0"/>
              <a:t>EBPR </a:t>
            </a:r>
            <a:r>
              <a:rPr lang="en-US" sz="2400" dirty="0"/>
              <a:t>‘</a:t>
            </a:r>
            <a:r>
              <a:rPr lang="en-US" sz="2400" dirty="0" smtClean="0"/>
              <a:t>fail’? </a:t>
            </a:r>
            <a:r>
              <a:rPr lang="en-US" sz="2400" dirty="0"/>
              <a:t>How to induce ‘</a:t>
            </a:r>
            <a:r>
              <a:rPr lang="en-US" sz="2400" dirty="0" smtClean="0"/>
              <a:t>recovery’?</a:t>
            </a:r>
            <a:endParaRPr lang="en-US" sz="2400" dirty="0"/>
          </a:p>
        </p:txBody>
      </p:sp>
      <p:pic>
        <p:nvPicPr>
          <p:cNvPr id="1026" name="Picture 2" descr="https://bestpitch.files.wordpress.com/2012/10/challenge.jpg?w=346&am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200" y="882942"/>
            <a:ext cx="1592131" cy="1509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rboxylic aci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91" y="3642490"/>
            <a:ext cx="1554480" cy="12461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5643" y="5274048"/>
            <a:ext cx="2421942" cy="1200795"/>
          </a:xfrm>
          <a:prstGeom prst="rect">
            <a:avLst/>
          </a:prstGeom>
        </p:spPr>
      </p:pic>
      <p:sp>
        <p:nvSpPr>
          <p:cNvPr id="9" name="Text Placeholder 4"/>
          <p:cNvSpPr>
            <a:spLocks noGrp="1"/>
          </p:cNvSpPr>
          <p:nvPr>
            <p:ph type="body" sz="quarter" idx="12"/>
          </p:nvPr>
        </p:nvSpPr>
        <p:spPr>
          <a:xfrm>
            <a:off x="2583557" y="3729439"/>
            <a:ext cx="6560443" cy="2739211"/>
          </a:xfrm>
        </p:spPr>
        <p:txBody>
          <a:bodyPr/>
          <a:lstStyle/>
          <a:p>
            <a:pPr>
              <a:lnSpc>
                <a:spcPct val="100000"/>
              </a:lnSpc>
              <a:spcAft>
                <a:spcPts val="300"/>
              </a:spcAft>
            </a:pPr>
            <a:r>
              <a:rPr lang="en-US" sz="2400" u="sng" dirty="0" smtClean="0"/>
              <a:t>My group’s research </a:t>
            </a:r>
            <a:r>
              <a:rPr lang="en-US" sz="2400" u="sng" dirty="0"/>
              <a:t>focus….</a:t>
            </a:r>
          </a:p>
          <a:p>
            <a:pPr lvl="1">
              <a:lnSpc>
                <a:spcPct val="100000"/>
              </a:lnSpc>
              <a:spcAft>
                <a:spcPts val="300"/>
              </a:spcAft>
            </a:pPr>
            <a:r>
              <a:rPr lang="en-US" sz="2400" dirty="0"/>
              <a:t>Build from known process </a:t>
            </a:r>
            <a:r>
              <a:rPr lang="en-US" sz="2400" dirty="0" smtClean="0"/>
              <a:t>fundamentals, principles</a:t>
            </a:r>
            <a:endParaRPr lang="en-US" sz="2400" dirty="0"/>
          </a:p>
          <a:p>
            <a:pPr lvl="1">
              <a:lnSpc>
                <a:spcPct val="100000"/>
              </a:lnSpc>
              <a:spcAft>
                <a:spcPts val="300"/>
              </a:spcAft>
            </a:pPr>
            <a:r>
              <a:rPr lang="en-US" sz="2400" dirty="0"/>
              <a:t>Be pragmatic, practical – how can results be effectively translated?</a:t>
            </a:r>
          </a:p>
          <a:p>
            <a:pPr lvl="1">
              <a:lnSpc>
                <a:spcPct val="100000"/>
              </a:lnSpc>
              <a:spcAft>
                <a:spcPts val="300"/>
              </a:spcAft>
            </a:pPr>
            <a:r>
              <a:rPr lang="en-US" sz="2400" dirty="0"/>
              <a:t>Carefully validate empirical observations</a:t>
            </a:r>
          </a:p>
          <a:p>
            <a:pPr lvl="1">
              <a:lnSpc>
                <a:spcPct val="100000"/>
              </a:lnSpc>
              <a:spcAft>
                <a:spcPts val="300"/>
              </a:spcAft>
            </a:pPr>
            <a:r>
              <a:rPr lang="en-US" sz="2400" dirty="0"/>
              <a:t>Focus on mixed culture function over </a:t>
            </a:r>
            <a:r>
              <a:rPr lang="en-US" sz="2400" dirty="0" smtClean="0"/>
              <a:t>phylogenetic structure</a:t>
            </a:r>
            <a:endParaRPr lang="en-US" sz="24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345" y="2633313"/>
            <a:ext cx="1005840" cy="1420950"/>
          </a:xfrm>
          <a:prstGeom prst="rect">
            <a:avLst/>
          </a:prstGeom>
        </p:spPr>
      </p:pic>
    </p:spTree>
    <p:extLst>
      <p:ext uri="{BB962C8B-B14F-4D97-AF65-F5344CB8AC3E}">
        <p14:creationId xmlns:p14="http://schemas.microsoft.com/office/powerpoint/2010/main" val="191681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347111" y="254068"/>
            <a:ext cx="6172200" cy="461665"/>
          </a:xfrm>
        </p:spPr>
        <p:txBody>
          <a:bodyPr/>
          <a:lstStyle/>
          <a:p>
            <a:pPr algn="ctr"/>
            <a:r>
              <a:rPr lang="en-US" dirty="0"/>
              <a:t>What is EBPR?</a:t>
            </a:r>
            <a:endParaRPr lang="en-US" altLang="en-US" sz="4400" dirty="0">
              <a:latin typeface="Calibri" panose="020F0502020204030204" pitchFamily="34" charset="0"/>
            </a:endParaRPr>
          </a:p>
        </p:txBody>
      </p:sp>
      <p:sp>
        <p:nvSpPr>
          <p:cNvPr id="51203" name="Content Placeholder 2"/>
          <p:cNvSpPr>
            <a:spLocks noGrp="1"/>
          </p:cNvSpPr>
          <p:nvPr>
            <p:ph idx="1"/>
          </p:nvPr>
        </p:nvSpPr>
        <p:spPr>
          <a:xfrm>
            <a:off x="558801" y="1100667"/>
            <a:ext cx="8078764" cy="4883388"/>
          </a:xfrm>
          <a:noFill/>
        </p:spPr>
        <p:txBody>
          <a:bodyPr/>
          <a:lstStyle/>
          <a:p>
            <a:pPr>
              <a:lnSpc>
                <a:spcPct val="100000"/>
              </a:lnSpc>
              <a:spcAft>
                <a:spcPts val="600"/>
              </a:spcAft>
            </a:pPr>
            <a:r>
              <a:rPr lang="en-US" altLang="en-US" sz="2400" dirty="0">
                <a:latin typeface="Helvetica" panose="020B0604020202020204" pitchFamily="34" charset="0"/>
                <a:cs typeface="Helvetica" panose="020B0604020202020204" pitchFamily="34" charset="0"/>
              </a:rPr>
              <a:t>Biological process targeting </a:t>
            </a:r>
            <a:r>
              <a:rPr lang="en-US" altLang="en-US" sz="2400" dirty="0" smtClean="0">
                <a:latin typeface="Helvetica" panose="020B0604020202020204" pitchFamily="34" charset="0"/>
                <a:cs typeface="Helvetica" panose="020B0604020202020204" pitchFamily="34" charset="0"/>
              </a:rPr>
              <a:t>near-complete </a:t>
            </a:r>
            <a:r>
              <a:rPr lang="en-US" altLang="en-US" sz="2400" u="sng" dirty="0" smtClean="0">
                <a:solidFill>
                  <a:srgbClr val="FF0000"/>
                </a:solidFill>
                <a:latin typeface="Helvetica" panose="020B0604020202020204" pitchFamily="34" charset="0"/>
                <a:cs typeface="Helvetica" panose="020B0604020202020204" pitchFamily="34" charset="0"/>
              </a:rPr>
              <a:t>recovery of wastewater </a:t>
            </a:r>
            <a:r>
              <a:rPr lang="en-US" altLang="en-US" sz="2400" u="sng" dirty="0">
                <a:solidFill>
                  <a:srgbClr val="FF0000"/>
                </a:solidFill>
                <a:latin typeface="Helvetica" panose="020B0604020202020204" pitchFamily="34" charset="0"/>
                <a:cs typeface="Helvetica" panose="020B0604020202020204" pitchFamily="34" charset="0"/>
              </a:rPr>
              <a:t>PO</a:t>
            </a:r>
            <a:r>
              <a:rPr lang="en-US" altLang="en-US" sz="2400" u="sng" baseline="-25000" dirty="0">
                <a:solidFill>
                  <a:srgbClr val="FF0000"/>
                </a:solidFill>
                <a:latin typeface="Helvetica" panose="020B0604020202020204" pitchFamily="34" charset="0"/>
                <a:cs typeface="Helvetica" panose="020B0604020202020204" pitchFamily="34" charset="0"/>
              </a:rPr>
              <a:t>4</a:t>
            </a:r>
            <a:endParaRPr lang="en-US" altLang="en-US" sz="2400" u="sng" dirty="0">
              <a:solidFill>
                <a:srgbClr val="FF0000"/>
              </a:solidFill>
            </a:endParaRPr>
          </a:p>
          <a:p>
            <a:pPr>
              <a:lnSpc>
                <a:spcPct val="100000"/>
              </a:lnSpc>
              <a:spcAft>
                <a:spcPts val="200"/>
              </a:spcAft>
            </a:pPr>
            <a:r>
              <a:rPr lang="en-US" altLang="en-US" sz="2400" dirty="0">
                <a:latin typeface="Helvetica" panose="020B0604020202020204" pitchFamily="34" charset="0"/>
                <a:cs typeface="Helvetica" panose="020B0604020202020204" pitchFamily="34" charset="0"/>
              </a:rPr>
              <a:t>Cycle MLSS through anaerobic – aerobic zones</a:t>
            </a:r>
          </a:p>
          <a:p>
            <a:pPr>
              <a:lnSpc>
                <a:spcPct val="100000"/>
              </a:lnSpc>
              <a:spcBef>
                <a:spcPts val="600"/>
              </a:spcBef>
              <a:spcAft>
                <a:spcPts val="200"/>
              </a:spcAft>
            </a:pPr>
            <a:endParaRPr lang="en-US" altLang="en-US" sz="2400" dirty="0">
              <a:latin typeface="Helvetica" panose="020B0604020202020204" pitchFamily="34" charset="0"/>
              <a:cs typeface="Helvetica" panose="020B0604020202020204" pitchFamily="34" charset="0"/>
            </a:endParaRPr>
          </a:p>
          <a:p>
            <a:pPr>
              <a:lnSpc>
                <a:spcPct val="100000"/>
              </a:lnSpc>
              <a:spcBef>
                <a:spcPts val="600"/>
              </a:spcBef>
              <a:spcAft>
                <a:spcPts val="200"/>
              </a:spcAft>
            </a:pPr>
            <a:endParaRPr lang="en-US" altLang="en-US" sz="2400" dirty="0">
              <a:latin typeface="Helvetica" panose="020B0604020202020204" pitchFamily="34" charset="0"/>
              <a:cs typeface="Helvetica" panose="020B0604020202020204" pitchFamily="34" charset="0"/>
            </a:endParaRPr>
          </a:p>
          <a:p>
            <a:pPr>
              <a:lnSpc>
                <a:spcPct val="100000"/>
              </a:lnSpc>
              <a:spcBef>
                <a:spcPts val="600"/>
              </a:spcBef>
              <a:spcAft>
                <a:spcPts val="200"/>
              </a:spcAft>
            </a:pPr>
            <a:endParaRPr lang="en-US" altLang="en-US" sz="2400" dirty="0">
              <a:latin typeface="Helvetica" panose="020B0604020202020204" pitchFamily="34" charset="0"/>
              <a:cs typeface="Helvetica" panose="020B0604020202020204" pitchFamily="34" charset="0"/>
            </a:endParaRPr>
          </a:p>
          <a:p>
            <a:pPr>
              <a:lnSpc>
                <a:spcPct val="100000"/>
              </a:lnSpc>
              <a:spcBef>
                <a:spcPts val="600"/>
              </a:spcBef>
              <a:spcAft>
                <a:spcPts val="200"/>
              </a:spcAft>
            </a:pPr>
            <a:endParaRPr lang="en-US" altLang="en-US" sz="2400" dirty="0" smtClean="0">
              <a:latin typeface="Helvetica" panose="020B0604020202020204" pitchFamily="34" charset="0"/>
              <a:cs typeface="Helvetica" panose="020B0604020202020204" pitchFamily="34" charset="0"/>
            </a:endParaRPr>
          </a:p>
          <a:p>
            <a:pPr>
              <a:lnSpc>
                <a:spcPct val="100000"/>
              </a:lnSpc>
              <a:spcBef>
                <a:spcPts val="600"/>
              </a:spcBef>
              <a:spcAft>
                <a:spcPts val="200"/>
              </a:spcAft>
            </a:pPr>
            <a:endParaRPr lang="en-US" altLang="en-US" sz="2400" dirty="0">
              <a:latin typeface="Helvetica" panose="020B0604020202020204" pitchFamily="34" charset="0"/>
              <a:cs typeface="Helvetica" panose="020B0604020202020204" pitchFamily="34" charset="0"/>
            </a:endParaRPr>
          </a:p>
          <a:p>
            <a:pPr>
              <a:lnSpc>
                <a:spcPct val="100000"/>
              </a:lnSpc>
              <a:spcBef>
                <a:spcPts val="600"/>
              </a:spcBef>
              <a:spcAft>
                <a:spcPts val="200"/>
              </a:spcAft>
            </a:pPr>
            <a:endParaRPr lang="en-US" altLang="en-US" sz="2400" dirty="0">
              <a:latin typeface="Helvetica" panose="020B0604020202020204" pitchFamily="34" charset="0"/>
              <a:cs typeface="Helvetica" panose="020B0604020202020204" pitchFamily="34" charset="0"/>
            </a:endParaRPr>
          </a:p>
          <a:p>
            <a:pPr>
              <a:lnSpc>
                <a:spcPct val="100000"/>
              </a:lnSpc>
              <a:spcBef>
                <a:spcPts val="600"/>
              </a:spcBef>
              <a:spcAft>
                <a:spcPts val="200"/>
              </a:spcAft>
            </a:pPr>
            <a:r>
              <a:rPr lang="en-US" altLang="en-US" sz="2400" dirty="0">
                <a:latin typeface="Helvetica" panose="020B0604020202020204" pitchFamily="34" charset="0"/>
                <a:cs typeface="Helvetica" panose="020B0604020202020204" pitchFamily="34" charset="0"/>
              </a:rPr>
              <a:t>Enrich for PAOs</a:t>
            </a:r>
          </a:p>
          <a:p>
            <a:pPr marL="457200" lvl="1" indent="-301625">
              <a:lnSpc>
                <a:spcPct val="100000"/>
              </a:lnSpc>
              <a:spcAft>
                <a:spcPts val="200"/>
              </a:spcAft>
            </a:pPr>
            <a:r>
              <a:rPr lang="en-US" altLang="en-US" sz="2400" dirty="0">
                <a:latin typeface="Helvetica" panose="020B0604020202020204" pitchFamily="34" charset="0"/>
                <a:cs typeface="Helvetica" panose="020B0604020202020204" pitchFamily="34" charset="0"/>
              </a:rPr>
              <a:t>Uptake and store excess PO</a:t>
            </a:r>
            <a:r>
              <a:rPr lang="en-US" altLang="en-US" sz="2400" baseline="-25000" dirty="0">
                <a:latin typeface="Helvetica" panose="020B0604020202020204" pitchFamily="34" charset="0"/>
                <a:cs typeface="Helvetica" panose="020B0604020202020204" pitchFamily="34" charset="0"/>
              </a:rPr>
              <a:t>4</a:t>
            </a:r>
            <a:r>
              <a:rPr lang="en-US" altLang="en-US" sz="2400" dirty="0">
                <a:latin typeface="Helvetica" panose="020B0604020202020204" pitchFamily="34" charset="0"/>
                <a:cs typeface="Helvetica" panose="020B0604020202020204" pitchFamily="34" charset="0"/>
              </a:rPr>
              <a:t> as polyphosphate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836" y="2626916"/>
            <a:ext cx="3660696" cy="2177368"/>
          </a:xfrm>
          <a:prstGeom prst="rect">
            <a:avLst/>
          </a:prstGeom>
        </p:spPr>
      </p:pic>
    </p:spTree>
    <p:extLst>
      <p:ext uri="{BB962C8B-B14F-4D97-AF65-F5344CB8AC3E}">
        <p14:creationId xmlns:p14="http://schemas.microsoft.com/office/powerpoint/2010/main" val="24440273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9029" y="240305"/>
            <a:ext cx="8229600" cy="923330"/>
          </a:xfrm>
        </p:spPr>
        <p:txBody>
          <a:bodyPr/>
          <a:lstStyle/>
          <a:p>
            <a:pPr algn="ctr"/>
            <a:r>
              <a:rPr lang="en-US" sz="3200" dirty="0"/>
              <a:t>brief refresher on </a:t>
            </a:r>
            <a:r>
              <a:rPr lang="en-US" sz="3200" dirty="0" smtClean="0"/>
              <a:t>core </a:t>
            </a:r>
            <a:r>
              <a:rPr lang="en-US" sz="3200" dirty="0" err="1" smtClean="0"/>
              <a:t>ebpr</a:t>
            </a:r>
            <a:r>
              <a:rPr lang="en-US" sz="3200" dirty="0" smtClean="0"/>
              <a:t> </a:t>
            </a:r>
            <a:r>
              <a:rPr lang="en-US" sz="3200" dirty="0"/>
              <a:t>principles</a:t>
            </a:r>
          </a:p>
        </p:txBody>
      </p:sp>
      <p:pic>
        <p:nvPicPr>
          <p:cNvPr id="4" name="Picture 3">
            <a:extLst>
              <a:ext uri="{FF2B5EF4-FFF2-40B4-BE49-F238E27FC236}">
                <a16:creationId xmlns="" xmlns:a16="http://schemas.microsoft.com/office/drawing/2014/main" id="{86436877-9606-4847-A661-5963979D6C2F}"/>
              </a:ext>
            </a:extLst>
          </p:cNvPr>
          <p:cNvPicPr>
            <a:picLocks noChangeAspect="1"/>
          </p:cNvPicPr>
          <p:nvPr/>
        </p:nvPicPr>
        <p:blipFill>
          <a:blip r:embed="rId2"/>
          <a:stretch>
            <a:fillRect/>
          </a:stretch>
        </p:blipFill>
        <p:spPr>
          <a:xfrm>
            <a:off x="259866" y="1492918"/>
            <a:ext cx="3912129" cy="3690147"/>
          </a:xfrm>
          <a:prstGeom prst="rect">
            <a:avLst/>
          </a:prstGeom>
        </p:spPr>
      </p:pic>
      <p:pic>
        <p:nvPicPr>
          <p:cNvPr id="6" name="Picture 5">
            <a:extLst>
              <a:ext uri="{FF2B5EF4-FFF2-40B4-BE49-F238E27FC236}">
                <a16:creationId xmlns="" xmlns:a16="http://schemas.microsoft.com/office/drawing/2014/main" id="{43E0E6A5-5E0F-4388-8E13-354ACC336CDB}"/>
              </a:ext>
            </a:extLst>
          </p:cNvPr>
          <p:cNvPicPr>
            <a:picLocks noChangeAspect="1"/>
          </p:cNvPicPr>
          <p:nvPr/>
        </p:nvPicPr>
        <p:blipFill>
          <a:blip r:embed="rId3"/>
          <a:stretch>
            <a:fillRect/>
          </a:stretch>
        </p:blipFill>
        <p:spPr>
          <a:xfrm>
            <a:off x="4473526" y="1492918"/>
            <a:ext cx="4481166" cy="3383280"/>
          </a:xfrm>
          <a:prstGeom prst="rect">
            <a:avLst/>
          </a:prstGeom>
        </p:spPr>
      </p:pic>
    </p:spTree>
    <p:extLst>
      <p:ext uri="{BB962C8B-B14F-4D97-AF65-F5344CB8AC3E}">
        <p14:creationId xmlns:p14="http://schemas.microsoft.com/office/powerpoint/2010/main" val="5764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624" y="263790"/>
            <a:ext cx="5832882" cy="461665"/>
          </a:xfrm>
        </p:spPr>
        <p:txBody>
          <a:bodyPr/>
          <a:lstStyle/>
          <a:p>
            <a:r>
              <a:rPr lang="en-US" dirty="0" err="1" smtClean="0"/>
              <a:t>Ebpr</a:t>
            </a:r>
            <a:r>
              <a:rPr lang="en-US" dirty="0" smtClean="0"/>
              <a:t> Carbon </a:t>
            </a:r>
            <a:r>
              <a:rPr lang="en-US" dirty="0"/>
              <a:t>sources</a:t>
            </a:r>
          </a:p>
        </p:txBody>
      </p:sp>
      <p:sp>
        <p:nvSpPr>
          <p:cNvPr id="4" name="Text Placeholder 3"/>
          <p:cNvSpPr>
            <a:spLocks noGrp="1"/>
          </p:cNvSpPr>
          <p:nvPr>
            <p:ph type="body" sz="quarter" idx="11"/>
          </p:nvPr>
        </p:nvSpPr>
        <p:spPr>
          <a:xfrm>
            <a:off x="769173" y="992759"/>
            <a:ext cx="5470262" cy="3785652"/>
          </a:xfrm>
        </p:spPr>
        <p:txBody>
          <a:bodyPr/>
          <a:lstStyle/>
          <a:p>
            <a:pPr>
              <a:lnSpc>
                <a:spcPct val="100000"/>
              </a:lnSpc>
              <a:spcAft>
                <a:spcPts val="600"/>
              </a:spcAft>
            </a:pPr>
            <a:r>
              <a:rPr lang="en-US" sz="2400" dirty="0">
                <a:cs typeface="Helvetica" panose="020B0604020202020204" pitchFamily="34" charset="0"/>
              </a:rPr>
              <a:t>EBPR </a:t>
            </a:r>
            <a:r>
              <a:rPr lang="en-US" sz="2400" dirty="0" smtClean="0">
                <a:cs typeface="Helvetica" panose="020B0604020202020204" pitchFamily="34" charset="0"/>
              </a:rPr>
              <a:t>fundamentally centers </a:t>
            </a:r>
            <a:r>
              <a:rPr lang="en-US" sz="2400" dirty="0">
                <a:cs typeface="Helvetica" panose="020B0604020202020204" pitchFamily="34" charset="0"/>
              </a:rPr>
              <a:t>on VFAs….potential sources:</a:t>
            </a:r>
          </a:p>
          <a:p>
            <a:pPr marL="457248" lvl="1" indent="-285750">
              <a:lnSpc>
                <a:spcPct val="100000"/>
              </a:lnSpc>
              <a:spcAft>
                <a:spcPts val="600"/>
              </a:spcAft>
              <a:buFont typeface="Arial" panose="020B0604020202020204" pitchFamily="34" charset="0"/>
              <a:buChar char="•"/>
            </a:pPr>
            <a:r>
              <a:rPr lang="en-US" sz="2400" dirty="0">
                <a:cs typeface="Helvetica" panose="020B0604020202020204" pitchFamily="34" charset="0"/>
              </a:rPr>
              <a:t>Primary solids fermentation</a:t>
            </a:r>
          </a:p>
          <a:p>
            <a:pPr marL="457248" lvl="1" indent="-285750">
              <a:lnSpc>
                <a:spcPct val="100000"/>
              </a:lnSpc>
              <a:spcAft>
                <a:spcPts val="600"/>
              </a:spcAft>
              <a:buFont typeface="Arial" panose="020B0604020202020204" pitchFamily="34" charset="0"/>
              <a:buChar char="•"/>
            </a:pPr>
            <a:r>
              <a:rPr lang="en-US" sz="2400" dirty="0">
                <a:cs typeface="Helvetica" panose="020B0604020202020204" pitchFamily="34" charset="0"/>
              </a:rPr>
              <a:t>Ferment imported organic matter</a:t>
            </a:r>
          </a:p>
          <a:p>
            <a:pPr marL="457248" lvl="1" indent="-285750">
              <a:lnSpc>
                <a:spcPct val="100000"/>
              </a:lnSpc>
              <a:spcAft>
                <a:spcPts val="600"/>
              </a:spcAft>
              <a:buFont typeface="Arial" panose="020B0604020202020204" pitchFamily="34" charset="0"/>
              <a:buChar char="•"/>
            </a:pPr>
            <a:r>
              <a:rPr lang="en-US" sz="2400" dirty="0">
                <a:cs typeface="Helvetica" panose="020B0604020202020204" pitchFamily="34" charset="0"/>
              </a:rPr>
              <a:t>Generated in collection system</a:t>
            </a:r>
          </a:p>
          <a:p>
            <a:pPr marL="457248" lvl="1" indent="-285750">
              <a:lnSpc>
                <a:spcPct val="100000"/>
              </a:lnSpc>
              <a:spcAft>
                <a:spcPts val="600"/>
              </a:spcAft>
              <a:buFont typeface="Arial" panose="020B0604020202020204" pitchFamily="34" charset="0"/>
              <a:buChar char="•"/>
            </a:pPr>
            <a:r>
              <a:rPr lang="en-US" sz="2400" dirty="0" smtClean="0">
                <a:cs typeface="Helvetica" panose="020B0604020202020204" pitchFamily="34" charset="0"/>
              </a:rPr>
              <a:t>Purchase</a:t>
            </a:r>
          </a:p>
          <a:p>
            <a:pPr marL="457248" lvl="1" indent="-285750">
              <a:lnSpc>
                <a:spcPct val="100000"/>
              </a:lnSpc>
              <a:spcAft>
                <a:spcPts val="600"/>
              </a:spcAft>
              <a:buFont typeface="Arial" panose="020B0604020202020204" pitchFamily="34" charset="0"/>
              <a:buChar char="•"/>
            </a:pPr>
            <a:r>
              <a:rPr lang="en-US" sz="2400" dirty="0" smtClean="0">
                <a:cs typeface="Helvetica" panose="020B0604020202020204" pitchFamily="34" charset="0"/>
              </a:rPr>
              <a:t>RAS fermentation?</a:t>
            </a:r>
            <a:endParaRPr lang="en-US" sz="2400" dirty="0">
              <a:cs typeface="Helvetica" panose="020B0604020202020204" pitchFamily="34" charset="0"/>
            </a:endParaRPr>
          </a:p>
          <a:p>
            <a:pPr>
              <a:lnSpc>
                <a:spcPct val="100000"/>
              </a:lnSpc>
              <a:spcAft>
                <a:spcPts val="600"/>
              </a:spcAft>
            </a:pPr>
            <a:r>
              <a:rPr lang="en-US" sz="2400" dirty="0">
                <a:cs typeface="Helvetica" panose="020B0604020202020204" pitchFamily="34" charset="0"/>
              </a:rPr>
              <a:t>Other forms of useful carbon?</a:t>
            </a:r>
          </a:p>
        </p:txBody>
      </p:sp>
      <p:pic>
        <p:nvPicPr>
          <p:cNvPr id="7" name="Picture 6">
            <a:extLst>
              <a:ext uri="{FF2B5EF4-FFF2-40B4-BE49-F238E27FC236}">
                <a16:creationId xmlns="" xmlns:a16="http://schemas.microsoft.com/office/drawing/2014/main" id="{25241DF0-9107-43D3-BCF4-1D9DE7C45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125" y="1483408"/>
            <a:ext cx="2153327" cy="2332771"/>
          </a:xfrm>
          <a:prstGeom prst="rect">
            <a:avLst/>
          </a:prstGeom>
        </p:spPr>
      </p:pic>
      <p:pic>
        <p:nvPicPr>
          <p:cNvPr id="5" name="Picture 4"/>
          <p:cNvPicPr>
            <a:picLocks noChangeAspect="1"/>
          </p:cNvPicPr>
          <p:nvPr/>
        </p:nvPicPr>
        <p:blipFill>
          <a:blip r:embed="rId3"/>
          <a:stretch>
            <a:fillRect/>
          </a:stretch>
        </p:blipFill>
        <p:spPr>
          <a:xfrm>
            <a:off x="1215385" y="4448590"/>
            <a:ext cx="5303980" cy="1274174"/>
          </a:xfrm>
          <a:prstGeom prst="rect">
            <a:avLst/>
          </a:prstGeom>
        </p:spPr>
      </p:pic>
    </p:spTree>
    <p:extLst>
      <p:ext uri="{BB962C8B-B14F-4D97-AF65-F5344CB8AC3E}">
        <p14:creationId xmlns:p14="http://schemas.microsoft.com/office/powerpoint/2010/main" val="16133974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tabolic Pathways">
            <a:extLst>
              <a:ext uri="{FF2B5EF4-FFF2-40B4-BE49-F238E27FC236}">
                <a16:creationId xmlns="" xmlns:a16="http://schemas.microsoft.com/office/drawing/2014/main" id="{6B5E6292-CDA8-445D-B2AD-D444449AD275}"/>
              </a:ext>
            </a:extLst>
          </p:cNvPr>
          <p:cNvPicPr>
            <a:picLocks noChangeAspect="1"/>
          </p:cNvPicPr>
          <p:nvPr/>
        </p:nvPicPr>
        <p:blipFill>
          <a:blip r:embed="rId2" cstate="print">
            <a:extLst>
              <a:ext uri="{28A0092B-C50C-407E-A947-70E740481C1C}">
                <a14:useLocalDpi xmlns:a14="http://schemas.microsoft.com/office/drawing/2010/main" val="0"/>
              </a:ext>
            </a:extLst>
          </a:blip>
          <a:srcRect l="20844" r="3229" b="26205"/>
          <a:stretch>
            <a:fillRect/>
          </a:stretch>
        </p:blipFill>
        <p:spPr bwMode="auto">
          <a:xfrm>
            <a:off x="903172" y="805718"/>
            <a:ext cx="3749041" cy="5153561"/>
          </a:xfrm>
          <a:prstGeom prst="rect">
            <a:avLst/>
          </a:prstGeom>
          <a:noFill/>
          <a:ln>
            <a:noFill/>
          </a:ln>
        </p:spPr>
      </p:pic>
      <p:sp>
        <p:nvSpPr>
          <p:cNvPr id="3" name="TextBox 2">
            <a:extLst>
              <a:ext uri="{FF2B5EF4-FFF2-40B4-BE49-F238E27FC236}">
                <a16:creationId xmlns="" xmlns:a16="http://schemas.microsoft.com/office/drawing/2014/main" id="{21D2AE9C-D6AC-4499-A2F9-C8939411AF04}"/>
              </a:ext>
            </a:extLst>
          </p:cNvPr>
          <p:cNvSpPr txBox="1"/>
          <p:nvPr/>
        </p:nvSpPr>
        <p:spPr>
          <a:xfrm>
            <a:off x="2710552" y="854087"/>
            <a:ext cx="935026" cy="584775"/>
          </a:xfrm>
          <a:prstGeom prst="rect">
            <a:avLst/>
          </a:prstGeom>
        </p:spPr>
        <p:txBody>
          <a:bodyPr wrap="square" rtlCol="0">
            <a:spAutoFit/>
          </a:bodyPr>
          <a:lstStyle/>
          <a:p>
            <a:r>
              <a:rPr lang="en-US" sz="1600" b="1" dirty="0">
                <a:solidFill>
                  <a:srgbClr val="FF3300"/>
                </a:solidFill>
              </a:rPr>
              <a:t>Valeric Acid</a:t>
            </a:r>
          </a:p>
        </p:txBody>
      </p:sp>
      <p:sp>
        <p:nvSpPr>
          <p:cNvPr id="6" name="TextBox 5">
            <a:extLst>
              <a:ext uri="{FF2B5EF4-FFF2-40B4-BE49-F238E27FC236}">
                <a16:creationId xmlns="" xmlns:a16="http://schemas.microsoft.com/office/drawing/2014/main" id="{3B3CA6BA-2884-40CB-B86B-A13F77650E89}"/>
              </a:ext>
            </a:extLst>
          </p:cNvPr>
          <p:cNvSpPr txBox="1"/>
          <p:nvPr/>
        </p:nvSpPr>
        <p:spPr>
          <a:xfrm>
            <a:off x="854648" y="1945599"/>
            <a:ext cx="1032071" cy="584775"/>
          </a:xfrm>
          <a:prstGeom prst="rect">
            <a:avLst/>
          </a:prstGeom>
        </p:spPr>
        <p:txBody>
          <a:bodyPr wrap="square" rtlCol="0">
            <a:spAutoFit/>
          </a:bodyPr>
          <a:lstStyle/>
          <a:p>
            <a:r>
              <a:rPr lang="en-US" sz="1600" b="1" dirty="0">
                <a:solidFill>
                  <a:srgbClr val="FF3300"/>
                </a:solidFill>
              </a:rPr>
              <a:t>Propionic Acid</a:t>
            </a:r>
          </a:p>
        </p:txBody>
      </p:sp>
      <p:sp>
        <p:nvSpPr>
          <p:cNvPr id="8" name="TextBox 7">
            <a:extLst>
              <a:ext uri="{FF2B5EF4-FFF2-40B4-BE49-F238E27FC236}">
                <a16:creationId xmlns="" xmlns:a16="http://schemas.microsoft.com/office/drawing/2014/main" id="{91FA7E3B-9B82-4F7F-B6C2-4F5D7930C6A0}"/>
              </a:ext>
            </a:extLst>
          </p:cNvPr>
          <p:cNvSpPr txBox="1"/>
          <p:nvPr/>
        </p:nvSpPr>
        <p:spPr>
          <a:xfrm>
            <a:off x="903171" y="4280058"/>
            <a:ext cx="935026" cy="584775"/>
          </a:xfrm>
          <a:prstGeom prst="rect">
            <a:avLst/>
          </a:prstGeom>
        </p:spPr>
        <p:txBody>
          <a:bodyPr wrap="square" rtlCol="0">
            <a:spAutoFit/>
          </a:bodyPr>
          <a:lstStyle/>
          <a:p>
            <a:r>
              <a:rPr lang="en-US" sz="1600" b="1" dirty="0">
                <a:solidFill>
                  <a:srgbClr val="FF3300"/>
                </a:solidFill>
              </a:rPr>
              <a:t>Acetic Acid</a:t>
            </a:r>
          </a:p>
        </p:txBody>
      </p:sp>
      <p:sp>
        <p:nvSpPr>
          <p:cNvPr id="9" name="TextBox 8">
            <a:extLst>
              <a:ext uri="{FF2B5EF4-FFF2-40B4-BE49-F238E27FC236}">
                <a16:creationId xmlns="" xmlns:a16="http://schemas.microsoft.com/office/drawing/2014/main" id="{17D8E4E2-9CC2-4CC2-A3F3-A94D41B7779A}"/>
              </a:ext>
            </a:extLst>
          </p:cNvPr>
          <p:cNvSpPr txBox="1"/>
          <p:nvPr/>
        </p:nvSpPr>
        <p:spPr>
          <a:xfrm>
            <a:off x="2689927" y="5497113"/>
            <a:ext cx="935026" cy="584775"/>
          </a:xfrm>
          <a:prstGeom prst="rect">
            <a:avLst/>
          </a:prstGeom>
        </p:spPr>
        <p:txBody>
          <a:bodyPr wrap="square" rtlCol="0">
            <a:spAutoFit/>
          </a:bodyPr>
          <a:lstStyle/>
          <a:p>
            <a:r>
              <a:rPr lang="en-US" sz="1600" b="1" dirty="0">
                <a:solidFill>
                  <a:srgbClr val="FF3300"/>
                </a:solidFill>
              </a:rPr>
              <a:t>Butyric Acid</a:t>
            </a:r>
          </a:p>
        </p:txBody>
      </p:sp>
      <p:sp>
        <p:nvSpPr>
          <p:cNvPr id="10" name="TextBox 9">
            <a:extLst>
              <a:ext uri="{FF2B5EF4-FFF2-40B4-BE49-F238E27FC236}">
                <a16:creationId xmlns="" xmlns:a16="http://schemas.microsoft.com/office/drawing/2014/main" id="{B766AFBF-D2A1-4D68-8349-BB4552324304}"/>
              </a:ext>
            </a:extLst>
          </p:cNvPr>
          <p:cNvSpPr txBox="1"/>
          <p:nvPr/>
        </p:nvSpPr>
        <p:spPr>
          <a:xfrm>
            <a:off x="3089844" y="2307667"/>
            <a:ext cx="1715148" cy="523220"/>
          </a:xfrm>
          <a:prstGeom prst="rect">
            <a:avLst/>
          </a:prstGeom>
        </p:spPr>
        <p:txBody>
          <a:bodyPr wrap="square" rtlCol="0">
            <a:spAutoFit/>
          </a:bodyPr>
          <a:lstStyle/>
          <a:p>
            <a:pPr algn="r"/>
            <a:r>
              <a:rPr lang="en-US" sz="1400" b="1" dirty="0">
                <a:solidFill>
                  <a:srgbClr val="FF3300"/>
                </a:solidFill>
              </a:rPr>
              <a:t>Polyhydroxyvalerate (PHV)</a:t>
            </a:r>
          </a:p>
        </p:txBody>
      </p:sp>
      <p:sp>
        <p:nvSpPr>
          <p:cNvPr id="11" name="TextBox 10">
            <a:extLst>
              <a:ext uri="{FF2B5EF4-FFF2-40B4-BE49-F238E27FC236}">
                <a16:creationId xmlns="" xmlns:a16="http://schemas.microsoft.com/office/drawing/2014/main" id="{0868E5CD-3D48-4216-AB52-BA59B06C91A8}"/>
              </a:ext>
            </a:extLst>
          </p:cNvPr>
          <p:cNvSpPr txBox="1"/>
          <p:nvPr/>
        </p:nvSpPr>
        <p:spPr>
          <a:xfrm>
            <a:off x="2951548" y="3871863"/>
            <a:ext cx="1853444" cy="523220"/>
          </a:xfrm>
          <a:prstGeom prst="rect">
            <a:avLst/>
          </a:prstGeom>
        </p:spPr>
        <p:txBody>
          <a:bodyPr wrap="square" rtlCol="0">
            <a:spAutoFit/>
          </a:bodyPr>
          <a:lstStyle/>
          <a:p>
            <a:pPr algn="r"/>
            <a:r>
              <a:rPr lang="en-US" sz="1400" b="1" dirty="0">
                <a:solidFill>
                  <a:srgbClr val="FF3300"/>
                </a:solidFill>
              </a:rPr>
              <a:t>Polyhydroxybutyrate (PHB)</a:t>
            </a:r>
          </a:p>
        </p:txBody>
      </p:sp>
      <p:sp>
        <p:nvSpPr>
          <p:cNvPr id="2" name="Title 1"/>
          <p:cNvSpPr>
            <a:spLocks noGrp="1"/>
          </p:cNvSpPr>
          <p:nvPr>
            <p:ph type="title"/>
          </p:nvPr>
        </p:nvSpPr>
        <p:spPr>
          <a:xfrm>
            <a:off x="536106" y="163463"/>
            <a:ext cx="5303520" cy="457200"/>
          </a:xfrm>
        </p:spPr>
        <p:txBody>
          <a:bodyPr/>
          <a:lstStyle/>
          <a:p>
            <a:r>
              <a:rPr lang="en-US" dirty="0"/>
              <a:t>VFA</a:t>
            </a:r>
            <a:r>
              <a:rPr lang="en-US" cap="none" dirty="0"/>
              <a:t>s</a:t>
            </a:r>
            <a:r>
              <a:rPr lang="en-US" dirty="0"/>
              <a:t> and </a:t>
            </a:r>
            <a:r>
              <a:rPr lang="en-US" dirty="0" err="1"/>
              <a:t>Pha</a:t>
            </a:r>
            <a:r>
              <a:rPr lang="en-US" dirty="0"/>
              <a:t> synthesis</a:t>
            </a:r>
          </a:p>
        </p:txBody>
      </p:sp>
      <p:sp>
        <p:nvSpPr>
          <p:cNvPr id="14" name="Arrow: Down 13">
            <a:extLst>
              <a:ext uri="{FF2B5EF4-FFF2-40B4-BE49-F238E27FC236}">
                <a16:creationId xmlns="" xmlns:a16="http://schemas.microsoft.com/office/drawing/2014/main" id="{62199724-0C91-476C-8895-B33E38090C49}"/>
              </a:ext>
            </a:extLst>
          </p:cNvPr>
          <p:cNvSpPr/>
          <p:nvPr/>
        </p:nvSpPr>
        <p:spPr>
          <a:xfrm>
            <a:off x="2777691" y="1377307"/>
            <a:ext cx="117120" cy="15997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Arrow: Down 15">
            <a:extLst>
              <a:ext uri="{FF2B5EF4-FFF2-40B4-BE49-F238E27FC236}">
                <a16:creationId xmlns="" xmlns:a16="http://schemas.microsoft.com/office/drawing/2014/main" id="{24BFBDA3-4992-4FC3-9080-DFE243F3C324}"/>
              </a:ext>
            </a:extLst>
          </p:cNvPr>
          <p:cNvSpPr/>
          <p:nvPr/>
        </p:nvSpPr>
        <p:spPr>
          <a:xfrm>
            <a:off x="800542" y="2569276"/>
            <a:ext cx="94951" cy="5921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Arrow: Down 16">
            <a:extLst>
              <a:ext uri="{FF2B5EF4-FFF2-40B4-BE49-F238E27FC236}">
                <a16:creationId xmlns="" xmlns:a16="http://schemas.microsoft.com/office/drawing/2014/main" id="{D0917C32-4343-481C-94F9-AF404BCC577C}"/>
              </a:ext>
            </a:extLst>
          </p:cNvPr>
          <p:cNvSpPr/>
          <p:nvPr/>
        </p:nvSpPr>
        <p:spPr>
          <a:xfrm rot="10800000">
            <a:off x="813769" y="3675654"/>
            <a:ext cx="89403" cy="4608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Arrow: Down 17">
            <a:extLst>
              <a:ext uri="{FF2B5EF4-FFF2-40B4-BE49-F238E27FC236}">
                <a16:creationId xmlns="" xmlns:a16="http://schemas.microsoft.com/office/drawing/2014/main" id="{B9796830-12B7-43B6-B1FF-371DC0010560}"/>
              </a:ext>
            </a:extLst>
          </p:cNvPr>
          <p:cNvSpPr/>
          <p:nvPr/>
        </p:nvSpPr>
        <p:spPr>
          <a:xfrm rot="10800000">
            <a:off x="2836251" y="3944134"/>
            <a:ext cx="117120" cy="15997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Arrow: Right 18">
            <a:extLst>
              <a:ext uri="{FF2B5EF4-FFF2-40B4-BE49-F238E27FC236}">
                <a16:creationId xmlns="" xmlns:a16="http://schemas.microsoft.com/office/drawing/2014/main" id="{7D0F4D94-F000-4D2A-BEB6-027867525246}"/>
              </a:ext>
            </a:extLst>
          </p:cNvPr>
          <p:cNvSpPr/>
          <p:nvPr/>
        </p:nvSpPr>
        <p:spPr>
          <a:xfrm>
            <a:off x="1838198" y="3332433"/>
            <a:ext cx="2109221" cy="1651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5" name="Picture 2"/>
          <p:cNvPicPr>
            <a:picLocks noChangeAspect="1" noChangeArrowheads="1"/>
          </p:cNvPicPr>
          <p:nvPr/>
        </p:nvPicPr>
        <p:blipFill>
          <a:blip r:embed="rId3" cstate="print"/>
          <a:srcRect/>
          <a:stretch>
            <a:fillRect/>
          </a:stretch>
        </p:blipFill>
        <p:spPr bwMode="auto">
          <a:xfrm>
            <a:off x="5000025" y="1377307"/>
            <a:ext cx="3660648" cy="1004168"/>
          </a:xfrm>
          <a:prstGeom prst="rect">
            <a:avLst/>
          </a:prstGeom>
          <a:noFill/>
          <a:ln w="9525">
            <a:noFill/>
            <a:miter lim="800000"/>
            <a:headEnd/>
            <a:tailEnd/>
          </a:ln>
          <a:effectLst/>
        </p:spPr>
      </p:pic>
      <p:pic>
        <p:nvPicPr>
          <p:cNvPr id="20" name="Picture 19"/>
          <p:cNvPicPr>
            <a:picLocks noChangeAspect="1"/>
          </p:cNvPicPr>
          <p:nvPr/>
        </p:nvPicPr>
        <p:blipFill>
          <a:blip r:embed="rId4"/>
          <a:stretch>
            <a:fillRect/>
          </a:stretch>
        </p:blipFill>
        <p:spPr>
          <a:xfrm>
            <a:off x="4882445" y="3079867"/>
            <a:ext cx="4168553" cy="3476710"/>
          </a:xfrm>
          <a:prstGeom prst="rect">
            <a:avLst/>
          </a:prstGeom>
        </p:spPr>
      </p:pic>
    </p:spTree>
    <p:extLst>
      <p:ext uri="{BB962C8B-B14F-4D97-AF65-F5344CB8AC3E}">
        <p14:creationId xmlns:p14="http://schemas.microsoft.com/office/powerpoint/2010/main" val="1080440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087075C-86A8-497D-8422-E5A0FD63AF71}"/>
              </a:ext>
            </a:extLst>
          </p:cNvPr>
          <p:cNvPicPr>
            <a:picLocks noChangeAspect="1"/>
          </p:cNvPicPr>
          <p:nvPr/>
        </p:nvPicPr>
        <p:blipFill>
          <a:blip r:embed="rId2"/>
          <a:stretch>
            <a:fillRect/>
          </a:stretch>
        </p:blipFill>
        <p:spPr>
          <a:xfrm>
            <a:off x="6843517" y="5262198"/>
            <a:ext cx="2002577" cy="750966"/>
          </a:xfrm>
          <a:prstGeom prst="rect">
            <a:avLst/>
          </a:prstGeom>
        </p:spPr>
      </p:pic>
      <p:sp>
        <p:nvSpPr>
          <p:cNvPr id="2" name="Title 1"/>
          <p:cNvSpPr>
            <a:spLocks noGrp="1"/>
          </p:cNvSpPr>
          <p:nvPr>
            <p:ph type="title"/>
          </p:nvPr>
        </p:nvSpPr>
        <p:spPr>
          <a:xfrm>
            <a:off x="4960931" y="936685"/>
            <a:ext cx="3991341" cy="923330"/>
          </a:xfrm>
        </p:spPr>
        <p:txBody>
          <a:bodyPr/>
          <a:lstStyle/>
          <a:p>
            <a:r>
              <a:rPr lang="en-US" sz="4000" dirty="0"/>
              <a:t>Are all </a:t>
            </a:r>
            <a:r>
              <a:rPr lang="en-US" sz="4000" dirty="0" err="1"/>
              <a:t>vfa’</a:t>
            </a:r>
            <a:r>
              <a:rPr lang="en-US" sz="4000" cap="none" dirty="0" err="1"/>
              <a:t>s</a:t>
            </a:r>
            <a:r>
              <a:rPr lang="en-US" sz="4000" dirty="0"/>
              <a:t> the same??</a:t>
            </a:r>
          </a:p>
        </p:txBody>
      </p:sp>
      <p:pic>
        <p:nvPicPr>
          <p:cNvPr id="4" name="Picture 3">
            <a:extLst>
              <a:ext uri="{FF2B5EF4-FFF2-40B4-BE49-F238E27FC236}">
                <a16:creationId xmlns="" xmlns:a16="http://schemas.microsoft.com/office/drawing/2014/main" id="{63457F34-1C8D-4DB9-9B97-3968A761C990}"/>
              </a:ext>
            </a:extLst>
          </p:cNvPr>
          <p:cNvPicPr>
            <a:picLocks noChangeAspect="1"/>
          </p:cNvPicPr>
          <p:nvPr/>
        </p:nvPicPr>
        <p:blipFill>
          <a:blip r:embed="rId3"/>
          <a:stretch>
            <a:fillRect/>
          </a:stretch>
        </p:blipFill>
        <p:spPr>
          <a:xfrm>
            <a:off x="1" y="857250"/>
            <a:ext cx="4311325" cy="2013155"/>
          </a:xfrm>
          <a:prstGeom prst="rect">
            <a:avLst/>
          </a:prstGeom>
          <a:ln>
            <a:solidFill>
              <a:srgbClr val="FF0000"/>
            </a:solidFill>
          </a:ln>
        </p:spPr>
      </p:pic>
      <p:pic>
        <p:nvPicPr>
          <p:cNvPr id="12" name="Picture 11">
            <a:extLst>
              <a:ext uri="{FF2B5EF4-FFF2-40B4-BE49-F238E27FC236}">
                <a16:creationId xmlns="" xmlns:a16="http://schemas.microsoft.com/office/drawing/2014/main" id="{2092FCF4-CF16-403D-8A58-C053B9DBC6C8}"/>
              </a:ext>
            </a:extLst>
          </p:cNvPr>
          <p:cNvPicPr>
            <a:picLocks noChangeAspect="1"/>
          </p:cNvPicPr>
          <p:nvPr/>
        </p:nvPicPr>
        <p:blipFill>
          <a:blip r:embed="rId4"/>
          <a:stretch>
            <a:fillRect/>
          </a:stretch>
        </p:blipFill>
        <p:spPr>
          <a:xfrm>
            <a:off x="1" y="3091751"/>
            <a:ext cx="4564515" cy="1548800"/>
          </a:xfrm>
          <a:prstGeom prst="rect">
            <a:avLst/>
          </a:prstGeom>
          <a:ln>
            <a:solidFill>
              <a:srgbClr val="FF0000"/>
            </a:solidFill>
          </a:ln>
        </p:spPr>
      </p:pic>
      <p:pic>
        <p:nvPicPr>
          <p:cNvPr id="13" name="Picture 12">
            <a:extLst>
              <a:ext uri="{FF2B5EF4-FFF2-40B4-BE49-F238E27FC236}">
                <a16:creationId xmlns="" xmlns:a16="http://schemas.microsoft.com/office/drawing/2014/main" id="{8A23E298-2671-4C17-A1CA-D7A08E51C245}"/>
              </a:ext>
            </a:extLst>
          </p:cNvPr>
          <p:cNvPicPr>
            <a:picLocks noChangeAspect="1"/>
          </p:cNvPicPr>
          <p:nvPr/>
        </p:nvPicPr>
        <p:blipFill>
          <a:blip r:embed="rId5"/>
          <a:stretch>
            <a:fillRect/>
          </a:stretch>
        </p:blipFill>
        <p:spPr>
          <a:xfrm>
            <a:off x="4397403" y="4168264"/>
            <a:ext cx="4746599" cy="1844901"/>
          </a:xfrm>
          <a:prstGeom prst="rect">
            <a:avLst/>
          </a:prstGeom>
          <a:ln>
            <a:solidFill>
              <a:srgbClr val="FF0000"/>
            </a:solidFill>
          </a:ln>
        </p:spPr>
      </p:pic>
      <p:pic>
        <p:nvPicPr>
          <p:cNvPr id="14" name="Picture 13">
            <a:extLst>
              <a:ext uri="{FF2B5EF4-FFF2-40B4-BE49-F238E27FC236}">
                <a16:creationId xmlns="" xmlns:a16="http://schemas.microsoft.com/office/drawing/2014/main" id="{75693BC4-52F3-46C1-BC7A-C686B604B9A5}"/>
              </a:ext>
            </a:extLst>
          </p:cNvPr>
          <p:cNvPicPr>
            <a:picLocks noChangeAspect="1"/>
          </p:cNvPicPr>
          <p:nvPr/>
        </p:nvPicPr>
        <p:blipFill>
          <a:blip r:embed="rId6"/>
          <a:stretch>
            <a:fillRect/>
          </a:stretch>
        </p:blipFill>
        <p:spPr>
          <a:xfrm>
            <a:off x="3465739" y="2239191"/>
            <a:ext cx="5678263" cy="1483775"/>
          </a:xfrm>
          <a:prstGeom prst="rect">
            <a:avLst/>
          </a:prstGeom>
          <a:ln>
            <a:solidFill>
              <a:srgbClr val="FF0000"/>
            </a:solidFill>
          </a:ln>
        </p:spPr>
      </p:pic>
    </p:spTree>
    <p:extLst>
      <p:ext uri="{BB962C8B-B14F-4D97-AF65-F5344CB8AC3E}">
        <p14:creationId xmlns:p14="http://schemas.microsoft.com/office/powerpoint/2010/main" val="2417361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65" y="200696"/>
            <a:ext cx="7729416" cy="461665"/>
          </a:xfrm>
        </p:spPr>
        <p:txBody>
          <a:bodyPr/>
          <a:lstStyle/>
          <a:p>
            <a:r>
              <a:rPr lang="en-US" sz="3000" dirty="0"/>
              <a:t>Are anaerobic conditions necessary?</a:t>
            </a:r>
          </a:p>
        </p:txBody>
      </p:sp>
      <p:sp>
        <p:nvSpPr>
          <p:cNvPr id="4" name="Text Placeholder 3"/>
          <p:cNvSpPr>
            <a:spLocks noGrp="1"/>
          </p:cNvSpPr>
          <p:nvPr>
            <p:ph type="body" sz="quarter" idx="11"/>
          </p:nvPr>
        </p:nvSpPr>
        <p:spPr>
          <a:xfrm>
            <a:off x="287606" y="2097084"/>
            <a:ext cx="4402931" cy="1592744"/>
          </a:xfrm>
        </p:spPr>
        <p:txBody>
          <a:bodyPr/>
          <a:lstStyle/>
          <a:p>
            <a:pPr marL="285750" indent="-285750">
              <a:lnSpc>
                <a:spcPct val="100000"/>
              </a:lnSpc>
              <a:buFont typeface="Arial" panose="020B0604020202020204" pitchFamily="34" charset="0"/>
              <a:buChar char="•"/>
            </a:pPr>
            <a:r>
              <a:rPr lang="en-US" sz="2400" dirty="0"/>
              <a:t>No evidence to the contrary</a:t>
            </a:r>
          </a:p>
          <a:p>
            <a:pPr marL="285750" indent="-285750">
              <a:lnSpc>
                <a:spcPct val="100000"/>
              </a:lnSpc>
              <a:buFont typeface="Arial" panose="020B0604020202020204" pitchFamily="34" charset="0"/>
              <a:buChar char="•"/>
            </a:pPr>
            <a:r>
              <a:rPr lang="en-US" sz="2400" dirty="0"/>
              <a:t>Indeed: excess NO</a:t>
            </a:r>
            <a:r>
              <a:rPr lang="en-US" sz="2400" baseline="-25000" dirty="0"/>
              <a:t>3</a:t>
            </a:r>
            <a:r>
              <a:rPr lang="en-US" sz="2400" dirty="0"/>
              <a:t> in RAS has been shown to induce BPR failure</a:t>
            </a:r>
          </a:p>
        </p:txBody>
      </p:sp>
      <p:pic>
        <p:nvPicPr>
          <p:cNvPr id="3" name="Picture 2">
            <a:extLst>
              <a:ext uri="{FF2B5EF4-FFF2-40B4-BE49-F238E27FC236}">
                <a16:creationId xmlns="" xmlns:a16="http://schemas.microsoft.com/office/drawing/2014/main" id="{334B561D-C0D3-4D2A-B083-E3A6E3BEDF69}"/>
              </a:ext>
            </a:extLst>
          </p:cNvPr>
          <p:cNvPicPr>
            <a:picLocks noChangeAspect="1"/>
          </p:cNvPicPr>
          <p:nvPr/>
        </p:nvPicPr>
        <p:blipFill>
          <a:blip r:embed="rId2"/>
          <a:stretch>
            <a:fillRect/>
          </a:stretch>
        </p:blipFill>
        <p:spPr>
          <a:xfrm>
            <a:off x="4865067" y="1736740"/>
            <a:ext cx="3981027" cy="3442864"/>
          </a:xfrm>
          <a:prstGeom prst="rect">
            <a:avLst/>
          </a:prstGeom>
        </p:spPr>
      </p:pic>
    </p:spTree>
    <p:extLst>
      <p:ext uri="{BB962C8B-B14F-4D97-AF65-F5344CB8AC3E}">
        <p14:creationId xmlns:p14="http://schemas.microsoft.com/office/powerpoint/2010/main" val="457515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138" y="238180"/>
            <a:ext cx="6172200" cy="461665"/>
          </a:xfrm>
        </p:spPr>
        <p:txBody>
          <a:bodyPr/>
          <a:lstStyle/>
          <a:p>
            <a:pPr algn="ctr"/>
            <a:r>
              <a:rPr lang="en-US" sz="3200" dirty="0"/>
              <a:t>What and who are pao</a:t>
            </a:r>
            <a:r>
              <a:rPr lang="en-US" sz="3200" cap="none" dirty="0"/>
              <a:t>s?</a:t>
            </a:r>
          </a:p>
        </p:txBody>
      </p:sp>
      <p:sp>
        <p:nvSpPr>
          <p:cNvPr id="4" name="Text Placeholder 3"/>
          <p:cNvSpPr>
            <a:spLocks noGrp="1"/>
          </p:cNvSpPr>
          <p:nvPr>
            <p:ph type="body" sz="quarter" idx="4294967295"/>
          </p:nvPr>
        </p:nvSpPr>
        <p:spPr>
          <a:xfrm>
            <a:off x="1234442" y="1005840"/>
            <a:ext cx="6699325" cy="4385816"/>
          </a:xfrm>
        </p:spPr>
        <p:txBody>
          <a:bodyPr/>
          <a:lstStyle/>
          <a:p>
            <a:pPr marL="285750" indent="-285750">
              <a:lnSpc>
                <a:spcPct val="100000"/>
              </a:lnSpc>
              <a:buFont typeface="Arial" panose="020B0604020202020204" pitchFamily="34" charset="0"/>
              <a:buChar char="•"/>
            </a:pPr>
            <a:r>
              <a:rPr lang="en-US" sz="2000" dirty="0"/>
              <a:t>Bacteria with specific metabolic capabilities capable of </a:t>
            </a:r>
            <a:r>
              <a:rPr lang="en-US" sz="2000" dirty="0" smtClean="0"/>
              <a:t>accumulating </a:t>
            </a:r>
            <a:r>
              <a:rPr lang="en-US" sz="2000" dirty="0"/>
              <a:t>excess </a:t>
            </a:r>
            <a:r>
              <a:rPr lang="en-US" sz="2000" dirty="0" smtClean="0"/>
              <a:t>orthophosphate</a:t>
            </a:r>
          </a:p>
          <a:p>
            <a:pPr marL="0" indent="0">
              <a:lnSpc>
                <a:spcPct val="100000"/>
              </a:lnSpc>
              <a:buNone/>
            </a:pPr>
            <a:endParaRPr lang="en-US" sz="2000" dirty="0"/>
          </a:p>
          <a:p>
            <a:pPr marL="0" indent="0">
              <a:lnSpc>
                <a:spcPct val="100000"/>
              </a:lnSpc>
              <a:buNone/>
            </a:pPr>
            <a:r>
              <a:rPr lang="en-US" sz="2000" dirty="0" smtClean="0"/>
              <a:t>VFAs </a:t>
            </a:r>
            <a:r>
              <a:rPr lang="en-US" sz="2000" dirty="0" smtClean="0">
                <a:sym typeface="Wingdings" panose="05000000000000000000" pitchFamily="2" charset="2"/>
              </a:rPr>
              <a:t>     PHA</a:t>
            </a:r>
            <a:r>
              <a:rPr lang="en-US" sz="2000" dirty="0">
                <a:sym typeface="Wingdings" panose="05000000000000000000" pitchFamily="2" charset="2"/>
              </a:rPr>
              <a:t>	</a:t>
            </a:r>
            <a:r>
              <a:rPr lang="en-US" sz="2000" dirty="0" smtClean="0">
                <a:sym typeface="Wingdings" panose="05000000000000000000" pitchFamily="2" charset="2"/>
              </a:rPr>
              <a:t>PHA</a:t>
            </a:r>
            <a:r>
              <a:rPr lang="en-US" sz="2000" dirty="0">
                <a:sym typeface="Wingdings" panose="05000000000000000000" pitchFamily="2" charset="2"/>
              </a:rPr>
              <a:t>	</a:t>
            </a:r>
            <a:r>
              <a:rPr lang="en-US" sz="2000" dirty="0" smtClean="0">
                <a:sym typeface="Wingdings" panose="05000000000000000000" pitchFamily="2" charset="2"/>
              </a:rPr>
              <a:t>Glycogen</a:t>
            </a:r>
            <a:r>
              <a:rPr lang="en-US" sz="2000" dirty="0">
                <a:sym typeface="Wingdings" panose="05000000000000000000" pitchFamily="2" charset="2"/>
              </a:rPr>
              <a:t>	</a:t>
            </a:r>
            <a:r>
              <a:rPr lang="en-US" sz="2000" dirty="0" smtClean="0">
                <a:sym typeface="Wingdings" panose="05000000000000000000" pitchFamily="2" charset="2"/>
              </a:rPr>
              <a:t>P</a:t>
            </a:r>
            <a:r>
              <a:rPr lang="en-US" sz="2000" dirty="0">
                <a:sym typeface="Wingdings" panose="05000000000000000000" pitchFamily="2" charset="2"/>
              </a:rPr>
              <a:t>	   </a:t>
            </a:r>
            <a:r>
              <a:rPr lang="en-US" sz="2000" dirty="0" err="1">
                <a:sym typeface="Wingdings" panose="05000000000000000000" pitchFamily="2" charset="2"/>
              </a:rPr>
              <a:t>PolyP</a:t>
            </a:r>
            <a:endParaRPr lang="en-US" sz="2000" dirty="0"/>
          </a:p>
          <a:p>
            <a:pPr marL="285750" indent="-285750">
              <a:lnSpc>
                <a:spcPct val="100000"/>
              </a:lnSpc>
              <a:spcBef>
                <a:spcPts val="1200"/>
              </a:spcBef>
              <a:buFont typeface="Arial" panose="020B0604020202020204" pitchFamily="34" charset="0"/>
              <a:buChar char="•"/>
            </a:pPr>
            <a:endParaRPr lang="en-US" sz="2000" dirty="0" smtClean="0"/>
          </a:p>
          <a:p>
            <a:pPr marL="285750" indent="-285750">
              <a:lnSpc>
                <a:spcPct val="100000"/>
              </a:lnSpc>
              <a:spcBef>
                <a:spcPts val="1200"/>
              </a:spcBef>
              <a:buFont typeface="Arial" panose="020B0604020202020204" pitchFamily="34" charset="0"/>
              <a:buChar char="•"/>
            </a:pPr>
            <a:r>
              <a:rPr lang="en-US" sz="2000" dirty="0" smtClean="0"/>
              <a:t>No </a:t>
            </a:r>
            <a:r>
              <a:rPr lang="en-US" sz="2000" dirty="0"/>
              <a:t>consensus that a PAO is a single species. </a:t>
            </a:r>
          </a:p>
          <a:p>
            <a:pPr marL="568636" lvl="1" indent="-285750">
              <a:lnSpc>
                <a:spcPct val="100000"/>
              </a:lnSpc>
              <a:buFont typeface="Arial" panose="020B0604020202020204" pitchFamily="34" charset="0"/>
              <a:buChar char="•"/>
            </a:pPr>
            <a:r>
              <a:rPr lang="en-US" sz="2000" dirty="0"/>
              <a:t>Could be comprised of several different bacterial groups…..but, cannot isolate PAOs</a:t>
            </a:r>
          </a:p>
          <a:p>
            <a:pPr marL="285750" indent="-285750">
              <a:lnSpc>
                <a:spcPct val="100000"/>
              </a:lnSpc>
              <a:buFont typeface="Arial" panose="020B0604020202020204" pitchFamily="34" charset="0"/>
              <a:buChar char="•"/>
            </a:pPr>
            <a:r>
              <a:rPr lang="en-US" sz="2000" u="sng" dirty="0">
                <a:solidFill>
                  <a:srgbClr val="FF0000"/>
                </a:solidFill>
              </a:rPr>
              <a:t>HOWEVER,</a:t>
            </a:r>
            <a:r>
              <a:rPr lang="en-US" sz="2000" dirty="0"/>
              <a:t> in quantifying PAOs: methods currently based on the model bacterium “</a:t>
            </a:r>
            <a:r>
              <a:rPr lang="en-US" sz="2000" i="1" dirty="0" err="1"/>
              <a:t>Candidatus</a:t>
            </a:r>
            <a:r>
              <a:rPr lang="en-US" sz="2000" dirty="0"/>
              <a:t> </a:t>
            </a:r>
            <a:r>
              <a:rPr lang="en-US" sz="2000" dirty="0" err="1"/>
              <a:t>Accumulibacter</a:t>
            </a:r>
            <a:r>
              <a:rPr lang="en-US" sz="2000" dirty="0"/>
              <a:t> </a:t>
            </a:r>
            <a:r>
              <a:rPr lang="en-US" sz="2000" dirty="0" err="1"/>
              <a:t>phosphatis</a:t>
            </a:r>
            <a:r>
              <a:rPr lang="en-US" sz="2000" dirty="0"/>
              <a:t>”</a:t>
            </a:r>
          </a:p>
        </p:txBody>
      </p:sp>
      <p:sp>
        <p:nvSpPr>
          <p:cNvPr id="3" name="Left-Right Arrow 2"/>
          <p:cNvSpPr/>
          <p:nvPr/>
        </p:nvSpPr>
        <p:spPr>
          <a:xfrm>
            <a:off x="1747441" y="2233403"/>
            <a:ext cx="341906" cy="13119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Right Arrow 4"/>
          <p:cNvSpPr/>
          <p:nvPr/>
        </p:nvSpPr>
        <p:spPr>
          <a:xfrm>
            <a:off x="3544544" y="2222933"/>
            <a:ext cx="341906" cy="13119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Right Arrow 5"/>
          <p:cNvSpPr/>
          <p:nvPr/>
        </p:nvSpPr>
        <p:spPr>
          <a:xfrm>
            <a:off x="6259056" y="2218294"/>
            <a:ext cx="341906" cy="13119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144769" y="2059644"/>
            <a:ext cx="6881631" cy="643806"/>
          </a:xfrm>
          <a:prstGeom prst="roundRect">
            <a:avLst/>
          </a:prstGeom>
          <a:noFill/>
          <a:ln w="222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74813" y="2517419"/>
            <a:ext cx="3004850" cy="402546"/>
          </a:xfrm>
          <a:prstGeom prst="rect">
            <a:avLst/>
          </a:prstGeom>
          <a:solidFill>
            <a:schemeClr val="bg1"/>
          </a:solidFill>
          <a:ln>
            <a:noFill/>
          </a:ln>
        </p:spPr>
        <p:txBody>
          <a:bodyPr wrap="square" rtlCol="0">
            <a:spAutoFit/>
          </a:bodyPr>
          <a:lstStyle/>
          <a:p>
            <a:r>
              <a:rPr lang="en-US" dirty="0"/>
              <a:t>Anaerobic-Aerobic Cycling</a:t>
            </a:r>
          </a:p>
        </p:txBody>
      </p:sp>
    </p:spTree>
    <p:extLst>
      <p:ext uri="{BB962C8B-B14F-4D97-AF65-F5344CB8AC3E}">
        <p14:creationId xmlns:p14="http://schemas.microsoft.com/office/powerpoint/2010/main" val="2305716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098" name="Rectangle 2"/>
          <p:cNvSpPr>
            <a:spLocks noGrp="1"/>
          </p:cNvSpPr>
          <p:nvPr>
            <p:ph type="title"/>
          </p:nvPr>
        </p:nvSpPr>
        <p:spPr>
          <a:xfrm>
            <a:off x="571500" y="147638"/>
            <a:ext cx="8229600" cy="838200"/>
          </a:xfrm>
        </p:spPr>
        <p:txBody>
          <a:bodyPr/>
          <a:lstStyle/>
          <a:p>
            <a:pPr eaLnBrk="1" hangingPunct="1"/>
            <a:r>
              <a:rPr lang="en-US" sz="3600" b="1" dirty="0" smtClean="0">
                <a:solidFill>
                  <a:schemeClr val="bg1"/>
                </a:solidFill>
                <a:latin typeface="Calibri" pitchFamily="34" charset="0"/>
              </a:rPr>
              <a:t>BEFORE WE BEGIN</a:t>
            </a:r>
          </a:p>
        </p:txBody>
      </p:sp>
      <p:sp>
        <p:nvSpPr>
          <p:cNvPr id="4099" name="Rectangle 3"/>
          <p:cNvSpPr>
            <a:spLocks noGrp="1"/>
          </p:cNvSpPr>
          <p:nvPr>
            <p:ph type="body" idx="1"/>
          </p:nvPr>
        </p:nvSpPr>
        <p:spPr>
          <a:xfrm>
            <a:off x="624919" y="1133476"/>
            <a:ext cx="8153400" cy="5334000"/>
          </a:xfrm>
        </p:spPr>
        <p:txBody>
          <a:bodyPr/>
          <a:lstStyle/>
          <a:p>
            <a:pPr eaLnBrk="1" hangingPunct="1"/>
            <a:r>
              <a:rPr lang="en-US" sz="2200" b="1" dirty="0" smtClean="0">
                <a:solidFill>
                  <a:schemeClr val="bg1"/>
                </a:solidFill>
              </a:rPr>
              <a:t>SAFETY PRECAUTIONS</a:t>
            </a:r>
          </a:p>
          <a:p>
            <a:pPr lvl="1" eaLnBrk="1" hangingPunct="1"/>
            <a:r>
              <a:rPr lang="en-US" sz="1800" b="1" dirty="0" smtClean="0">
                <a:solidFill>
                  <a:schemeClr val="bg1"/>
                </a:solidFill>
              </a:rPr>
              <a:t>PLEASE FOLLOW EXIT SIGN IN CASE OF EMERGENCY EVACUATION</a:t>
            </a:r>
          </a:p>
          <a:p>
            <a:pPr lvl="1" eaLnBrk="1" hangingPunct="1"/>
            <a:r>
              <a:rPr lang="en-US" sz="1800" b="1" dirty="0" smtClean="0">
                <a:solidFill>
                  <a:schemeClr val="bg1"/>
                </a:solidFill>
              </a:rPr>
              <a:t>AUTOMATED EXTERNAL DEFIBRILLATOR (AED) LOCATED OUTSIDE </a:t>
            </a:r>
          </a:p>
          <a:p>
            <a:pPr eaLnBrk="1" hangingPunct="1">
              <a:spcBef>
                <a:spcPts val="1800"/>
              </a:spcBef>
            </a:pPr>
            <a:r>
              <a:rPr lang="en-US" sz="2200" b="1" dirty="0" smtClean="0">
                <a:solidFill>
                  <a:schemeClr val="bg1"/>
                </a:solidFill>
              </a:rPr>
              <a:t>PLEASE SILENCE CELL PHONES OR SMART PHONES</a:t>
            </a:r>
          </a:p>
          <a:p>
            <a:pPr eaLnBrk="1" hangingPunct="1">
              <a:spcBef>
                <a:spcPts val="1800"/>
              </a:spcBef>
            </a:pPr>
            <a:r>
              <a:rPr lang="en-US" sz="2200" b="1" dirty="0" smtClean="0">
                <a:solidFill>
                  <a:schemeClr val="bg1"/>
                </a:solidFill>
              </a:rPr>
              <a:t>QUESTION AND ANSWER SESSION WILL FOLLOW PRESENTATION</a:t>
            </a:r>
          </a:p>
          <a:p>
            <a:pPr eaLnBrk="1" hangingPunct="1">
              <a:spcBef>
                <a:spcPts val="1800"/>
              </a:spcBef>
            </a:pPr>
            <a:r>
              <a:rPr lang="en-US" sz="2200" b="1" dirty="0" smtClean="0">
                <a:solidFill>
                  <a:schemeClr val="bg1"/>
                </a:solidFill>
              </a:rPr>
              <a:t>PLEASE FILL EVALUATION FORM  </a:t>
            </a:r>
          </a:p>
          <a:p>
            <a:pPr eaLnBrk="1" hangingPunct="1">
              <a:spcBef>
                <a:spcPts val="1800"/>
              </a:spcBef>
            </a:pPr>
            <a:r>
              <a:rPr lang="en-US" sz="2200" b="1" dirty="0" smtClean="0">
                <a:solidFill>
                  <a:schemeClr val="bg1"/>
                </a:solidFill>
              </a:rPr>
              <a:t>SEMINAR SLIDES WILL BE POSTED ON MWRD WEBSITE             </a:t>
            </a:r>
            <a:r>
              <a:rPr lang="en-US" sz="2000" dirty="0" smtClean="0">
                <a:solidFill>
                  <a:schemeClr val="bg1"/>
                </a:solidFill>
              </a:rPr>
              <a:t>(Link to be provided soon as the District website was just updated recently )</a:t>
            </a:r>
          </a:p>
          <a:p>
            <a:pPr eaLnBrk="1" hangingPunct="1">
              <a:spcBef>
                <a:spcPts val="1800"/>
              </a:spcBef>
            </a:pPr>
            <a:r>
              <a:rPr lang="en-US" sz="2200" b="1" dirty="0" smtClean="0">
                <a:solidFill>
                  <a:schemeClr val="bg1"/>
                </a:solidFill>
              </a:rPr>
              <a:t>STREAM VIDEO WILL BE AVAILABLE ON MWRD WEBSITE          </a:t>
            </a:r>
            <a:r>
              <a:rPr lang="en-US" sz="2000" dirty="0" smtClean="0">
                <a:solidFill>
                  <a:schemeClr val="bg1"/>
                </a:solidFill>
              </a:rPr>
              <a:t>(</a:t>
            </a:r>
            <a:r>
              <a:rPr lang="en-US" sz="2000" dirty="0">
                <a:solidFill>
                  <a:schemeClr val="bg1"/>
                </a:solidFill>
              </a:rPr>
              <a:t>Link to be provided soon as the District website was just updated recently )</a:t>
            </a:r>
          </a:p>
          <a:p>
            <a:pPr eaLnBrk="1" hangingPunct="1">
              <a:spcBef>
                <a:spcPts val="1800"/>
              </a:spcBef>
            </a:pPr>
            <a:endParaRPr lang="en-US" sz="2800" b="1" dirty="0" smtClean="0">
              <a:solidFill>
                <a:schemeClr val="bg1"/>
              </a:solidFill>
            </a:endParaRPr>
          </a:p>
          <a:p>
            <a:pPr eaLnBrk="1" hangingPunct="1"/>
            <a:endParaRPr lang="en-US" sz="2400" b="1" dirty="0" smtClean="0">
              <a:solidFill>
                <a:schemeClr val="bg1"/>
              </a:solidFill>
            </a:endParaRPr>
          </a:p>
        </p:txBody>
      </p:sp>
      <p:sp>
        <p:nvSpPr>
          <p:cNvPr id="4101" name="Rectangle 5"/>
          <p:cNvSpPr>
            <a:spLocks noChangeArrowheads="1"/>
          </p:cNvSpPr>
          <p:nvPr/>
        </p:nvSpPr>
        <p:spPr bwMode="auto">
          <a:xfrm>
            <a:off x="7286625" y="0"/>
            <a:ext cx="1552575" cy="566738"/>
          </a:xfrm>
          <a:prstGeom prst="rect">
            <a:avLst/>
          </a:prstGeom>
          <a:noFill/>
          <a:ln w="9525">
            <a:noFill/>
            <a:miter lim="800000"/>
            <a:headEnd/>
            <a:tailEnd/>
          </a:ln>
          <a:effectLst/>
        </p:spPr>
        <p:txBody>
          <a:bodyPr wrap="none" anchor="ctr"/>
          <a:lstStyle/>
          <a:p>
            <a:pPr defTabSz="914400" fontAlgn="base">
              <a:spcBef>
                <a:spcPct val="0"/>
              </a:spcBef>
              <a:spcAft>
                <a:spcPct val="0"/>
              </a:spcAft>
            </a:pPr>
            <a:endParaRPr lang="en-US" sz="1800" dirty="0">
              <a:solidFill>
                <a:prstClr val="black"/>
              </a:solidFill>
              <a:latin typeface="Arial" charset="0"/>
              <a:ea typeface="ＭＳ Ｐゴシック" pitchFamily="1" charset="-128"/>
            </a:endParaRPr>
          </a:p>
        </p:txBody>
      </p:sp>
    </p:spTree>
    <p:extLst>
      <p:ext uri="{BB962C8B-B14F-4D97-AF65-F5344CB8AC3E}">
        <p14:creationId xmlns:p14="http://schemas.microsoft.com/office/powerpoint/2010/main" val="375603152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9" y="281717"/>
            <a:ext cx="8425543" cy="461665"/>
          </a:xfrm>
        </p:spPr>
        <p:txBody>
          <a:bodyPr/>
          <a:lstStyle/>
          <a:p>
            <a:pPr algn="ctr"/>
            <a:r>
              <a:rPr lang="en-US" sz="3200" dirty="0"/>
              <a:t>are all </a:t>
            </a:r>
            <a:r>
              <a:rPr lang="en-US" sz="3200" dirty="0" err="1"/>
              <a:t>ebpr</a:t>
            </a:r>
            <a:r>
              <a:rPr lang="en-US" sz="3200" dirty="0"/>
              <a:t> bacteria the model Pao?</a:t>
            </a:r>
            <a:endParaRPr lang="en-US" sz="4000" cap="none" dirty="0"/>
          </a:p>
        </p:txBody>
      </p:sp>
      <p:sp>
        <p:nvSpPr>
          <p:cNvPr id="5" name="Text Placeholder 3"/>
          <p:cNvSpPr txBox="1">
            <a:spLocks/>
          </p:cNvSpPr>
          <p:nvPr/>
        </p:nvSpPr>
        <p:spPr>
          <a:xfrm>
            <a:off x="191424" y="4376056"/>
            <a:ext cx="8814470" cy="2234517"/>
          </a:xfrm>
          <a:prstGeom prst="rect">
            <a:avLst/>
          </a:prstGeom>
          <a:solidFill>
            <a:schemeClr val="bg1"/>
          </a:solidFill>
          <a:ln>
            <a:noFill/>
          </a:ln>
        </p:spPr>
        <p:txBody>
          <a:bodyPr vert="horz" lIns="0" tIns="0" rIns="0" bIns="0" rtlCol="0" anchor="t" anchorCtr="0">
            <a:noAutofit/>
          </a:bodyPr>
          <a:lstStyle>
            <a:lvl1pPr marL="0" indent="0" algn="l" defTabSz="257168" rtl="0" eaLnBrk="1" latinLnBrk="0" hangingPunct="1">
              <a:lnSpc>
                <a:spcPts val="1620"/>
              </a:lnSpc>
              <a:spcBef>
                <a:spcPts val="0"/>
              </a:spcBef>
              <a:spcAft>
                <a:spcPts val="675"/>
              </a:spcAft>
              <a:buClr>
                <a:srgbClr val="A27E55"/>
              </a:buClr>
              <a:buFont typeface="Wingdings" charset="2"/>
              <a:buNone/>
              <a:defRPr sz="1350" kern="1200">
                <a:solidFill>
                  <a:srgbClr val="6E6E6E"/>
                </a:solidFill>
                <a:latin typeface="Helvetica"/>
                <a:ea typeface="+mn-ea"/>
                <a:cs typeface="Helvetica"/>
              </a:defRPr>
            </a:lvl1pPr>
            <a:lvl2pPr marL="282886" indent="-128585" algn="l" defTabSz="257168" rtl="0" eaLnBrk="1" latinLnBrk="0" hangingPunct="1">
              <a:lnSpc>
                <a:spcPts val="1283"/>
              </a:lnSpc>
              <a:spcBef>
                <a:spcPts val="0"/>
              </a:spcBef>
              <a:spcAft>
                <a:spcPts val="675"/>
              </a:spcAft>
              <a:buClr>
                <a:srgbClr val="A27E55"/>
              </a:buClr>
              <a:buFont typeface="Wingdings" charset="2"/>
              <a:buChar char="§"/>
              <a:defRPr sz="1125" kern="1200">
                <a:solidFill>
                  <a:srgbClr val="6E6E6E"/>
                </a:solidFill>
                <a:latin typeface="Helvetica"/>
                <a:ea typeface="+mn-ea"/>
                <a:cs typeface="Helvetica"/>
              </a:defRPr>
            </a:lvl2pPr>
            <a:lvl3pPr marL="385754" indent="-92581" algn="l" defTabSz="257168" rtl="0" eaLnBrk="1" latinLnBrk="0" hangingPunct="1">
              <a:lnSpc>
                <a:spcPts val="1170"/>
              </a:lnSpc>
              <a:spcBef>
                <a:spcPts val="0"/>
              </a:spcBef>
              <a:spcAft>
                <a:spcPts val="338"/>
              </a:spcAft>
              <a:buClr>
                <a:srgbClr val="A27E55"/>
              </a:buClr>
              <a:buFont typeface="Wingdings" charset="2"/>
              <a:buChar char="§"/>
              <a:defRPr sz="1050" kern="1200" baseline="0">
                <a:solidFill>
                  <a:srgbClr val="6E6E6E"/>
                </a:solidFill>
                <a:latin typeface="Helvetica"/>
                <a:ea typeface="+mn-ea"/>
                <a:cs typeface="Helvetica"/>
              </a:defRPr>
            </a:lvl3pPr>
            <a:lvl4pPr marL="519481" indent="-108011" algn="l" defTabSz="257168" rtl="0" eaLnBrk="1" latinLnBrk="0" hangingPunct="1">
              <a:lnSpc>
                <a:spcPts val="1114"/>
              </a:lnSpc>
              <a:spcBef>
                <a:spcPts val="0"/>
              </a:spcBef>
              <a:spcAft>
                <a:spcPts val="338"/>
              </a:spcAft>
              <a:buClr>
                <a:srgbClr val="A27E55"/>
              </a:buClr>
              <a:buFont typeface="Wingdings" charset="2"/>
              <a:buChar char="§"/>
              <a:defRPr sz="900" kern="1200" baseline="0">
                <a:solidFill>
                  <a:srgbClr val="6E6E6E"/>
                </a:solidFill>
                <a:latin typeface="Helvetica"/>
                <a:ea typeface="+mn-ea"/>
                <a:cs typeface="Helvetica"/>
              </a:defRPr>
            </a:lvl4pPr>
            <a:lvl5pPr marL="673782" indent="-87438" algn="l" defTabSz="257168" rtl="0" eaLnBrk="1" latinLnBrk="0" hangingPunct="1">
              <a:lnSpc>
                <a:spcPts val="945"/>
              </a:lnSpc>
              <a:spcBef>
                <a:spcPts val="0"/>
              </a:spcBef>
              <a:spcAft>
                <a:spcPts val="0"/>
              </a:spcAft>
              <a:buClr>
                <a:srgbClr val="A27E55"/>
              </a:buClr>
              <a:buFont typeface="Wingdings" charset="2"/>
              <a:buChar char="§"/>
              <a:defRPr sz="825" kern="1200">
                <a:solidFill>
                  <a:srgbClr val="6E6E6E"/>
                </a:solidFill>
                <a:latin typeface="Helvetica"/>
                <a:ea typeface="+mn-ea"/>
                <a:cs typeface="Helvetica"/>
              </a:defRPr>
            </a:lvl5pPr>
            <a:lvl6pPr marL="1285843" indent="0" algn="l" defTabSz="257168" rtl="0" eaLnBrk="1" latinLnBrk="0" hangingPunct="1">
              <a:spcBef>
                <a:spcPct val="20000"/>
              </a:spcBef>
              <a:buFont typeface="Arial"/>
              <a:buNone/>
              <a:defRPr sz="1125" kern="1200">
                <a:solidFill>
                  <a:schemeClr val="tx1"/>
                </a:solidFill>
                <a:latin typeface="+mn-lt"/>
                <a:ea typeface="+mn-ea"/>
                <a:cs typeface="+mn-cs"/>
              </a:defRPr>
            </a:lvl6pPr>
            <a:lvl7pPr marL="1671596"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4" indent="-128585" algn="l" defTabSz="257168" rtl="0" eaLnBrk="1" latinLnBrk="0" hangingPunct="1">
              <a:spcBef>
                <a:spcPct val="20000"/>
              </a:spcBef>
              <a:buFont typeface="Arial"/>
              <a:buChar char="•"/>
              <a:defRPr sz="1125" kern="1200">
                <a:solidFill>
                  <a:schemeClr val="tx1"/>
                </a:solidFill>
                <a:latin typeface="+mn-lt"/>
                <a:ea typeface="+mn-ea"/>
                <a:cs typeface="+mn-cs"/>
              </a:defRPr>
            </a:lvl9pPr>
          </a:lstStyle>
          <a:p>
            <a:pPr marL="285750" indent="-285750">
              <a:lnSpc>
                <a:spcPct val="100000"/>
              </a:lnSpc>
              <a:buClr>
                <a:schemeClr val="accent3">
                  <a:lumMod val="75000"/>
                </a:schemeClr>
              </a:buClr>
              <a:buFont typeface="Arial" panose="020B0604020202020204" pitchFamily="34" charset="0"/>
              <a:buChar char="•"/>
            </a:pPr>
            <a:r>
              <a:rPr lang="en-US" sz="2000" dirty="0"/>
              <a:t>Research suggests that EBPR bacteria are more than simply “</a:t>
            </a:r>
            <a:r>
              <a:rPr lang="en-US" sz="2000" i="1" dirty="0"/>
              <a:t>Candidatus</a:t>
            </a:r>
            <a:r>
              <a:rPr lang="en-US" sz="2000" dirty="0"/>
              <a:t> Accumulibacter phosphatis”</a:t>
            </a:r>
          </a:p>
          <a:p>
            <a:pPr marL="285750" indent="-285750">
              <a:lnSpc>
                <a:spcPct val="100000"/>
              </a:lnSpc>
              <a:buClr>
                <a:schemeClr val="accent3">
                  <a:lumMod val="75000"/>
                </a:schemeClr>
              </a:buClr>
              <a:buFont typeface="Arial" panose="020B0604020202020204" pitchFamily="34" charset="0"/>
              <a:buChar char="•"/>
            </a:pPr>
            <a:r>
              <a:rPr lang="en-US" sz="2000" dirty="0"/>
              <a:t>Only bacteria grown on synthetic wastewater aligned well with “</a:t>
            </a:r>
            <a:r>
              <a:rPr lang="en-US" sz="2000" i="1" dirty="0"/>
              <a:t>Candidatus</a:t>
            </a:r>
            <a:r>
              <a:rPr lang="en-US" sz="2000" dirty="0"/>
              <a:t> Accumulibacter phosphatis</a:t>
            </a:r>
            <a:r>
              <a:rPr lang="en-US" sz="2000" dirty="0" smtClean="0"/>
              <a:t>”</a:t>
            </a:r>
          </a:p>
          <a:p>
            <a:pPr marL="285750" indent="-285750">
              <a:lnSpc>
                <a:spcPct val="100000"/>
              </a:lnSpc>
              <a:buClr>
                <a:schemeClr val="accent3">
                  <a:lumMod val="75000"/>
                </a:schemeClr>
              </a:buClr>
              <a:buFont typeface="Arial" panose="020B0604020202020204" pitchFamily="34" charset="0"/>
              <a:buChar char="•"/>
            </a:pPr>
            <a:r>
              <a:rPr lang="en-US" sz="2000" dirty="0" err="1" smtClean="0"/>
              <a:t>Tetrasphaera</a:t>
            </a:r>
            <a:r>
              <a:rPr lang="en-US" sz="2000" dirty="0" smtClean="0"/>
              <a:t> only detected in crude glycerol-fed EBPR reactor (1.9%)</a:t>
            </a:r>
          </a:p>
          <a:p>
            <a:pPr marL="568636" lvl="1" indent="-285750">
              <a:lnSpc>
                <a:spcPct val="100000"/>
              </a:lnSpc>
              <a:buClr>
                <a:schemeClr val="accent3">
                  <a:lumMod val="75000"/>
                </a:schemeClr>
              </a:buClr>
              <a:buFont typeface="Arial" panose="020B0604020202020204" pitchFamily="34" charset="0"/>
              <a:buChar char="•"/>
            </a:pPr>
            <a:r>
              <a:rPr lang="en-US" sz="1775" dirty="0" smtClean="0"/>
              <a:t>Only 0.3% in Moscow EBPR……with VERY long anaerobic HRT</a:t>
            </a:r>
            <a:endParaRPr lang="en-US" sz="1775" dirty="0"/>
          </a:p>
        </p:txBody>
      </p:sp>
      <p:pic>
        <p:nvPicPr>
          <p:cNvPr id="7" name="Picture 6">
            <a:extLst>
              <a:ext uri="{FF2B5EF4-FFF2-40B4-BE49-F238E27FC236}">
                <a16:creationId xmlns="" xmlns:a16="http://schemas.microsoft.com/office/drawing/2014/main" id="{3BEE8066-1B69-41A4-87E7-BDE4F0F24351}"/>
              </a:ext>
            </a:extLst>
          </p:cNvPr>
          <p:cNvPicPr>
            <a:picLocks noChangeAspect="1"/>
          </p:cNvPicPr>
          <p:nvPr/>
        </p:nvPicPr>
        <p:blipFill>
          <a:blip r:embed="rId3"/>
          <a:stretch>
            <a:fillRect/>
          </a:stretch>
        </p:blipFill>
        <p:spPr>
          <a:xfrm>
            <a:off x="326573" y="1347349"/>
            <a:ext cx="8752801" cy="2832334"/>
          </a:xfrm>
          <a:prstGeom prst="rect">
            <a:avLst/>
          </a:prstGeom>
        </p:spPr>
      </p:pic>
    </p:spTree>
    <p:extLst>
      <p:ext uri="{BB962C8B-B14F-4D97-AF65-F5344CB8AC3E}">
        <p14:creationId xmlns:p14="http://schemas.microsoft.com/office/powerpoint/2010/main" val="946160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9600" y="3813229"/>
            <a:ext cx="7696200" cy="430887"/>
          </a:xfrm>
        </p:spPr>
        <p:txBody>
          <a:bodyPr/>
          <a:lstStyle/>
          <a:p>
            <a:pPr algn="ctr"/>
            <a:r>
              <a:rPr lang="en-US" dirty="0" smtClean="0"/>
              <a:t>Published in Water Environment Research, 7/18</a:t>
            </a:r>
            <a:endParaRPr lang="en-US" dirty="0"/>
          </a:p>
        </p:txBody>
      </p:sp>
      <p:sp>
        <p:nvSpPr>
          <p:cNvPr id="3" name="Title 2"/>
          <p:cNvSpPr>
            <a:spLocks noGrp="1"/>
          </p:cNvSpPr>
          <p:nvPr>
            <p:ph type="title"/>
          </p:nvPr>
        </p:nvSpPr>
        <p:spPr/>
        <p:txBody>
          <a:bodyPr/>
          <a:lstStyle/>
          <a:p>
            <a:pPr algn="ctr"/>
            <a:r>
              <a:rPr lang="en-US" dirty="0" err="1" smtClean="0"/>
              <a:t>Ebpr</a:t>
            </a:r>
            <a:r>
              <a:rPr lang="en-US" dirty="0" smtClean="0"/>
              <a:t> and </a:t>
            </a:r>
            <a:r>
              <a:rPr lang="en-US" dirty="0" err="1" smtClean="0"/>
              <a:t>ras</a:t>
            </a:r>
            <a:r>
              <a:rPr lang="en-US" dirty="0" smtClean="0"/>
              <a:t> fermentation</a:t>
            </a:r>
            <a:endParaRPr lang="en-US" dirty="0"/>
          </a:p>
        </p:txBody>
      </p:sp>
      <p:pic>
        <p:nvPicPr>
          <p:cNvPr id="4" name="Picture 3"/>
          <p:cNvPicPr>
            <a:picLocks noChangeAspect="1"/>
          </p:cNvPicPr>
          <p:nvPr/>
        </p:nvPicPr>
        <p:blipFill>
          <a:blip r:embed="rId2"/>
          <a:stretch>
            <a:fillRect/>
          </a:stretch>
        </p:blipFill>
        <p:spPr>
          <a:xfrm>
            <a:off x="609600" y="1219200"/>
            <a:ext cx="8101054" cy="2495981"/>
          </a:xfrm>
          <a:prstGeom prst="rect">
            <a:avLst/>
          </a:prstGeom>
        </p:spPr>
      </p:pic>
    </p:spTree>
    <p:extLst>
      <p:ext uri="{BB962C8B-B14F-4D97-AF65-F5344CB8AC3E}">
        <p14:creationId xmlns:p14="http://schemas.microsoft.com/office/powerpoint/2010/main" val="266897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E4D5FE7-9A50-4BC9-AB2B-7F09F8DF1C8E}"/>
              </a:ext>
            </a:extLst>
          </p:cNvPr>
          <p:cNvSpPr>
            <a:spLocks noGrp="1"/>
          </p:cNvSpPr>
          <p:nvPr>
            <p:ph type="body" sz="quarter" idx="10"/>
          </p:nvPr>
        </p:nvSpPr>
        <p:spPr>
          <a:xfrm>
            <a:off x="374494" y="1445318"/>
            <a:ext cx="8685101" cy="4847481"/>
          </a:xfrm>
        </p:spPr>
        <p:txBody>
          <a:bodyPr/>
          <a:lstStyle/>
          <a:p>
            <a:pPr marL="0" indent="0">
              <a:lnSpc>
                <a:spcPct val="100000"/>
              </a:lnSpc>
              <a:buNone/>
            </a:pPr>
            <a:r>
              <a:rPr lang="en-US" sz="2700" dirty="0" smtClean="0"/>
              <a:t>Viewing “RAS Fermentation” through a literal metabolic lens….</a:t>
            </a:r>
          </a:p>
          <a:p>
            <a:pPr marL="285750" indent="-285750">
              <a:lnSpc>
                <a:spcPct val="100000"/>
              </a:lnSpc>
              <a:buFont typeface="Arial" panose="020B0604020202020204" pitchFamily="34" charset="0"/>
              <a:buChar char="•"/>
            </a:pPr>
            <a:r>
              <a:rPr lang="en-US" sz="2700" dirty="0" smtClean="0"/>
              <a:t>Fermentation </a:t>
            </a:r>
            <a:r>
              <a:rPr lang="en-US" sz="2700" dirty="0"/>
              <a:t>occurring on the “substrate” </a:t>
            </a:r>
            <a:r>
              <a:rPr lang="en-US" sz="2700" dirty="0" smtClean="0"/>
              <a:t>(i.e., RAS) immediately </a:t>
            </a:r>
            <a:r>
              <a:rPr lang="en-US" sz="2700" dirty="0"/>
              <a:t>preceding the word “fermentation”</a:t>
            </a:r>
          </a:p>
          <a:p>
            <a:pPr marL="0" indent="0">
              <a:lnSpc>
                <a:spcPct val="100000"/>
              </a:lnSpc>
              <a:buNone/>
            </a:pPr>
            <a:r>
              <a:rPr lang="en-US" sz="2700" dirty="0">
                <a:solidFill>
                  <a:srgbClr val="FF0000"/>
                </a:solidFill>
              </a:rPr>
              <a:t>Phase 1</a:t>
            </a:r>
            <a:r>
              <a:rPr lang="en-US" sz="2700" dirty="0"/>
              <a:t> – batch RAS fermentation studies</a:t>
            </a:r>
          </a:p>
          <a:p>
            <a:pPr marL="0" indent="0">
              <a:lnSpc>
                <a:spcPct val="100000"/>
              </a:lnSpc>
              <a:buNone/>
            </a:pPr>
            <a:r>
              <a:rPr lang="en-US" sz="2700" dirty="0">
                <a:solidFill>
                  <a:srgbClr val="FF0000"/>
                </a:solidFill>
              </a:rPr>
              <a:t>Phase 2</a:t>
            </a:r>
            <a:r>
              <a:rPr lang="en-US" sz="2700" dirty="0"/>
              <a:t> – integrate RAS fermentation within an EBPR </a:t>
            </a:r>
            <a:r>
              <a:rPr lang="en-US" sz="2700" dirty="0" smtClean="0"/>
              <a:t>configuration</a:t>
            </a:r>
          </a:p>
          <a:p>
            <a:pPr marL="0" indent="0">
              <a:lnSpc>
                <a:spcPct val="100000"/>
              </a:lnSpc>
              <a:buNone/>
            </a:pPr>
            <a:endParaRPr lang="en-US" sz="2700" dirty="0"/>
          </a:p>
          <a:p>
            <a:pPr marL="0" indent="0">
              <a:lnSpc>
                <a:spcPct val="100000"/>
              </a:lnSpc>
              <a:buNone/>
            </a:pPr>
            <a:r>
              <a:rPr lang="en-US" sz="2700" dirty="0" smtClean="0"/>
              <a:t>Evidence of VFA production?</a:t>
            </a:r>
          </a:p>
          <a:p>
            <a:pPr marL="0" indent="0">
              <a:lnSpc>
                <a:spcPct val="100000"/>
              </a:lnSpc>
              <a:buNone/>
            </a:pPr>
            <a:r>
              <a:rPr lang="en-US" sz="2700" dirty="0" smtClean="0"/>
              <a:t>Enhance EBPR performance?</a:t>
            </a:r>
            <a:endParaRPr lang="en-US" sz="2700" dirty="0"/>
          </a:p>
        </p:txBody>
      </p:sp>
      <p:sp>
        <p:nvSpPr>
          <p:cNvPr id="3" name="Title 2">
            <a:extLst>
              <a:ext uri="{FF2B5EF4-FFF2-40B4-BE49-F238E27FC236}">
                <a16:creationId xmlns="" xmlns:a16="http://schemas.microsoft.com/office/drawing/2014/main" id="{3014DDBD-F835-45E4-8681-47D74BC9B8BD}"/>
              </a:ext>
            </a:extLst>
          </p:cNvPr>
          <p:cNvSpPr>
            <a:spLocks noGrp="1"/>
          </p:cNvSpPr>
          <p:nvPr>
            <p:ph type="title"/>
          </p:nvPr>
        </p:nvSpPr>
        <p:spPr>
          <a:xfrm>
            <a:off x="160737" y="237831"/>
            <a:ext cx="8229600" cy="461665"/>
          </a:xfrm>
        </p:spPr>
        <p:txBody>
          <a:bodyPr/>
          <a:lstStyle/>
          <a:p>
            <a:pPr algn="ctr"/>
            <a:r>
              <a:rPr lang="en-US" dirty="0"/>
              <a:t>Our Ras fermentation research</a:t>
            </a:r>
          </a:p>
        </p:txBody>
      </p:sp>
    </p:spTree>
    <p:extLst>
      <p:ext uri="{BB962C8B-B14F-4D97-AF65-F5344CB8AC3E}">
        <p14:creationId xmlns:p14="http://schemas.microsoft.com/office/powerpoint/2010/main" val="1303891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759" y="77564"/>
            <a:ext cx="8813149" cy="923330"/>
          </a:xfrm>
        </p:spPr>
        <p:txBody>
          <a:bodyPr/>
          <a:lstStyle/>
          <a:p>
            <a:pPr algn="ctr"/>
            <a:r>
              <a:rPr lang="en-US" sz="3200" dirty="0"/>
              <a:t>Phase 1 research </a:t>
            </a:r>
            <a:br>
              <a:rPr lang="en-US" sz="3200" dirty="0"/>
            </a:br>
            <a:r>
              <a:rPr lang="en-US" sz="3200" dirty="0">
                <a:solidFill>
                  <a:srgbClr val="FF0000"/>
                </a:solidFill>
              </a:rPr>
              <a:t>evaluate </a:t>
            </a:r>
            <a:r>
              <a:rPr lang="en-US" sz="3200" dirty="0" err="1">
                <a:solidFill>
                  <a:srgbClr val="FF0000"/>
                </a:solidFill>
              </a:rPr>
              <a:t>ras</a:t>
            </a:r>
            <a:r>
              <a:rPr lang="en-US" sz="3200" dirty="0">
                <a:solidFill>
                  <a:srgbClr val="FF0000"/>
                </a:solidFill>
              </a:rPr>
              <a:t> fermentation</a:t>
            </a:r>
          </a:p>
        </p:txBody>
      </p:sp>
      <p:sp>
        <p:nvSpPr>
          <p:cNvPr id="4" name="Text Placeholder 3"/>
          <p:cNvSpPr>
            <a:spLocks noGrp="1"/>
          </p:cNvSpPr>
          <p:nvPr>
            <p:ph type="body" sz="quarter" idx="11"/>
          </p:nvPr>
        </p:nvSpPr>
        <p:spPr>
          <a:xfrm>
            <a:off x="650240" y="1399581"/>
            <a:ext cx="8229600" cy="4127036"/>
          </a:xfrm>
          <a:noFill/>
        </p:spPr>
        <p:txBody>
          <a:bodyPr/>
          <a:lstStyle/>
          <a:p>
            <a:pPr marL="285750" indent="-285750">
              <a:lnSpc>
                <a:spcPct val="100000"/>
              </a:lnSpc>
              <a:spcAft>
                <a:spcPts val="300"/>
              </a:spcAft>
              <a:buFont typeface="Arial" panose="020B0604020202020204" pitchFamily="34" charset="0"/>
              <a:buChar char="•"/>
            </a:pPr>
            <a:r>
              <a:rPr lang="en-US" sz="2000" dirty="0"/>
              <a:t>Source #1 – Moscow, ID water resource recovery facility (WRRF)</a:t>
            </a:r>
          </a:p>
          <a:p>
            <a:pPr marL="662940" lvl="1" indent="-285750">
              <a:lnSpc>
                <a:spcPct val="100000"/>
              </a:lnSpc>
              <a:spcAft>
                <a:spcPts val="300"/>
              </a:spcAft>
              <a:buFont typeface="Arial" panose="020B0604020202020204" pitchFamily="34" charset="0"/>
              <a:buChar char="•"/>
            </a:pPr>
            <a:r>
              <a:rPr lang="en-US" sz="2000" dirty="0"/>
              <a:t>A2/O process, with an oxidation ditch</a:t>
            </a:r>
          </a:p>
          <a:p>
            <a:pPr marL="800100" lvl="2" indent="-285750">
              <a:lnSpc>
                <a:spcPct val="100000"/>
              </a:lnSpc>
              <a:spcAft>
                <a:spcPts val="300"/>
              </a:spcAft>
              <a:buFont typeface="Arial" panose="020B0604020202020204" pitchFamily="34" charset="0"/>
              <a:buChar char="•"/>
            </a:pPr>
            <a:r>
              <a:rPr lang="en-US" sz="1900" dirty="0"/>
              <a:t>Nitrification, pre-anoxic denitrification, and biological phosphorus removal</a:t>
            </a:r>
          </a:p>
          <a:p>
            <a:pPr marL="662940" lvl="1" indent="-285750">
              <a:lnSpc>
                <a:spcPct val="100000"/>
              </a:lnSpc>
              <a:spcAft>
                <a:spcPts val="300"/>
              </a:spcAft>
              <a:buFont typeface="Arial" panose="020B0604020202020204" pitchFamily="34" charset="0"/>
              <a:buChar char="•"/>
            </a:pPr>
            <a:r>
              <a:rPr lang="en-US" sz="2000" dirty="0"/>
              <a:t>RAS: 5500-7600 </a:t>
            </a:r>
            <a:r>
              <a:rPr lang="en-US" sz="2000" dirty="0" err="1"/>
              <a:t>mgTSS</a:t>
            </a:r>
            <a:r>
              <a:rPr lang="en-US" sz="2000" dirty="0"/>
              <a:t>/L</a:t>
            </a:r>
          </a:p>
          <a:p>
            <a:pPr marL="662940" lvl="1" indent="-285750">
              <a:lnSpc>
                <a:spcPct val="100000"/>
              </a:lnSpc>
              <a:spcAft>
                <a:spcPts val="300"/>
              </a:spcAft>
              <a:buFont typeface="Arial" panose="020B0604020202020204" pitchFamily="34" charset="0"/>
              <a:buChar char="•"/>
            </a:pPr>
            <a:r>
              <a:rPr lang="en-US" sz="2000" dirty="0"/>
              <a:t>pH 7.0-7.25</a:t>
            </a:r>
          </a:p>
          <a:p>
            <a:pPr marL="285750" indent="-285750">
              <a:lnSpc>
                <a:spcPct val="100000"/>
              </a:lnSpc>
              <a:spcAft>
                <a:spcPts val="300"/>
              </a:spcAft>
              <a:buFont typeface="Arial" panose="020B0604020202020204" pitchFamily="34" charset="0"/>
              <a:buChar char="•"/>
            </a:pPr>
            <a:r>
              <a:rPr lang="en-US" sz="2000" dirty="0"/>
              <a:t>Source #2 – Pullman, WA WRRF</a:t>
            </a:r>
          </a:p>
          <a:p>
            <a:pPr marL="662940" lvl="1" indent="-285750">
              <a:lnSpc>
                <a:spcPct val="100000"/>
              </a:lnSpc>
              <a:spcAft>
                <a:spcPts val="300"/>
              </a:spcAft>
              <a:buFont typeface="Arial" panose="020B0604020202020204" pitchFamily="34" charset="0"/>
              <a:buChar char="•"/>
            </a:pPr>
            <a:r>
              <a:rPr lang="en-US" sz="2000" dirty="0"/>
              <a:t>Modified </a:t>
            </a:r>
            <a:r>
              <a:rPr lang="en-US" sz="2000" dirty="0" err="1"/>
              <a:t>Ludzak</a:t>
            </a:r>
            <a:r>
              <a:rPr lang="en-US" sz="2000" dirty="0"/>
              <a:t> Ettinger (MLE) process</a:t>
            </a:r>
          </a:p>
          <a:p>
            <a:pPr marL="662940" lvl="1" indent="-285750">
              <a:lnSpc>
                <a:spcPct val="100000"/>
              </a:lnSpc>
              <a:spcAft>
                <a:spcPts val="300"/>
              </a:spcAft>
              <a:buFont typeface="Arial" panose="020B0604020202020204" pitchFamily="34" charset="0"/>
              <a:buChar char="•"/>
            </a:pPr>
            <a:r>
              <a:rPr lang="en-US" sz="2000" dirty="0"/>
              <a:t>Nitrification and pre-anoxic denitrification</a:t>
            </a:r>
          </a:p>
          <a:p>
            <a:pPr marL="662940" lvl="1" indent="-285750">
              <a:lnSpc>
                <a:spcPct val="100000"/>
              </a:lnSpc>
              <a:spcAft>
                <a:spcPts val="300"/>
              </a:spcAft>
              <a:buFont typeface="Arial" panose="020B0604020202020204" pitchFamily="34" charset="0"/>
              <a:buChar char="•"/>
            </a:pPr>
            <a:r>
              <a:rPr lang="en-US" sz="2000" dirty="0"/>
              <a:t>RAS: 18000 </a:t>
            </a:r>
            <a:r>
              <a:rPr lang="en-US" sz="2000" dirty="0" err="1"/>
              <a:t>mgTSS</a:t>
            </a:r>
            <a:r>
              <a:rPr lang="en-US" sz="2000" dirty="0"/>
              <a:t>/L; pH ~ 7.0</a:t>
            </a:r>
          </a:p>
          <a:p>
            <a:pPr marL="285750" indent="-285750">
              <a:lnSpc>
                <a:spcPct val="100000"/>
              </a:lnSpc>
              <a:spcAft>
                <a:spcPts val="300"/>
              </a:spcAft>
              <a:buFont typeface="Arial" panose="020B0604020202020204" pitchFamily="34" charset="0"/>
              <a:buChar char="•"/>
            </a:pPr>
            <a:r>
              <a:rPr lang="en-US" sz="2300" dirty="0"/>
              <a:t>Bench-scale, batch reactors</a:t>
            </a:r>
          </a:p>
          <a:p>
            <a:pPr marL="662940" lvl="1" indent="-285750">
              <a:lnSpc>
                <a:spcPct val="100000"/>
              </a:lnSpc>
              <a:spcAft>
                <a:spcPts val="300"/>
              </a:spcAft>
              <a:buFont typeface="Arial" panose="020B0604020202020204" pitchFamily="34" charset="0"/>
              <a:buChar char="•"/>
            </a:pPr>
            <a:r>
              <a:rPr lang="en-US" sz="2000" dirty="0"/>
              <a:t>20-22</a:t>
            </a:r>
            <a:r>
              <a:rPr lang="en-US" sz="2000" dirty="0">
                <a:latin typeface="GreekC"/>
              </a:rPr>
              <a:t>˚C</a:t>
            </a:r>
            <a:endParaRPr lang="en-US" sz="2000" dirty="0"/>
          </a:p>
        </p:txBody>
      </p:sp>
    </p:spTree>
    <p:extLst>
      <p:ext uri="{BB962C8B-B14F-4D97-AF65-F5344CB8AC3E}">
        <p14:creationId xmlns:p14="http://schemas.microsoft.com/office/powerpoint/2010/main" val="2563113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58" y="122405"/>
            <a:ext cx="8229600" cy="923330"/>
          </a:xfrm>
        </p:spPr>
        <p:txBody>
          <a:bodyPr/>
          <a:lstStyle/>
          <a:p>
            <a:pPr algn="ctr"/>
            <a:r>
              <a:rPr lang="en-US" dirty="0"/>
              <a:t>Fermenting Moscow </a:t>
            </a:r>
            <a:r>
              <a:rPr lang="en-US" dirty="0" err="1"/>
              <a:t>ebpr</a:t>
            </a:r>
            <a:r>
              <a:rPr lang="en-US" dirty="0"/>
              <a:t> Ras</a:t>
            </a:r>
            <a:br>
              <a:rPr lang="en-US" dirty="0"/>
            </a:br>
            <a:r>
              <a:rPr lang="en-US" dirty="0">
                <a:solidFill>
                  <a:srgbClr val="FF0000"/>
                </a:solidFill>
              </a:rPr>
              <a:t>effect on soluble phosphorus</a:t>
            </a:r>
          </a:p>
        </p:txBody>
      </p:sp>
      <p:pic>
        <p:nvPicPr>
          <p:cNvPr id="6" name="Picture 5">
            <a:extLst>
              <a:ext uri="{FF2B5EF4-FFF2-40B4-BE49-F238E27FC236}">
                <a16:creationId xmlns="" xmlns:a16="http://schemas.microsoft.com/office/drawing/2014/main" id="{B6E0DA12-5D51-447E-B77B-EDBC033CF951}"/>
              </a:ext>
            </a:extLst>
          </p:cNvPr>
          <p:cNvPicPr>
            <a:picLocks noChangeAspect="1"/>
          </p:cNvPicPr>
          <p:nvPr/>
        </p:nvPicPr>
        <p:blipFill>
          <a:blip r:embed="rId2"/>
          <a:stretch>
            <a:fillRect/>
          </a:stretch>
        </p:blipFill>
        <p:spPr>
          <a:xfrm>
            <a:off x="3882795" y="1226208"/>
            <a:ext cx="4623163" cy="3223191"/>
          </a:xfrm>
          <a:prstGeom prst="rect">
            <a:avLst/>
          </a:prstGeom>
        </p:spPr>
      </p:pic>
      <p:sp>
        <p:nvSpPr>
          <p:cNvPr id="13" name="Text Placeholder 3">
            <a:extLst>
              <a:ext uri="{FF2B5EF4-FFF2-40B4-BE49-F238E27FC236}">
                <a16:creationId xmlns="" xmlns:a16="http://schemas.microsoft.com/office/drawing/2014/main" id="{9B50142A-A554-4EDC-9116-14EEE91C63AC}"/>
              </a:ext>
            </a:extLst>
          </p:cNvPr>
          <p:cNvSpPr>
            <a:spLocks noGrp="1"/>
          </p:cNvSpPr>
          <p:nvPr>
            <p:ph type="body" sz="quarter" idx="11"/>
          </p:nvPr>
        </p:nvSpPr>
        <p:spPr>
          <a:xfrm>
            <a:off x="123653" y="1415860"/>
            <a:ext cx="3698850" cy="4924425"/>
          </a:xfrm>
          <a:noFill/>
        </p:spPr>
        <p:txBody>
          <a:bodyPr/>
          <a:lstStyle/>
          <a:p>
            <a:pPr marL="285750"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“Typical” anaerobic P release</a:t>
            </a:r>
          </a:p>
          <a:p>
            <a:pPr marL="662940" lvl="1"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&gt; 10 </a:t>
            </a:r>
            <a:r>
              <a:rPr lang="en-US" sz="2000" dirty="0" err="1">
                <a:latin typeface="Helvetica" panose="020B0604020202020204" pitchFamily="34" charset="0"/>
                <a:cs typeface="Helvetica" panose="020B0604020202020204" pitchFamily="34" charset="0"/>
              </a:rPr>
              <a:t>mgP</a:t>
            </a:r>
            <a:r>
              <a:rPr lang="en-US" sz="2000" dirty="0">
                <a:latin typeface="Helvetica" panose="020B0604020202020204" pitchFamily="34" charset="0"/>
                <a:cs typeface="Helvetica" panose="020B0604020202020204" pitchFamily="34" charset="0"/>
              </a:rPr>
              <a:t>/L…..rapidly</a:t>
            </a:r>
          </a:p>
          <a:p>
            <a:pPr marL="285750"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RAS fermentation P release</a:t>
            </a:r>
          </a:p>
          <a:p>
            <a:pPr marL="662940" lvl="1"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&lt; 2 </a:t>
            </a:r>
            <a:r>
              <a:rPr lang="en-US" sz="2000" dirty="0" err="1">
                <a:latin typeface="Helvetica" panose="020B0604020202020204" pitchFamily="34" charset="0"/>
                <a:cs typeface="Helvetica" panose="020B0604020202020204" pitchFamily="34" charset="0"/>
              </a:rPr>
              <a:t>mgP</a:t>
            </a:r>
            <a:r>
              <a:rPr lang="en-US" sz="2000" dirty="0">
                <a:latin typeface="Helvetica" panose="020B0604020202020204" pitchFamily="34" charset="0"/>
                <a:cs typeface="Helvetica" panose="020B0604020202020204" pitchFamily="34" charset="0"/>
              </a:rPr>
              <a:t>/L in 1</a:t>
            </a:r>
            <a:r>
              <a:rPr lang="en-US" sz="2000" baseline="30000" dirty="0">
                <a:latin typeface="Helvetica" panose="020B0604020202020204" pitchFamily="34" charset="0"/>
                <a:cs typeface="Helvetica" panose="020B0604020202020204" pitchFamily="34" charset="0"/>
              </a:rPr>
              <a:t>st</a:t>
            </a:r>
            <a:r>
              <a:rPr lang="en-US" sz="2000" dirty="0">
                <a:latin typeface="Helvetica" panose="020B0604020202020204" pitchFamily="34" charset="0"/>
                <a:cs typeface="Helvetica" panose="020B0604020202020204" pitchFamily="34" charset="0"/>
              </a:rPr>
              <a:t> two hours</a:t>
            </a:r>
          </a:p>
          <a:p>
            <a:pPr marL="662940" lvl="1"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AND…..much higher TSS concentration than typical MLSS</a:t>
            </a:r>
          </a:p>
          <a:p>
            <a:pPr marL="285750"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EBPR P release is associated with….</a:t>
            </a:r>
          </a:p>
          <a:p>
            <a:pPr marL="662940" lvl="1"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Energy production</a:t>
            </a:r>
          </a:p>
          <a:p>
            <a:pPr marL="662940" lvl="1"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In support of VFA consumption</a:t>
            </a:r>
          </a:p>
          <a:p>
            <a:pPr marL="285750" indent="-285750">
              <a:lnSpc>
                <a:spcPct val="100000"/>
              </a:lnSpc>
              <a:spcAft>
                <a:spcPts val="6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Data suggests little-to-no VFA production</a:t>
            </a:r>
          </a:p>
        </p:txBody>
      </p:sp>
      <p:pic>
        <p:nvPicPr>
          <p:cNvPr id="14" name="Picture 13">
            <a:extLst>
              <a:ext uri="{FF2B5EF4-FFF2-40B4-BE49-F238E27FC236}">
                <a16:creationId xmlns="" xmlns:a16="http://schemas.microsoft.com/office/drawing/2014/main" id="{761241F6-389A-4E6D-9111-AA9DE620525F}"/>
              </a:ext>
            </a:extLst>
          </p:cNvPr>
          <p:cNvPicPr>
            <a:picLocks noChangeAspect="1"/>
          </p:cNvPicPr>
          <p:nvPr/>
        </p:nvPicPr>
        <p:blipFill>
          <a:blip r:embed="rId3"/>
          <a:stretch>
            <a:fillRect/>
          </a:stretch>
        </p:blipFill>
        <p:spPr>
          <a:xfrm>
            <a:off x="4353219" y="3490020"/>
            <a:ext cx="4689301" cy="3275859"/>
          </a:xfrm>
          <a:prstGeom prst="rect">
            <a:avLst/>
          </a:prstGeom>
        </p:spPr>
      </p:pic>
      <p:sp>
        <p:nvSpPr>
          <p:cNvPr id="15" name="TextBox 14">
            <a:extLst>
              <a:ext uri="{FF2B5EF4-FFF2-40B4-BE49-F238E27FC236}">
                <a16:creationId xmlns="" xmlns:a16="http://schemas.microsoft.com/office/drawing/2014/main" id="{998D9BF3-AACE-476B-8675-1C118200E0F5}"/>
              </a:ext>
            </a:extLst>
          </p:cNvPr>
          <p:cNvSpPr txBox="1"/>
          <p:nvPr/>
        </p:nvSpPr>
        <p:spPr>
          <a:xfrm>
            <a:off x="6017563" y="4018281"/>
            <a:ext cx="2718689" cy="830997"/>
          </a:xfrm>
          <a:prstGeom prst="rect">
            <a:avLst/>
          </a:prstGeom>
        </p:spPr>
        <p:txBody>
          <a:bodyPr wrap="square" rtlCol="0">
            <a:spAutoFit/>
          </a:bodyPr>
          <a:lstStyle/>
          <a:p>
            <a:r>
              <a:rPr lang="en-US" sz="2400" dirty="0"/>
              <a:t>Typical AN-AE EBPR and P cycling</a:t>
            </a:r>
          </a:p>
        </p:txBody>
      </p:sp>
    </p:spTree>
    <p:extLst>
      <p:ext uri="{BB962C8B-B14F-4D97-AF65-F5344CB8AC3E}">
        <p14:creationId xmlns:p14="http://schemas.microsoft.com/office/powerpoint/2010/main" val="40764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8" y="127158"/>
            <a:ext cx="8563369" cy="923330"/>
          </a:xfrm>
        </p:spPr>
        <p:txBody>
          <a:bodyPr/>
          <a:lstStyle/>
          <a:p>
            <a:pPr algn="ctr"/>
            <a:r>
              <a:rPr lang="en-US" sz="3400" dirty="0"/>
              <a:t>Fermenting Moscow </a:t>
            </a:r>
            <a:r>
              <a:rPr lang="en-US" sz="3400" dirty="0" err="1"/>
              <a:t>ebpr</a:t>
            </a:r>
            <a:r>
              <a:rPr lang="en-US" sz="3400" dirty="0"/>
              <a:t> Ras</a:t>
            </a:r>
            <a:br>
              <a:rPr lang="en-US" sz="3400" dirty="0"/>
            </a:br>
            <a:r>
              <a:rPr lang="en-US" sz="3400" dirty="0">
                <a:solidFill>
                  <a:srgbClr val="FF0000"/>
                </a:solidFill>
              </a:rPr>
              <a:t>effect on carbon</a:t>
            </a:r>
          </a:p>
        </p:txBody>
      </p:sp>
      <p:sp>
        <p:nvSpPr>
          <p:cNvPr id="4" name="Text Placeholder 3"/>
          <p:cNvSpPr>
            <a:spLocks noGrp="1"/>
          </p:cNvSpPr>
          <p:nvPr>
            <p:ph type="body" sz="quarter" idx="11"/>
          </p:nvPr>
        </p:nvSpPr>
        <p:spPr>
          <a:xfrm>
            <a:off x="143973" y="1352244"/>
            <a:ext cx="4660546" cy="4962897"/>
          </a:xfrm>
          <a:noFill/>
        </p:spPr>
        <p:txBody>
          <a:bodyPr/>
          <a:lstStyle/>
          <a:p>
            <a:pPr marL="285750"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No observed VFA accumulation</a:t>
            </a:r>
          </a:p>
          <a:p>
            <a:pPr marL="285750"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PHA production</a:t>
            </a:r>
          </a:p>
          <a:p>
            <a:pPr marL="662940" lvl="1"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None during 1</a:t>
            </a:r>
            <a:r>
              <a:rPr lang="en-US" sz="2000" baseline="30000" dirty="0">
                <a:latin typeface="Helvetica" panose="020B0604020202020204" pitchFamily="34" charset="0"/>
                <a:cs typeface="Helvetica" panose="020B0604020202020204" pitchFamily="34" charset="0"/>
              </a:rPr>
              <a:t>st</a:t>
            </a:r>
            <a:r>
              <a:rPr lang="en-US" sz="2000" dirty="0">
                <a:latin typeface="Helvetica" panose="020B0604020202020204" pitchFamily="34" charset="0"/>
                <a:cs typeface="Helvetica" panose="020B0604020202020204" pitchFamily="34" charset="0"/>
              </a:rPr>
              <a:t> 300 minutes</a:t>
            </a:r>
          </a:p>
          <a:p>
            <a:pPr marL="662940" lvl="1"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Ultimately 40-50 </a:t>
            </a:r>
            <a:r>
              <a:rPr lang="en-US" sz="2000" dirty="0" err="1">
                <a:latin typeface="Helvetica" panose="020B0604020202020204" pitchFamily="34" charset="0"/>
                <a:cs typeface="Helvetica" panose="020B0604020202020204" pitchFamily="34" charset="0"/>
              </a:rPr>
              <a:t>mgPHA</a:t>
            </a:r>
            <a:r>
              <a:rPr lang="en-US" sz="2000" dirty="0">
                <a:latin typeface="Helvetica" panose="020B0604020202020204" pitchFamily="34" charset="0"/>
                <a:cs typeface="Helvetica" panose="020B0604020202020204" pitchFamily="34" charset="0"/>
              </a:rPr>
              <a:t>/L</a:t>
            </a:r>
          </a:p>
          <a:p>
            <a:pPr marL="800100" lvl="2"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Predominantly polyhydroxyvalerate (PHV)</a:t>
            </a:r>
          </a:p>
          <a:p>
            <a:pPr marL="662940" lvl="1"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5 carbon PHA – synthesized from even/odd carbon VFAs</a:t>
            </a:r>
          </a:p>
          <a:p>
            <a:pPr marL="662940" lvl="1"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Suggests fermentation of cells – lipids</a:t>
            </a:r>
          </a:p>
          <a:p>
            <a:pPr marL="285750"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Carbon data aligns with P data</a:t>
            </a:r>
          </a:p>
          <a:p>
            <a:pPr marL="662940" lvl="1"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0-300 minutes: P release not associated with EBPR</a:t>
            </a:r>
          </a:p>
          <a:p>
            <a:pPr marL="662940" lvl="1" indent="-285750">
              <a:lnSpc>
                <a:spcPct val="100000"/>
              </a:lnSpc>
              <a:spcAft>
                <a:spcPts val="300"/>
              </a:spcAft>
              <a:buFont typeface="Arial" panose="020B0604020202020204" pitchFamily="34" charset="0"/>
              <a:buChar char="•"/>
            </a:pPr>
            <a:r>
              <a:rPr lang="en-US" sz="2000" dirty="0">
                <a:solidFill>
                  <a:srgbClr val="FF0000"/>
                </a:solidFill>
                <a:latin typeface="Helvetica" panose="020B0604020202020204" pitchFamily="34" charset="0"/>
                <a:cs typeface="Helvetica" panose="020B0604020202020204" pitchFamily="34" charset="0"/>
              </a:rPr>
              <a:t>EBPR metabolisms MAYBE induced after 300 minutes</a:t>
            </a:r>
          </a:p>
        </p:txBody>
      </p:sp>
      <p:pic>
        <p:nvPicPr>
          <p:cNvPr id="6" name="Picture 5">
            <a:extLst>
              <a:ext uri="{FF2B5EF4-FFF2-40B4-BE49-F238E27FC236}">
                <a16:creationId xmlns="" xmlns:a16="http://schemas.microsoft.com/office/drawing/2014/main" id="{8CD0BF57-8A80-4023-B904-A959EDE12667}"/>
              </a:ext>
            </a:extLst>
          </p:cNvPr>
          <p:cNvPicPr>
            <a:picLocks noChangeAspect="1"/>
          </p:cNvPicPr>
          <p:nvPr/>
        </p:nvPicPr>
        <p:blipFill>
          <a:blip r:embed="rId2"/>
          <a:stretch>
            <a:fillRect/>
          </a:stretch>
        </p:blipFill>
        <p:spPr>
          <a:xfrm>
            <a:off x="4665338" y="1880566"/>
            <a:ext cx="4478662" cy="3122447"/>
          </a:xfrm>
          <a:prstGeom prst="rect">
            <a:avLst/>
          </a:prstGeom>
        </p:spPr>
      </p:pic>
      <p:sp>
        <p:nvSpPr>
          <p:cNvPr id="3" name="Oval 2">
            <a:extLst>
              <a:ext uri="{FF2B5EF4-FFF2-40B4-BE49-F238E27FC236}">
                <a16:creationId xmlns="" xmlns:a16="http://schemas.microsoft.com/office/drawing/2014/main" id="{EB11FC2F-1976-4E99-9130-32C8051AFFFD}"/>
              </a:ext>
            </a:extLst>
          </p:cNvPr>
          <p:cNvSpPr/>
          <p:nvPr/>
        </p:nvSpPr>
        <p:spPr>
          <a:xfrm>
            <a:off x="5087639" y="4164215"/>
            <a:ext cx="1003778" cy="735646"/>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12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49" y="226474"/>
            <a:ext cx="8229600" cy="461665"/>
          </a:xfrm>
        </p:spPr>
        <p:txBody>
          <a:bodyPr/>
          <a:lstStyle/>
          <a:p>
            <a:r>
              <a:rPr lang="en-US" dirty="0"/>
              <a:t>Fermenting Pullman </a:t>
            </a:r>
            <a:r>
              <a:rPr lang="en-US" dirty="0" err="1"/>
              <a:t>mle</a:t>
            </a:r>
            <a:r>
              <a:rPr lang="en-US" dirty="0"/>
              <a:t> </a:t>
            </a:r>
            <a:r>
              <a:rPr lang="en-US" dirty="0" err="1"/>
              <a:t>ras</a:t>
            </a:r>
            <a:endParaRPr lang="en-US" dirty="0"/>
          </a:p>
        </p:txBody>
      </p:sp>
      <p:sp>
        <p:nvSpPr>
          <p:cNvPr id="4" name="Text Placeholder 3"/>
          <p:cNvSpPr>
            <a:spLocks noGrp="1"/>
          </p:cNvSpPr>
          <p:nvPr>
            <p:ph type="body" sz="quarter" idx="11"/>
          </p:nvPr>
        </p:nvSpPr>
        <p:spPr>
          <a:xfrm>
            <a:off x="111918" y="1312836"/>
            <a:ext cx="4402931" cy="5129609"/>
          </a:xfrm>
          <a:noFill/>
        </p:spPr>
        <p:txBody>
          <a:bodyPr/>
          <a:lstStyle/>
          <a:p>
            <a:pPr marL="285750"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Comparable “deep” anaerobic conditions</a:t>
            </a:r>
          </a:p>
          <a:p>
            <a:pPr marL="285750"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Rate of P release 2.5-5 greater than  Moscow EBPR RAS</a:t>
            </a:r>
          </a:p>
          <a:p>
            <a:pPr marL="285750"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No PHA synthesis</a:t>
            </a:r>
          </a:p>
          <a:p>
            <a:pPr marL="285750"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VFAs</a:t>
            </a:r>
          </a:p>
          <a:p>
            <a:pPr marL="662940" lvl="1"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No production for 1</a:t>
            </a:r>
            <a:r>
              <a:rPr lang="en-US" sz="2000" baseline="30000" dirty="0">
                <a:latin typeface="Helvetica" panose="020B0604020202020204" pitchFamily="34" charset="0"/>
                <a:cs typeface="Helvetica" panose="020B0604020202020204" pitchFamily="34" charset="0"/>
              </a:rPr>
              <a:t>st</a:t>
            </a:r>
            <a:r>
              <a:rPr lang="en-US" sz="2000" dirty="0">
                <a:latin typeface="Helvetica" panose="020B0604020202020204" pitchFamily="34" charset="0"/>
                <a:cs typeface="Helvetica" panose="020B0604020202020204" pitchFamily="34" charset="0"/>
              </a:rPr>
              <a:t> 7.5 </a:t>
            </a:r>
            <a:r>
              <a:rPr lang="en-US" sz="2000" dirty="0" err="1">
                <a:latin typeface="Helvetica" panose="020B0604020202020204" pitchFamily="34" charset="0"/>
                <a:cs typeface="Helvetica" panose="020B0604020202020204" pitchFamily="34" charset="0"/>
              </a:rPr>
              <a:t>hrs</a:t>
            </a:r>
            <a:endParaRPr lang="en-US" sz="2000" dirty="0">
              <a:latin typeface="Helvetica" panose="020B0604020202020204" pitchFamily="34" charset="0"/>
              <a:cs typeface="Helvetica" panose="020B0604020202020204" pitchFamily="34" charset="0"/>
            </a:endParaRPr>
          </a:p>
          <a:p>
            <a:pPr marL="662940" lvl="1"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Ultimately ~ 530 mg VFAs produced</a:t>
            </a:r>
          </a:p>
          <a:p>
            <a:pPr marL="800100" lvl="2"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50% acetic acid</a:t>
            </a:r>
          </a:p>
          <a:p>
            <a:pPr marL="800100" lvl="2"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20% propionic acid</a:t>
            </a:r>
          </a:p>
          <a:p>
            <a:pPr marL="800100" lvl="2"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16% butyric acid</a:t>
            </a:r>
          </a:p>
          <a:p>
            <a:pPr marL="800100" lvl="2"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14% valeric acid</a:t>
            </a:r>
          </a:p>
          <a:p>
            <a:pPr marL="285750" indent="-285750">
              <a:lnSpc>
                <a:spcPct val="100000"/>
              </a:lnSpc>
              <a:spcAft>
                <a:spcPts val="4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No evidence of induced EBPR metabolisms</a:t>
            </a:r>
          </a:p>
        </p:txBody>
      </p:sp>
      <p:pic>
        <p:nvPicPr>
          <p:cNvPr id="3" name="Picture 2">
            <a:extLst>
              <a:ext uri="{FF2B5EF4-FFF2-40B4-BE49-F238E27FC236}">
                <a16:creationId xmlns="" xmlns:a16="http://schemas.microsoft.com/office/drawing/2014/main" id="{C3D5F29C-B7A1-4E04-92D5-23FA03A19DF0}"/>
              </a:ext>
            </a:extLst>
          </p:cNvPr>
          <p:cNvPicPr>
            <a:picLocks noChangeAspect="1"/>
          </p:cNvPicPr>
          <p:nvPr/>
        </p:nvPicPr>
        <p:blipFill>
          <a:blip r:embed="rId2"/>
          <a:stretch>
            <a:fillRect/>
          </a:stretch>
        </p:blipFill>
        <p:spPr>
          <a:xfrm>
            <a:off x="4514849" y="994489"/>
            <a:ext cx="4526620" cy="3200400"/>
          </a:xfrm>
          <a:prstGeom prst="rect">
            <a:avLst/>
          </a:prstGeom>
        </p:spPr>
      </p:pic>
      <p:pic>
        <p:nvPicPr>
          <p:cNvPr id="8" name="Picture 7">
            <a:extLst>
              <a:ext uri="{FF2B5EF4-FFF2-40B4-BE49-F238E27FC236}">
                <a16:creationId xmlns="" xmlns:a16="http://schemas.microsoft.com/office/drawing/2014/main" id="{588AB6CD-4E17-471B-8C6E-4A13000D4A39}"/>
              </a:ext>
            </a:extLst>
          </p:cNvPr>
          <p:cNvPicPr>
            <a:picLocks noChangeAspect="1"/>
          </p:cNvPicPr>
          <p:nvPr/>
        </p:nvPicPr>
        <p:blipFill>
          <a:blip r:embed="rId3"/>
          <a:stretch>
            <a:fillRect/>
          </a:stretch>
        </p:blipFill>
        <p:spPr>
          <a:xfrm>
            <a:off x="4683338" y="3242045"/>
            <a:ext cx="4526621" cy="3200400"/>
          </a:xfrm>
          <a:prstGeom prst="rect">
            <a:avLst/>
          </a:prstGeom>
        </p:spPr>
      </p:pic>
    </p:spTree>
    <p:extLst>
      <p:ext uri="{BB962C8B-B14F-4D97-AF65-F5344CB8AC3E}">
        <p14:creationId xmlns:p14="http://schemas.microsoft.com/office/powerpoint/2010/main" val="416222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A5FF16F-6E8D-45B8-BD7F-B422250C4A34}"/>
              </a:ext>
            </a:extLst>
          </p:cNvPr>
          <p:cNvSpPr>
            <a:spLocks noGrp="1"/>
          </p:cNvSpPr>
          <p:nvPr>
            <p:ph type="body" sz="quarter" idx="10"/>
          </p:nvPr>
        </p:nvSpPr>
        <p:spPr>
          <a:xfrm>
            <a:off x="100174" y="1795456"/>
            <a:ext cx="4402931" cy="2562240"/>
          </a:xfrm>
        </p:spPr>
        <p:txBody>
          <a:bodyPr/>
          <a:lstStyle/>
          <a:p>
            <a:pPr marL="285750" indent="-285750">
              <a:lnSpc>
                <a:spcPct val="100000"/>
              </a:lnSpc>
              <a:spcAft>
                <a:spcPts val="300"/>
              </a:spcAft>
              <a:buFont typeface="Arial" panose="020B0604020202020204" pitchFamily="34" charset="0"/>
              <a:buChar char="•"/>
            </a:pPr>
            <a:r>
              <a:rPr lang="en-US" sz="2200" dirty="0"/>
              <a:t>RAS concentrations varied</a:t>
            </a:r>
          </a:p>
          <a:p>
            <a:pPr marL="662940" lvl="1" indent="-285750">
              <a:lnSpc>
                <a:spcPct val="100000"/>
              </a:lnSpc>
              <a:spcAft>
                <a:spcPts val="300"/>
              </a:spcAft>
              <a:buFont typeface="Arial" panose="020B0604020202020204" pitchFamily="34" charset="0"/>
              <a:buChar char="•"/>
            </a:pPr>
            <a:r>
              <a:rPr lang="en-US" sz="2200" dirty="0"/>
              <a:t>Moscow: 5500-7600 </a:t>
            </a:r>
            <a:r>
              <a:rPr lang="en-US" sz="2200" dirty="0" err="1"/>
              <a:t>mgTSS</a:t>
            </a:r>
            <a:r>
              <a:rPr lang="en-US" sz="2200" dirty="0"/>
              <a:t>/L</a:t>
            </a:r>
          </a:p>
          <a:p>
            <a:pPr marL="662940" lvl="1" indent="-285750">
              <a:lnSpc>
                <a:spcPct val="100000"/>
              </a:lnSpc>
              <a:spcAft>
                <a:spcPts val="300"/>
              </a:spcAft>
              <a:buFont typeface="Arial" panose="020B0604020202020204" pitchFamily="34" charset="0"/>
              <a:buChar char="•"/>
            </a:pPr>
            <a:r>
              <a:rPr lang="en-US" sz="2200" dirty="0"/>
              <a:t>Pullman: 18000 </a:t>
            </a:r>
            <a:r>
              <a:rPr lang="en-US" sz="2200" dirty="0" err="1"/>
              <a:t>mgTSS</a:t>
            </a:r>
            <a:r>
              <a:rPr lang="en-US" sz="2200" dirty="0"/>
              <a:t>/L</a:t>
            </a:r>
          </a:p>
          <a:p>
            <a:pPr marL="285750" indent="-285750">
              <a:lnSpc>
                <a:spcPct val="100000"/>
              </a:lnSpc>
              <a:spcAft>
                <a:spcPts val="300"/>
              </a:spcAft>
              <a:buFont typeface="Arial" panose="020B0604020202020204" pitchFamily="34" charset="0"/>
              <a:buChar char="•"/>
            </a:pPr>
            <a:r>
              <a:rPr lang="en-US" sz="2200" dirty="0"/>
              <a:t>Bulk solution P concentrations varied</a:t>
            </a:r>
          </a:p>
          <a:p>
            <a:pPr marL="285750" indent="-285750">
              <a:lnSpc>
                <a:spcPct val="100000"/>
              </a:lnSpc>
              <a:spcAft>
                <a:spcPts val="300"/>
              </a:spcAft>
              <a:buFont typeface="Arial" panose="020B0604020202020204" pitchFamily="34" charset="0"/>
              <a:buChar char="•"/>
            </a:pPr>
            <a:r>
              <a:rPr lang="en-US" sz="2200" dirty="0"/>
              <a:t>BUT….on a </a:t>
            </a:r>
            <a:r>
              <a:rPr lang="en-US" sz="2200" dirty="0" err="1"/>
              <a:t>mgP</a:t>
            </a:r>
            <a:r>
              <a:rPr lang="en-US" sz="2200" dirty="0"/>
              <a:t>/</a:t>
            </a:r>
            <a:r>
              <a:rPr lang="en-US" sz="2200" dirty="0" err="1"/>
              <a:t>gTSS</a:t>
            </a:r>
            <a:r>
              <a:rPr lang="en-US" sz="2200" dirty="0"/>
              <a:t> basis</a:t>
            </a:r>
          </a:p>
          <a:p>
            <a:pPr marL="662940" lvl="1" indent="-285750">
              <a:lnSpc>
                <a:spcPct val="100000"/>
              </a:lnSpc>
              <a:spcAft>
                <a:spcPts val="300"/>
              </a:spcAft>
              <a:buFont typeface="Arial" panose="020B0604020202020204" pitchFamily="34" charset="0"/>
              <a:buChar char="•"/>
            </a:pPr>
            <a:r>
              <a:rPr lang="en-US" sz="2200" dirty="0"/>
              <a:t>P release comparable</a:t>
            </a:r>
          </a:p>
        </p:txBody>
      </p:sp>
      <p:sp>
        <p:nvSpPr>
          <p:cNvPr id="3" name="Title 2">
            <a:extLst>
              <a:ext uri="{FF2B5EF4-FFF2-40B4-BE49-F238E27FC236}">
                <a16:creationId xmlns="" xmlns:a16="http://schemas.microsoft.com/office/drawing/2014/main" id="{66004FB4-0CBB-4487-8724-5BF2601E9B00}"/>
              </a:ext>
            </a:extLst>
          </p:cNvPr>
          <p:cNvSpPr>
            <a:spLocks noGrp="1"/>
          </p:cNvSpPr>
          <p:nvPr>
            <p:ph type="title"/>
          </p:nvPr>
        </p:nvSpPr>
        <p:spPr>
          <a:xfrm>
            <a:off x="300251" y="239394"/>
            <a:ext cx="8229600" cy="461665"/>
          </a:xfrm>
        </p:spPr>
        <p:txBody>
          <a:bodyPr/>
          <a:lstStyle/>
          <a:p>
            <a:pPr algn="ctr"/>
            <a:r>
              <a:rPr lang="en-US" dirty="0"/>
              <a:t>Ras fermentation &amp; p release</a:t>
            </a:r>
          </a:p>
        </p:txBody>
      </p:sp>
      <p:pic>
        <p:nvPicPr>
          <p:cNvPr id="4" name="Picture 3">
            <a:extLst>
              <a:ext uri="{FF2B5EF4-FFF2-40B4-BE49-F238E27FC236}">
                <a16:creationId xmlns="" xmlns:a16="http://schemas.microsoft.com/office/drawing/2014/main" id="{63909D69-1F43-417D-896A-178E1F6D786D}"/>
              </a:ext>
            </a:extLst>
          </p:cNvPr>
          <p:cNvPicPr>
            <a:picLocks noChangeAspect="1"/>
          </p:cNvPicPr>
          <p:nvPr/>
        </p:nvPicPr>
        <p:blipFill>
          <a:blip r:embed="rId2"/>
          <a:stretch>
            <a:fillRect/>
          </a:stretch>
        </p:blipFill>
        <p:spPr>
          <a:xfrm>
            <a:off x="4346918" y="1795456"/>
            <a:ext cx="4797083" cy="3350343"/>
          </a:xfrm>
          <a:prstGeom prst="rect">
            <a:avLst/>
          </a:prstGeom>
        </p:spPr>
      </p:pic>
    </p:spTree>
    <p:extLst>
      <p:ext uri="{BB962C8B-B14F-4D97-AF65-F5344CB8AC3E}">
        <p14:creationId xmlns:p14="http://schemas.microsoft.com/office/powerpoint/2010/main" val="145314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639" y="232426"/>
            <a:ext cx="8229600" cy="461665"/>
          </a:xfrm>
        </p:spPr>
        <p:txBody>
          <a:bodyPr/>
          <a:lstStyle/>
          <a:p>
            <a:pPr algn="ctr"/>
            <a:r>
              <a:rPr lang="en-US" dirty="0"/>
              <a:t>Ras fermentation &amp; pao’s</a:t>
            </a:r>
          </a:p>
        </p:txBody>
      </p:sp>
      <p:pic>
        <p:nvPicPr>
          <p:cNvPr id="3" name="Picture 2">
            <a:extLst>
              <a:ext uri="{FF2B5EF4-FFF2-40B4-BE49-F238E27FC236}">
                <a16:creationId xmlns="" xmlns:a16="http://schemas.microsoft.com/office/drawing/2014/main" id="{8879A21F-3FF7-41AE-A0C7-B93678AC1062}"/>
              </a:ext>
            </a:extLst>
          </p:cNvPr>
          <p:cNvPicPr>
            <a:picLocks noChangeAspect="1"/>
          </p:cNvPicPr>
          <p:nvPr/>
        </p:nvPicPr>
        <p:blipFill>
          <a:blip r:embed="rId2"/>
          <a:stretch>
            <a:fillRect/>
          </a:stretch>
        </p:blipFill>
        <p:spPr>
          <a:xfrm>
            <a:off x="93223" y="785308"/>
            <a:ext cx="9073192" cy="5448748"/>
          </a:xfrm>
          <a:prstGeom prst="rect">
            <a:avLst/>
          </a:prstGeom>
        </p:spPr>
      </p:pic>
      <p:sp>
        <p:nvSpPr>
          <p:cNvPr id="4" name="Text Placeholder 3"/>
          <p:cNvSpPr>
            <a:spLocks noGrp="1"/>
          </p:cNvSpPr>
          <p:nvPr>
            <p:ph type="body" sz="quarter" idx="11"/>
          </p:nvPr>
        </p:nvSpPr>
        <p:spPr>
          <a:xfrm>
            <a:off x="3270530" y="3692411"/>
            <a:ext cx="3764971" cy="1107996"/>
          </a:xfrm>
        </p:spPr>
        <p:txBody>
          <a:bodyPr/>
          <a:lstStyle/>
          <a:p>
            <a:pPr marL="0" indent="0" algn="ctr">
              <a:lnSpc>
                <a:spcPct val="100000"/>
              </a:lnSpc>
              <a:buNone/>
            </a:pPr>
            <a:r>
              <a:rPr lang="en-US" sz="2400" b="1" dirty="0" smtClean="0">
                <a:solidFill>
                  <a:srgbClr val="FF0000"/>
                </a:solidFill>
              </a:rPr>
              <a:t>Data </a:t>
            </a:r>
            <a:r>
              <a:rPr lang="en-US" sz="2400" b="1" dirty="0">
                <a:solidFill>
                  <a:srgbClr val="FF0000"/>
                </a:solidFill>
              </a:rPr>
              <a:t>does not suggest that RAS fermentation “selects” or “enriches” for PAOs</a:t>
            </a:r>
          </a:p>
        </p:txBody>
      </p:sp>
    </p:spTree>
    <p:extLst>
      <p:ext uri="{BB962C8B-B14F-4D97-AF65-F5344CB8AC3E}">
        <p14:creationId xmlns:p14="http://schemas.microsoft.com/office/powerpoint/2010/main" val="443733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798" y="73783"/>
            <a:ext cx="8229600" cy="923330"/>
          </a:xfrm>
        </p:spPr>
        <p:txBody>
          <a:bodyPr/>
          <a:lstStyle/>
          <a:p>
            <a:pPr algn="ctr"/>
            <a:r>
              <a:rPr lang="en-US" dirty="0"/>
              <a:t>Ras fermentation </a:t>
            </a:r>
            <a:br>
              <a:rPr lang="en-US" dirty="0"/>
            </a:br>
            <a:r>
              <a:rPr lang="en-US" dirty="0">
                <a:solidFill>
                  <a:srgbClr val="FF0000"/>
                </a:solidFill>
              </a:rPr>
              <a:t>preliminary takeaways</a:t>
            </a:r>
          </a:p>
        </p:txBody>
      </p:sp>
      <p:sp>
        <p:nvSpPr>
          <p:cNvPr id="4" name="Text Placeholder 3"/>
          <p:cNvSpPr>
            <a:spLocks noGrp="1"/>
          </p:cNvSpPr>
          <p:nvPr>
            <p:ph type="body" sz="quarter" idx="11"/>
          </p:nvPr>
        </p:nvSpPr>
        <p:spPr>
          <a:xfrm>
            <a:off x="313533" y="1420340"/>
            <a:ext cx="4402931" cy="3372718"/>
          </a:xfrm>
        </p:spPr>
        <p:txBody>
          <a:bodyPr/>
          <a:lstStyle/>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BPR RAS</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Can realize significant P release</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Likely some VFA synthesis – to PHA</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Inducing requisite BPR metabolisms?</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Significant retention time</a:t>
            </a:r>
          </a:p>
          <a:p>
            <a:pPr marL="800100" lvl="2"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&gt; 5 </a:t>
            </a:r>
            <a:r>
              <a:rPr lang="en-US" sz="2000" dirty="0" err="1">
                <a:latin typeface="Helvetica" panose="020B0604020202020204" pitchFamily="34" charset="0"/>
                <a:cs typeface="Helvetica" panose="020B0604020202020204" pitchFamily="34" charset="0"/>
              </a:rPr>
              <a:t>hrs</a:t>
            </a:r>
            <a:endParaRPr lang="en-US" sz="2000" dirty="0">
              <a:latin typeface="Helvetica" panose="020B0604020202020204" pitchFamily="34" charset="0"/>
              <a:cs typeface="Helvetica" panose="020B0604020202020204" pitchFamily="34" charset="0"/>
            </a:endParaRP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No adverse pH effects</a:t>
            </a:r>
          </a:p>
          <a:p>
            <a:pPr marL="662940" lvl="1" indent="-28575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p:txBody>
      </p:sp>
      <p:sp>
        <p:nvSpPr>
          <p:cNvPr id="6" name="Text Placeholder 3">
            <a:extLst>
              <a:ext uri="{FF2B5EF4-FFF2-40B4-BE49-F238E27FC236}">
                <a16:creationId xmlns="" xmlns:a16="http://schemas.microsoft.com/office/drawing/2014/main" id="{E5AE3890-9A7F-461C-92F1-26B774E1C612}"/>
              </a:ext>
            </a:extLst>
          </p:cNvPr>
          <p:cNvSpPr>
            <a:spLocks noGrp="1"/>
          </p:cNvSpPr>
          <p:nvPr>
            <p:ph type="body" sz="quarter" idx="11"/>
          </p:nvPr>
        </p:nvSpPr>
        <p:spPr>
          <a:xfrm>
            <a:off x="4579696" y="1420340"/>
            <a:ext cx="4402931" cy="2628925"/>
          </a:xfrm>
        </p:spPr>
        <p:txBody>
          <a:bodyPr/>
          <a:lstStyle/>
          <a:p>
            <a:pPr marL="285750"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Non-BPR RAS</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Can realize significant P release</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VFA synthesis – but significant retention time</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Inducing requisite BPR metabolisms?</a:t>
            </a:r>
          </a:p>
          <a:p>
            <a:pPr marL="662940" lvl="1" indent="-285750">
              <a:buFont typeface="Arial" panose="020B0604020202020204" pitchFamily="34" charset="0"/>
              <a:buChar char="•"/>
            </a:pPr>
            <a:r>
              <a:rPr lang="en-US" sz="2000" dirty="0">
                <a:latin typeface="Helvetica" panose="020B0604020202020204" pitchFamily="34" charset="0"/>
                <a:cs typeface="Helvetica" panose="020B0604020202020204" pitchFamily="34" charset="0"/>
              </a:rPr>
              <a:t>No adverse pH effects</a:t>
            </a:r>
          </a:p>
          <a:p>
            <a:pPr marL="662940" lvl="1" indent="-28575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 xmlns:a16="http://schemas.microsoft.com/office/drawing/2014/main" id="{95EBC996-438F-4883-B70A-0300BF9EE935}"/>
              </a:ext>
            </a:extLst>
          </p:cNvPr>
          <p:cNvSpPr txBox="1"/>
          <p:nvPr/>
        </p:nvSpPr>
        <p:spPr>
          <a:xfrm>
            <a:off x="1106990" y="5216286"/>
            <a:ext cx="7218948" cy="769441"/>
          </a:xfrm>
          <a:prstGeom prst="rect">
            <a:avLst/>
          </a:prstGeom>
        </p:spPr>
        <p:txBody>
          <a:bodyPr wrap="square" rtlCol="0">
            <a:spAutoFit/>
          </a:bodyPr>
          <a:lstStyle/>
          <a:p>
            <a:pPr algn="ctr"/>
            <a:r>
              <a:rPr lang="en-US" sz="2200" dirty="0">
                <a:solidFill>
                  <a:srgbClr val="FF0000"/>
                </a:solidFill>
              </a:rPr>
              <a:t>BUT – WHAT IS THE EFFECT OF RAS FERMENTATION INTEGRATED WITH BIOLOGICAL PHOSPHORUS REMOVAL?? </a:t>
            </a:r>
          </a:p>
        </p:txBody>
      </p:sp>
    </p:spTree>
    <p:extLst>
      <p:ext uri="{BB962C8B-B14F-4D97-AF65-F5344CB8AC3E}">
        <p14:creationId xmlns:p14="http://schemas.microsoft.com/office/powerpoint/2010/main" val="15701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28600"/>
            <a:ext cx="8229600" cy="914400"/>
          </a:xfrm>
        </p:spPr>
        <p:txBody>
          <a:bodyPr/>
          <a:lstStyle/>
          <a:p>
            <a:r>
              <a:rPr lang="en-US" sz="3600" b="1" dirty="0" smtClean="0">
                <a:solidFill>
                  <a:schemeClr val="bg1"/>
                </a:solidFill>
              </a:rPr>
              <a:t>Erik R. Coats, P.E. </a:t>
            </a:r>
            <a:r>
              <a:rPr lang="en-US" sz="3600" b="1" smtClean="0">
                <a:solidFill>
                  <a:schemeClr val="bg1"/>
                </a:solidFill>
              </a:rPr>
              <a:t>Ph.D. </a:t>
            </a:r>
            <a:endParaRPr lang="en-US" sz="3600" b="1" dirty="0">
              <a:solidFill>
                <a:schemeClr val="bg1"/>
              </a:solidFill>
            </a:endParaRPr>
          </a:p>
        </p:txBody>
      </p:sp>
      <p:sp>
        <p:nvSpPr>
          <p:cNvPr id="5123" name="Rectangle 3"/>
          <p:cNvSpPr>
            <a:spLocks noGrp="1" noChangeArrowheads="1"/>
          </p:cNvSpPr>
          <p:nvPr>
            <p:ph idx="1"/>
          </p:nvPr>
        </p:nvSpPr>
        <p:spPr>
          <a:xfrm>
            <a:off x="266700" y="1143000"/>
            <a:ext cx="8610600" cy="5943600"/>
          </a:xfrm>
        </p:spPr>
        <p:txBody>
          <a:bodyPr/>
          <a:lstStyle/>
          <a:p>
            <a:r>
              <a:rPr lang="en-US" sz="1800" dirty="0">
                <a:solidFill>
                  <a:schemeClr val="bg1"/>
                </a:solidFill>
              </a:rPr>
              <a:t>Dr. Erik R. Coats is a Professor of Environmental Engineering at the University of </a:t>
            </a:r>
            <a:r>
              <a:rPr lang="en-US" sz="1800" dirty="0" smtClean="0">
                <a:solidFill>
                  <a:schemeClr val="bg1"/>
                </a:solidFill>
              </a:rPr>
              <a:t>Idaho, and is a licensed professional engineer in Oregon, Washington and Idaho. </a:t>
            </a:r>
            <a:r>
              <a:rPr lang="en-US" sz="1800" dirty="0">
                <a:solidFill>
                  <a:schemeClr val="bg1"/>
                </a:solidFill>
              </a:rPr>
              <a:t>Prior to earning his doctorate, Dr. Coats spent 13 years working as a professional engineer designing municipal water and wastewater systems</a:t>
            </a:r>
            <a:r>
              <a:rPr lang="en-US" sz="1800" dirty="0" smtClean="0">
                <a:solidFill>
                  <a:schemeClr val="bg1"/>
                </a:solidFill>
              </a:rPr>
              <a:t>. </a:t>
            </a:r>
            <a:r>
              <a:rPr lang="en-US" sz="1800" dirty="0">
                <a:solidFill>
                  <a:schemeClr val="bg1"/>
                </a:solidFill>
              </a:rPr>
              <a:t>His expertise is in the area of biological wastewater treatment and waste resource recovery systems. At the University of Idaho Dr. Coats is focused on </a:t>
            </a:r>
            <a:r>
              <a:rPr lang="en-US" sz="1800" dirty="0" smtClean="0">
                <a:solidFill>
                  <a:schemeClr val="bg1"/>
                </a:solidFill>
              </a:rPr>
              <a:t>advancing </a:t>
            </a:r>
            <a:r>
              <a:rPr lang="en-US" sz="1800" dirty="0">
                <a:solidFill>
                  <a:schemeClr val="bg1"/>
                </a:solidFill>
              </a:rPr>
              <a:t>microbial processes for upcycling industrial/municipal/agricultural waste streams to high-value </a:t>
            </a:r>
            <a:r>
              <a:rPr lang="en-US" sz="1800" dirty="0" smtClean="0">
                <a:solidFill>
                  <a:schemeClr val="bg1"/>
                </a:solidFill>
              </a:rPr>
              <a:t>commodities, and  </a:t>
            </a:r>
            <a:r>
              <a:rPr lang="en-US" sz="1800" dirty="0">
                <a:solidFill>
                  <a:schemeClr val="bg1"/>
                </a:solidFill>
              </a:rPr>
              <a:t>developing an enhanced molecular-level understanding of biological nutrient removal processes. </a:t>
            </a:r>
            <a:endParaRPr lang="en-US" sz="1800" dirty="0" smtClean="0">
              <a:solidFill>
                <a:schemeClr val="bg1"/>
              </a:solidFill>
            </a:endParaRPr>
          </a:p>
          <a:p>
            <a:endParaRPr lang="en-US" sz="1200" dirty="0">
              <a:solidFill>
                <a:schemeClr val="bg1"/>
              </a:solidFill>
            </a:endParaRPr>
          </a:p>
          <a:p>
            <a:r>
              <a:rPr lang="en-US" sz="1800" dirty="0" smtClean="0">
                <a:solidFill>
                  <a:schemeClr val="bg1"/>
                </a:solidFill>
              </a:rPr>
              <a:t>To </a:t>
            </a:r>
            <a:r>
              <a:rPr lang="en-US" sz="1800" dirty="0">
                <a:solidFill>
                  <a:schemeClr val="bg1"/>
                </a:solidFill>
              </a:rPr>
              <a:t>date his research team has advanced a biotechnology for producing biodegradable  plastics on dairy manure (and other waste streams, including sugar beet waste; tomato cannery waste; and municipal wastewater), with commercial application on the horizon. The process integrates with anaerobic digestion for bioenergy production, but can also be deployed independently. Dr. Coats' research team also has conducted extensive research into the wastewater resource recovery process known as enhanced biological phosphorus removal (EBPR), with current efforts additionally focused on short-cut nitrogen removal integrated with EBPR. </a:t>
            </a:r>
            <a:endParaRPr lang="en-US" sz="2000" b="1" dirty="0" smtClean="0">
              <a:solidFill>
                <a:schemeClr val="bg1"/>
              </a:solidFill>
            </a:endParaRPr>
          </a:p>
        </p:txBody>
      </p:sp>
    </p:spTree>
    <p:extLst>
      <p:ext uri="{BB962C8B-B14F-4D97-AF65-F5344CB8AC3E}">
        <p14:creationId xmlns:p14="http://schemas.microsoft.com/office/powerpoint/2010/main" val="4001344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8ADCBF2-C50C-4557-8D13-6E772C355822}"/>
              </a:ext>
            </a:extLst>
          </p:cNvPr>
          <p:cNvSpPr>
            <a:spLocks noGrp="1"/>
          </p:cNvSpPr>
          <p:nvPr>
            <p:ph type="title"/>
          </p:nvPr>
        </p:nvSpPr>
        <p:spPr>
          <a:xfrm>
            <a:off x="401189" y="2236225"/>
            <a:ext cx="8229600" cy="1384995"/>
          </a:xfrm>
        </p:spPr>
        <p:txBody>
          <a:bodyPr/>
          <a:lstStyle/>
          <a:p>
            <a:pPr algn="ctr"/>
            <a:r>
              <a:rPr lang="en-US" dirty="0"/>
              <a:t>Phase 2 </a:t>
            </a:r>
            <a:br>
              <a:rPr lang="en-US" dirty="0"/>
            </a:br>
            <a:r>
              <a:rPr lang="en-US" dirty="0"/>
              <a:t>integrate </a:t>
            </a:r>
            <a:r>
              <a:rPr lang="en-US" dirty="0" err="1"/>
              <a:t>ras</a:t>
            </a:r>
            <a:r>
              <a:rPr lang="en-US" dirty="0"/>
              <a:t> fermentation with </a:t>
            </a:r>
            <a:r>
              <a:rPr lang="en-US" dirty="0" err="1"/>
              <a:t>ebpr</a:t>
            </a:r>
            <a:endParaRPr lang="en-US" dirty="0"/>
          </a:p>
        </p:txBody>
      </p:sp>
    </p:spTree>
    <p:extLst>
      <p:ext uri="{BB962C8B-B14F-4D97-AF65-F5344CB8AC3E}">
        <p14:creationId xmlns:p14="http://schemas.microsoft.com/office/powerpoint/2010/main" val="18803439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307" y="252566"/>
            <a:ext cx="8229600" cy="461665"/>
          </a:xfrm>
        </p:spPr>
        <p:txBody>
          <a:bodyPr/>
          <a:lstStyle/>
          <a:p>
            <a:r>
              <a:rPr lang="en-US" dirty="0"/>
              <a:t>EBPR &amp; RAS FERMENTATION</a:t>
            </a:r>
          </a:p>
        </p:txBody>
      </p:sp>
      <p:sp>
        <p:nvSpPr>
          <p:cNvPr id="4" name="Text Placeholder 3"/>
          <p:cNvSpPr>
            <a:spLocks noGrp="1"/>
          </p:cNvSpPr>
          <p:nvPr>
            <p:ph type="body" sz="quarter" idx="11"/>
          </p:nvPr>
        </p:nvSpPr>
        <p:spPr>
          <a:xfrm>
            <a:off x="374493" y="1194099"/>
            <a:ext cx="6404442" cy="2308324"/>
          </a:xfrm>
        </p:spPr>
        <p:txBody>
          <a:bodyPr/>
          <a:lstStyle/>
          <a:p>
            <a:pPr marL="285750"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SBRs</a:t>
            </a:r>
          </a:p>
          <a:p>
            <a:pPr marL="662940" lvl="1" indent="-285750">
              <a:lnSpc>
                <a:spcPct val="100000"/>
              </a:lnSpc>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Compare/contrast raw wastewater only vs. augmentation with primary </a:t>
            </a:r>
            <a:r>
              <a:rPr lang="en-US" sz="2000" dirty="0">
                <a:latin typeface="Helvetica" panose="020B0604020202020204" pitchFamily="34" charset="0"/>
                <a:cs typeface="Helvetica" panose="020B0604020202020204" pitchFamily="34" charset="0"/>
              </a:rPr>
              <a:t>solids fermenter liquor</a:t>
            </a:r>
          </a:p>
          <a:p>
            <a:pPr marL="662940" lvl="1" indent="-285750">
              <a:lnSpc>
                <a:spcPct val="100000"/>
              </a:lnSpc>
              <a:spcAft>
                <a:spcPts val="300"/>
              </a:spcAft>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Substrate added after </a:t>
            </a:r>
            <a:r>
              <a:rPr lang="en-US" sz="2000" dirty="0">
                <a:latin typeface="Helvetica" panose="020B0604020202020204" pitchFamily="34" charset="0"/>
                <a:cs typeface="Helvetica" panose="020B0604020202020204" pitchFamily="34" charset="0"/>
              </a:rPr>
              <a:t>RAS </a:t>
            </a:r>
            <a:r>
              <a:rPr lang="en-US" sz="2000" dirty="0" smtClean="0">
                <a:latin typeface="Helvetica" panose="020B0604020202020204" pitchFamily="34" charset="0"/>
                <a:cs typeface="Helvetica" panose="020B0604020202020204" pitchFamily="34" charset="0"/>
              </a:rPr>
              <a:t>fermentation period</a:t>
            </a:r>
            <a:endParaRPr lang="en-US" sz="2000" dirty="0">
              <a:latin typeface="Helvetica" panose="020B0604020202020204" pitchFamily="34" charset="0"/>
              <a:cs typeface="Helvetica" panose="020B0604020202020204" pitchFamily="34" charset="0"/>
            </a:endParaRPr>
          </a:p>
          <a:p>
            <a:pPr marL="285750"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Monitor: P, VFAs, NO</a:t>
            </a:r>
            <a:r>
              <a:rPr lang="en-US" sz="2000" baseline="-25000" dirty="0">
                <a:latin typeface="Helvetica" panose="020B0604020202020204" pitchFamily="34" charset="0"/>
                <a:cs typeface="Helvetica" panose="020B0604020202020204" pitchFamily="34" charset="0"/>
              </a:rPr>
              <a:t>3</a:t>
            </a:r>
            <a:r>
              <a:rPr lang="en-US" sz="2000" dirty="0">
                <a:latin typeface="Helvetica" panose="020B0604020202020204" pitchFamily="34" charset="0"/>
                <a:cs typeface="Helvetica" panose="020B0604020202020204" pitchFamily="34" charset="0"/>
              </a:rPr>
              <a:t>, PHA, glycogen, pH, redox, DO, MLSS</a:t>
            </a:r>
          </a:p>
          <a:p>
            <a:pPr marL="285750" indent="-285750">
              <a:lnSpc>
                <a:spcPct val="100000"/>
              </a:lnSpc>
              <a:spcAft>
                <a:spcPts val="300"/>
              </a:spcAft>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p:txBody>
      </p:sp>
      <p:pic>
        <p:nvPicPr>
          <p:cNvPr id="6" name="Picture 5">
            <a:extLst>
              <a:ext uri="{FF2B5EF4-FFF2-40B4-BE49-F238E27FC236}">
                <a16:creationId xmlns="" xmlns:a16="http://schemas.microsoft.com/office/drawing/2014/main" id="{7FD3966C-6E5E-4A9A-95E3-261D5EA84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006609" y="2191545"/>
            <a:ext cx="3825862" cy="2152048"/>
          </a:xfrm>
          <a:prstGeom prst="rect">
            <a:avLst/>
          </a:prstGeom>
        </p:spPr>
      </p:pic>
      <p:graphicFrame>
        <p:nvGraphicFramePr>
          <p:cNvPr id="7" name="Table 6">
            <a:extLst>
              <a:ext uri="{FF2B5EF4-FFF2-40B4-BE49-F238E27FC236}">
                <a16:creationId xmlns="" xmlns:a16="http://schemas.microsoft.com/office/drawing/2014/main" id="{611D41B0-0076-46EE-9970-CA0EA05BA222}"/>
              </a:ext>
            </a:extLst>
          </p:cNvPr>
          <p:cNvGraphicFramePr>
            <a:graphicFrameLocks noGrp="1"/>
          </p:cNvGraphicFramePr>
          <p:nvPr>
            <p:extLst>
              <p:ext uri="{D42A27DB-BD31-4B8C-83A1-F6EECF244321}">
                <p14:modId xmlns:p14="http://schemas.microsoft.com/office/powerpoint/2010/main" val="3374342612"/>
              </p:ext>
            </p:extLst>
          </p:nvPr>
        </p:nvGraphicFramePr>
        <p:xfrm>
          <a:off x="408360" y="3592755"/>
          <a:ext cx="6277518" cy="1483360"/>
        </p:xfrm>
        <a:graphic>
          <a:graphicData uri="http://schemas.openxmlformats.org/drawingml/2006/table">
            <a:tbl>
              <a:tblPr firstRow="1" bandRow="1">
                <a:tableStyleId>{7E9639D4-E3E2-4D34-9284-5A2195B3D0D7}</a:tableStyleId>
              </a:tblPr>
              <a:tblGrid>
                <a:gridCol w="2658716">
                  <a:extLst>
                    <a:ext uri="{9D8B030D-6E8A-4147-A177-3AD203B41FA5}">
                      <a16:colId xmlns="" xmlns:a16="http://schemas.microsoft.com/office/drawing/2014/main" val="2964031876"/>
                    </a:ext>
                  </a:extLst>
                </a:gridCol>
                <a:gridCol w="1526296">
                  <a:extLst>
                    <a:ext uri="{9D8B030D-6E8A-4147-A177-3AD203B41FA5}">
                      <a16:colId xmlns="" xmlns:a16="http://schemas.microsoft.com/office/drawing/2014/main" val="2124156792"/>
                    </a:ext>
                  </a:extLst>
                </a:gridCol>
                <a:gridCol w="2092506">
                  <a:extLst>
                    <a:ext uri="{9D8B030D-6E8A-4147-A177-3AD203B41FA5}">
                      <a16:colId xmlns="" xmlns:a16="http://schemas.microsoft.com/office/drawing/2014/main" val="3741550572"/>
                    </a:ext>
                  </a:extLst>
                </a:gridCol>
              </a:tblGrid>
              <a:tr h="370840">
                <a:tc>
                  <a:txBody>
                    <a:bodyPr/>
                    <a:lstStyle/>
                    <a:p>
                      <a:endParaRPr lang="en-US" sz="1800" dirty="0"/>
                    </a:p>
                  </a:txBody>
                  <a:tcPr/>
                </a:tc>
                <a:tc>
                  <a:txBody>
                    <a:bodyPr/>
                    <a:lstStyle/>
                    <a:p>
                      <a:pPr algn="ctr"/>
                      <a:r>
                        <a:rPr lang="en-US" sz="1800" dirty="0"/>
                        <a:t>Fall 2016</a:t>
                      </a:r>
                    </a:p>
                  </a:txBody>
                  <a:tcPr/>
                </a:tc>
                <a:tc>
                  <a:txBody>
                    <a:bodyPr/>
                    <a:lstStyle/>
                    <a:p>
                      <a:pPr algn="ctr"/>
                      <a:r>
                        <a:rPr lang="en-US" sz="1800" dirty="0"/>
                        <a:t>Jan. </a:t>
                      </a:r>
                      <a:r>
                        <a:rPr lang="en-US" sz="1800" dirty="0" smtClean="0"/>
                        <a:t>2017-Oct.</a:t>
                      </a:r>
                      <a:r>
                        <a:rPr lang="en-US" sz="1800" baseline="0" dirty="0" smtClean="0"/>
                        <a:t> 2017</a:t>
                      </a:r>
                      <a:endParaRPr lang="en-US" sz="1800" dirty="0"/>
                    </a:p>
                  </a:txBody>
                  <a:tcPr/>
                </a:tc>
                <a:extLst>
                  <a:ext uri="{0D108BD9-81ED-4DB2-BD59-A6C34878D82A}">
                    <a16:rowId xmlns="" xmlns:a16="http://schemas.microsoft.com/office/drawing/2014/main" val="1365126386"/>
                  </a:ext>
                </a:extLst>
              </a:tr>
              <a:tr h="370840">
                <a:tc>
                  <a:txBody>
                    <a:bodyPr/>
                    <a:lstStyle/>
                    <a:p>
                      <a:r>
                        <a:rPr lang="en-US" sz="1800" dirty="0"/>
                        <a:t>RAS Fermentation, hrs.</a:t>
                      </a:r>
                    </a:p>
                  </a:txBody>
                  <a:tcPr/>
                </a:tc>
                <a:tc>
                  <a:txBody>
                    <a:bodyPr/>
                    <a:lstStyle/>
                    <a:p>
                      <a:pPr algn="ctr"/>
                      <a:r>
                        <a:rPr lang="en-US" sz="1800" dirty="0"/>
                        <a:t>4</a:t>
                      </a:r>
                    </a:p>
                  </a:txBody>
                  <a:tcPr/>
                </a:tc>
                <a:tc>
                  <a:txBody>
                    <a:bodyPr/>
                    <a:lstStyle/>
                    <a:p>
                      <a:pPr algn="ctr"/>
                      <a:r>
                        <a:rPr lang="en-US" sz="1800" dirty="0"/>
                        <a:t>2</a:t>
                      </a:r>
                    </a:p>
                  </a:txBody>
                  <a:tcPr/>
                </a:tc>
                <a:extLst>
                  <a:ext uri="{0D108BD9-81ED-4DB2-BD59-A6C34878D82A}">
                    <a16:rowId xmlns="" xmlns:a16="http://schemas.microsoft.com/office/drawing/2014/main" val="2225591577"/>
                  </a:ext>
                </a:extLst>
              </a:tr>
              <a:tr h="370840">
                <a:tc>
                  <a:txBody>
                    <a:bodyPr/>
                    <a:lstStyle/>
                    <a:p>
                      <a:r>
                        <a:rPr lang="en-US" sz="1800" dirty="0"/>
                        <a:t>Anaerobic, hrs.</a:t>
                      </a:r>
                    </a:p>
                  </a:txBody>
                  <a:tcPr/>
                </a:tc>
                <a:tc>
                  <a:txBody>
                    <a:bodyPr/>
                    <a:lstStyle/>
                    <a:p>
                      <a:pPr algn="ctr"/>
                      <a:r>
                        <a:rPr lang="en-US" sz="1800" dirty="0"/>
                        <a:t>1</a:t>
                      </a:r>
                    </a:p>
                  </a:txBody>
                  <a:tcPr/>
                </a:tc>
                <a:tc>
                  <a:txBody>
                    <a:bodyPr/>
                    <a:lstStyle/>
                    <a:p>
                      <a:pPr algn="ctr"/>
                      <a:r>
                        <a:rPr lang="en-US" sz="1800" dirty="0"/>
                        <a:t>1</a:t>
                      </a:r>
                    </a:p>
                  </a:txBody>
                  <a:tcPr/>
                </a:tc>
                <a:extLst>
                  <a:ext uri="{0D108BD9-81ED-4DB2-BD59-A6C34878D82A}">
                    <a16:rowId xmlns="" xmlns:a16="http://schemas.microsoft.com/office/drawing/2014/main" val="956957236"/>
                  </a:ext>
                </a:extLst>
              </a:tr>
              <a:tr h="370840">
                <a:tc>
                  <a:txBody>
                    <a:bodyPr/>
                    <a:lstStyle/>
                    <a:p>
                      <a:r>
                        <a:rPr lang="en-US" sz="1800" dirty="0"/>
                        <a:t>Aerobic, hrs.</a:t>
                      </a:r>
                    </a:p>
                  </a:txBody>
                  <a:tcPr/>
                </a:tc>
                <a:tc>
                  <a:txBody>
                    <a:bodyPr/>
                    <a:lstStyle/>
                    <a:p>
                      <a:pPr algn="ctr"/>
                      <a:r>
                        <a:rPr lang="en-US" sz="1800" dirty="0"/>
                        <a:t>3</a:t>
                      </a:r>
                    </a:p>
                  </a:txBody>
                  <a:tcPr/>
                </a:tc>
                <a:tc>
                  <a:txBody>
                    <a:bodyPr/>
                    <a:lstStyle/>
                    <a:p>
                      <a:pPr algn="ctr"/>
                      <a:r>
                        <a:rPr lang="en-US" sz="1800" dirty="0"/>
                        <a:t>5</a:t>
                      </a:r>
                    </a:p>
                  </a:txBody>
                  <a:tcPr/>
                </a:tc>
                <a:extLst>
                  <a:ext uri="{0D108BD9-81ED-4DB2-BD59-A6C34878D82A}">
                    <a16:rowId xmlns="" xmlns:a16="http://schemas.microsoft.com/office/drawing/2014/main" val="280791936"/>
                  </a:ext>
                </a:extLst>
              </a:tr>
            </a:tbl>
          </a:graphicData>
        </a:graphic>
      </p:graphicFrame>
      <p:sp>
        <p:nvSpPr>
          <p:cNvPr id="8" name="Text Placeholder 3">
            <a:extLst>
              <a:ext uri="{FF2B5EF4-FFF2-40B4-BE49-F238E27FC236}">
                <a16:creationId xmlns="" xmlns:a16="http://schemas.microsoft.com/office/drawing/2014/main" id="{B0A1387E-99DB-4F98-879F-E3E0B0416C85}"/>
              </a:ext>
            </a:extLst>
          </p:cNvPr>
          <p:cNvSpPr>
            <a:spLocks noGrp="1"/>
          </p:cNvSpPr>
          <p:nvPr>
            <p:ph type="body" sz="quarter" idx="11"/>
          </p:nvPr>
        </p:nvSpPr>
        <p:spPr>
          <a:xfrm>
            <a:off x="408360" y="5283713"/>
            <a:ext cx="5555039" cy="961802"/>
          </a:xfrm>
        </p:spPr>
        <p:txBody>
          <a:bodyPr/>
          <a:lstStyle/>
          <a:p>
            <a:pPr marL="285750"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Evaluate effects of NO</a:t>
            </a:r>
            <a:r>
              <a:rPr lang="en-US" sz="2000" baseline="-25000" dirty="0">
                <a:latin typeface="Helvetica" panose="020B0604020202020204" pitchFamily="34" charset="0"/>
                <a:cs typeface="Helvetica" panose="020B0604020202020204" pitchFamily="34" charset="0"/>
              </a:rPr>
              <a:t>3</a:t>
            </a:r>
            <a:r>
              <a:rPr lang="en-US" sz="2000" dirty="0">
                <a:latin typeface="Helvetica" panose="020B0604020202020204" pitchFamily="34" charset="0"/>
                <a:cs typeface="Helvetica" panose="020B0604020202020204" pitchFamily="34" charset="0"/>
              </a:rPr>
              <a:t> in the RAS</a:t>
            </a:r>
          </a:p>
          <a:p>
            <a:pPr marL="662940" lvl="1" indent="-285750">
              <a:lnSpc>
                <a:spcPct val="100000"/>
              </a:lnSpc>
              <a:spcAft>
                <a:spcPts val="300"/>
              </a:spcAft>
              <a:buFont typeface="Arial" panose="020B0604020202020204" pitchFamily="34" charset="0"/>
              <a:buChar char="•"/>
            </a:pPr>
            <a:r>
              <a:rPr lang="en-US" sz="2000" dirty="0">
                <a:latin typeface="Helvetica" panose="020B0604020202020204" pitchFamily="34" charset="0"/>
                <a:cs typeface="Helvetica" panose="020B0604020202020204" pitchFamily="34" charset="0"/>
              </a:rPr>
              <a:t>Control nitrification with thiourea and nitrapyrin</a:t>
            </a:r>
          </a:p>
        </p:txBody>
      </p:sp>
    </p:spTree>
    <p:extLst>
      <p:ext uri="{BB962C8B-B14F-4D97-AF65-F5344CB8AC3E}">
        <p14:creationId xmlns:p14="http://schemas.microsoft.com/office/powerpoint/2010/main" val="27647440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64" y="262832"/>
            <a:ext cx="8229600" cy="923330"/>
          </a:xfrm>
        </p:spPr>
        <p:txBody>
          <a:bodyPr/>
          <a:lstStyle/>
          <a:p>
            <a:r>
              <a:rPr lang="en-US" dirty="0"/>
              <a:t>4 hr. </a:t>
            </a:r>
            <a:r>
              <a:rPr lang="en-US" dirty="0" err="1"/>
              <a:t>ras</a:t>
            </a:r>
            <a:r>
              <a:rPr lang="en-US" dirty="0"/>
              <a:t> fermentation </a:t>
            </a:r>
            <a:r>
              <a:rPr lang="en-US" dirty="0" smtClean="0"/>
              <a:t>period</a:t>
            </a:r>
            <a:br>
              <a:rPr lang="en-US" dirty="0" smtClean="0"/>
            </a:br>
            <a:r>
              <a:rPr lang="en-US" dirty="0" smtClean="0"/>
              <a:t>P cycling &amp; removal</a:t>
            </a:r>
            <a:endParaRPr lang="en-US" dirty="0"/>
          </a:p>
        </p:txBody>
      </p:sp>
      <p:pic>
        <p:nvPicPr>
          <p:cNvPr id="3" name="Picture 2">
            <a:extLst>
              <a:ext uri="{FF2B5EF4-FFF2-40B4-BE49-F238E27FC236}">
                <a16:creationId xmlns="" xmlns:a16="http://schemas.microsoft.com/office/drawing/2014/main" id="{EBF2B99E-10F8-41AA-8DD3-55636449679F}"/>
              </a:ext>
            </a:extLst>
          </p:cNvPr>
          <p:cNvPicPr>
            <a:picLocks noChangeAspect="1"/>
          </p:cNvPicPr>
          <p:nvPr/>
        </p:nvPicPr>
        <p:blipFill>
          <a:blip r:embed="rId2"/>
          <a:stretch>
            <a:fillRect/>
          </a:stretch>
        </p:blipFill>
        <p:spPr>
          <a:xfrm>
            <a:off x="-14994" y="1422276"/>
            <a:ext cx="6990564" cy="4499809"/>
          </a:xfrm>
          <a:prstGeom prst="rect">
            <a:avLst/>
          </a:prstGeom>
        </p:spPr>
      </p:pic>
      <p:sp>
        <p:nvSpPr>
          <p:cNvPr id="6" name="Text Placeholder 3">
            <a:extLst>
              <a:ext uri="{FF2B5EF4-FFF2-40B4-BE49-F238E27FC236}">
                <a16:creationId xmlns="" xmlns:a16="http://schemas.microsoft.com/office/drawing/2014/main" id="{E1762B5B-1B23-4901-80B2-7AD21830FCCF}"/>
              </a:ext>
            </a:extLst>
          </p:cNvPr>
          <p:cNvSpPr>
            <a:spLocks noGrp="1"/>
          </p:cNvSpPr>
          <p:nvPr>
            <p:ph type="body" sz="quarter" idx="11"/>
          </p:nvPr>
        </p:nvSpPr>
        <p:spPr>
          <a:xfrm>
            <a:off x="7014442" y="2172561"/>
            <a:ext cx="2162980" cy="1025922"/>
          </a:xfrm>
        </p:spPr>
        <p:txBody>
          <a:bodyPr/>
          <a:lstStyle/>
          <a:p>
            <a:pPr marL="0" indent="0">
              <a:buNone/>
            </a:pPr>
            <a:r>
              <a:rPr lang="en-US" sz="2000" b="1" dirty="0" smtClean="0">
                <a:solidFill>
                  <a:srgbClr val="FF0000"/>
                </a:solidFill>
                <a:latin typeface="Helvetica" panose="020B0604020202020204" pitchFamily="34" charset="0"/>
                <a:cs typeface="Helvetica" panose="020B0604020202020204" pitchFamily="34" charset="0"/>
              </a:rPr>
              <a:t>Raw </a:t>
            </a:r>
            <a:r>
              <a:rPr lang="en-US" sz="2000" b="1" dirty="0">
                <a:solidFill>
                  <a:srgbClr val="FF0000"/>
                </a:solidFill>
                <a:latin typeface="Helvetica" panose="020B0604020202020204" pitchFamily="34" charset="0"/>
                <a:cs typeface="Helvetica" panose="020B0604020202020204" pitchFamily="34" charset="0"/>
              </a:rPr>
              <a:t>wastewater augmented with primary solids fermenter liquor</a:t>
            </a:r>
          </a:p>
        </p:txBody>
      </p:sp>
      <p:sp>
        <p:nvSpPr>
          <p:cNvPr id="7" name="Oval 6">
            <a:extLst>
              <a:ext uri="{FF2B5EF4-FFF2-40B4-BE49-F238E27FC236}">
                <a16:creationId xmlns="" xmlns:a16="http://schemas.microsoft.com/office/drawing/2014/main" id="{8D7C0FAA-9FED-442D-AF67-6BC49D0597F2}"/>
              </a:ext>
            </a:extLst>
          </p:cNvPr>
          <p:cNvSpPr/>
          <p:nvPr/>
        </p:nvSpPr>
        <p:spPr>
          <a:xfrm>
            <a:off x="3488373" y="4291008"/>
            <a:ext cx="405480" cy="550295"/>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FB2BFED2-0E0D-448B-8FAD-FD8DB5BF3F1A}"/>
              </a:ext>
            </a:extLst>
          </p:cNvPr>
          <p:cNvSpPr txBox="1"/>
          <p:nvPr/>
        </p:nvSpPr>
        <p:spPr>
          <a:xfrm>
            <a:off x="2615350" y="3722093"/>
            <a:ext cx="1017839" cy="369332"/>
          </a:xfrm>
          <a:prstGeom prst="rect">
            <a:avLst/>
          </a:prstGeom>
        </p:spPr>
        <p:txBody>
          <a:bodyPr wrap="square" rtlCol="0">
            <a:spAutoFit/>
          </a:bodyPr>
          <a:lstStyle/>
          <a:p>
            <a:r>
              <a:rPr lang="en-US" sz="1800" dirty="0"/>
              <a:t>effluent</a:t>
            </a:r>
          </a:p>
        </p:txBody>
      </p:sp>
      <p:cxnSp>
        <p:nvCxnSpPr>
          <p:cNvPr id="9" name="Straight Arrow Connector 8">
            <a:extLst>
              <a:ext uri="{FF2B5EF4-FFF2-40B4-BE49-F238E27FC236}">
                <a16:creationId xmlns="" xmlns:a16="http://schemas.microsoft.com/office/drawing/2014/main" id="{C6078D8A-0BA5-4AEC-AAD8-8EA65ECE5546}"/>
              </a:ext>
            </a:extLst>
          </p:cNvPr>
          <p:cNvCxnSpPr/>
          <p:nvPr/>
        </p:nvCxnSpPr>
        <p:spPr>
          <a:xfrm>
            <a:off x="3484237" y="3937246"/>
            <a:ext cx="128264" cy="376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18480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31" y="242512"/>
            <a:ext cx="8229600" cy="923330"/>
          </a:xfrm>
        </p:spPr>
        <p:txBody>
          <a:bodyPr/>
          <a:lstStyle/>
          <a:p>
            <a:r>
              <a:rPr lang="en-US" dirty="0"/>
              <a:t>4 hr. </a:t>
            </a:r>
            <a:r>
              <a:rPr lang="en-US" dirty="0" err="1"/>
              <a:t>ras</a:t>
            </a:r>
            <a:r>
              <a:rPr lang="en-US" dirty="0"/>
              <a:t> fermentation period</a:t>
            </a:r>
            <a:br>
              <a:rPr lang="en-US" dirty="0"/>
            </a:br>
            <a:r>
              <a:rPr lang="en-US" dirty="0"/>
              <a:t>P cycling &amp; removal</a:t>
            </a:r>
          </a:p>
        </p:txBody>
      </p:sp>
      <p:sp>
        <p:nvSpPr>
          <p:cNvPr id="6" name="Text Placeholder 3">
            <a:extLst>
              <a:ext uri="{FF2B5EF4-FFF2-40B4-BE49-F238E27FC236}">
                <a16:creationId xmlns="" xmlns:a16="http://schemas.microsoft.com/office/drawing/2014/main" id="{E1762B5B-1B23-4901-80B2-7AD21830FCCF}"/>
              </a:ext>
            </a:extLst>
          </p:cNvPr>
          <p:cNvSpPr>
            <a:spLocks noGrp="1"/>
          </p:cNvSpPr>
          <p:nvPr>
            <p:ph type="body" sz="quarter" idx="11"/>
          </p:nvPr>
        </p:nvSpPr>
        <p:spPr>
          <a:xfrm>
            <a:off x="7032255" y="2358191"/>
            <a:ext cx="2162980" cy="512961"/>
          </a:xfrm>
        </p:spPr>
        <p:txBody>
          <a:bodyPr/>
          <a:lstStyle/>
          <a:p>
            <a:pPr marL="0" indent="0">
              <a:buNone/>
            </a:pPr>
            <a:r>
              <a:rPr lang="en-US" sz="2000" b="1" dirty="0" smtClean="0">
                <a:solidFill>
                  <a:srgbClr val="FF0000"/>
                </a:solidFill>
                <a:latin typeface="Helvetica" panose="020B0604020202020204" pitchFamily="34" charset="0"/>
                <a:cs typeface="Helvetica" panose="020B0604020202020204" pitchFamily="34" charset="0"/>
              </a:rPr>
              <a:t>Raw wastewater only</a:t>
            </a:r>
            <a:endParaRPr lang="en-US" sz="2000" b="1" dirty="0">
              <a:solidFill>
                <a:srgbClr val="FF0000"/>
              </a:solidFill>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 xmlns:a16="http://schemas.microsoft.com/office/drawing/2014/main" id="{A2B616A8-4F69-43BA-B843-0566CAC0DBE1}"/>
              </a:ext>
            </a:extLst>
          </p:cNvPr>
          <p:cNvPicPr>
            <a:picLocks noChangeAspect="1"/>
          </p:cNvPicPr>
          <p:nvPr/>
        </p:nvPicPr>
        <p:blipFill>
          <a:blip r:embed="rId2"/>
          <a:stretch>
            <a:fillRect/>
          </a:stretch>
        </p:blipFill>
        <p:spPr>
          <a:xfrm>
            <a:off x="8609" y="1444020"/>
            <a:ext cx="6964733" cy="4881476"/>
          </a:xfrm>
          <a:prstGeom prst="rect">
            <a:avLst/>
          </a:prstGeom>
        </p:spPr>
      </p:pic>
      <p:sp>
        <p:nvSpPr>
          <p:cNvPr id="3" name="Oval 2">
            <a:extLst>
              <a:ext uri="{FF2B5EF4-FFF2-40B4-BE49-F238E27FC236}">
                <a16:creationId xmlns="" xmlns:a16="http://schemas.microsoft.com/office/drawing/2014/main" id="{AE52A3CC-2DA3-4CA2-8C3A-DC9373B8D6FF}"/>
              </a:ext>
            </a:extLst>
          </p:cNvPr>
          <p:cNvSpPr/>
          <p:nvPr/>
        </p:nvSpPr>
        <p:spPr>
          <a:xfrm>
            <a:off x="3429207" y="4882678"/>
            <a:ext cx="405480" cy="550295"/>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F77CD702-5085-4EEE-BAFA-95FD3E2E4A60}"/>
              </a:ext>
            </a:extLst>
          </p:cNvPr>
          <p:cNvSpPr txBox="1"/>
          <p:nvPr/>
        </p:nvSpPr>
        <p:spPr>
          <a:xfrm>
            <a:off x="2560320" y="4291008"/>
            <a:ext cx="1017839" cy="369332"/>
          </a:xfrm>
          <a:prstGeom prst="rect">
            <a:avLst/>
          </a:prstGeom>
        </p:spPr>
        <p:txBody>
          <a:bodyPr wrap="square" rtlCol="0">
            <a:spAutoFit/>
          </a:bodyPr>
          <a:lstStyle/>
          <a:p>
            <a:r>
              <a:rPr lang="en-US" sz="1800" dirty="0"/>
              <a:t>effluent</a:t>
            </a:r>
          </a:p>
        </p:txBody>
      </p:sp>
      <p:cxnSp>
        <p:nvCxnSpPr>
          <p:cNvPr id="9" name="Straight Arrow Connector 8">
            <a:extLst>
              <a:ext uri="{FF2B5EF4-FFF2-40B4-BE49-F238E27FC236}">
                <a16:creationId xmlns="" xmlns:a16="http://schemas.microsoft.com/office/drawing/2014/main" id="{FED0747C-29A7-48C2-B103-0F66FA374039}"/>
              </a:ext>
            </a:extLst>
          </p:cNvPr>
          <p:cNvCxnSpPr/>
          <p:nvPr/>
        </p:nvCxnSpPr>
        <p:spPr>
          <a:xfrm>
            <a:off x="3429207" y="4506161"/>
            <a:ext cx="128264" cy="376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987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686" y="255158"/>
            <a:ext cx="8229600" cy="923330"/>
          </a:xfrm>
        </p:spPr>
        <p:txBody>
          <a:bodyPr/>
          <a:lstStyle/>
          <a:p>
            <a:r>
              <a:rPr lang="en-US" dirty="0"/>
              <a:t>2 hr. </a:t>
            </a:r>
            <a:r>
              <a:rPr lang="en-US" dirty="0" err="1"/>
              <a:t>ras</a:t>
            </a:r>
            <a:r>
              <a:rPr lang="en-US" dirty="0"/>
              <a:t> fermentation period</a:t>
            </a:r>
            <a:br>
              <a:rPr lang="en-US" dirty="0"/>
            </a:br>
            <a:r>
              <a:rPr lang="en-US" dirty="0"/>
              <a:t>P cycling &amp; removal</a:t>
            </a:r>
          </a:p>
        </p:txBody>
      </p:sp>
      <p:pic>
        <p:nvPicPr>
          <p:cNvPr id="6" name="Picture 5">
            <a:extLst>
              <a:ext uri="{FF2B5EF4-FFF2-40B4-BE49-F238E27FC236}">
                <a16:creationId xmlns="" xmlns:a16="http://schemas.microsoft.com/office/drawing/2014/main" id="{9D50074D-513C-4436-A0B3-7E27149DFAAA}"/>
              </a:ext>
            </a:extLst>
          </p:cNvPr>
          <p:cNvPicPr>
            <a:picLocks noChangeAspect="1"/>
          </p:cNvPicPr>
          <p:nvPr/>
        </p:nvPicPr>
        <p:blipFill>
          <a:blip r:embed="rId2"/>
          <a:stretch>
            <a:fillRect/>
          </a:stretch>
        </p:blipFill>
        <p:spPr>
          <a:xfrm>
            <a:off x="-1" y="1454743"/>
            <a:ext cx="6911789" cy="4844367"/>
          </a:xfrm>
          <a:prstGeom prst="rect">
            <a:avLst/>
          </a:prstGeom>
        </p:spPr>
      </p:pic>
      <p:sp>
        <p:nvSpPr>
          <p:cNvPr id="7" name="Text Placeholder 3">
            <a:extLst>
              <a:ext uri="{FF2B5EF4-FFF2-40B4-BE49-F238E27FC236}">
                <a16:creationId xmlns="" xmlns:a16="http://schemas.microsoft.com/office/drawing/2014/main" id="{22C03FA5-8017-434D-A253-3265ADCA9F37}"/>
              </a:ext>
            </a:extLst>
          </p:cNvPr>
          <p:cNvSpPr>
            <a:spLocks noGrp="1"/>
          </p:cNvSpPr>
          <p:nvPr>
            <p:ph type="body" sz="quarter" idx="11"/>
          </p:nvPr>
        </p:nvSpPr>
        <p:spPr>
          <a:xfrm>
            <a:off x="7037634" y="2151046"/>
            <a:ext cx="2162980" cy="1025922"/>
          </a:xfrm>
        </p:spPr>
        <p:txBody>
          <a:bodyPr/>
          <a:lstStyle/>
          <a:p>
            <a:pPr marL="0" indent="0">
              <a:buNone/>
            </a:pPr>
            <a:r>
              <a:rPr lang="en-US" sz="2000" b="1" dirty="0" smtClean="0">
                <a:solidFill>
                  <a:srgbClr val="FF0000"/>
                </a:solidFill>
                <a:latin typeface="Helvetica" panose="020B0604020202020204" pitchFamily="34" charset="0"/>
                <a:cs typeface="Helvetica" panose="020B0604020202020204" pitchFamily="34" charset="0"/>
              </a:rPr>
              <a:t>Raw </a:t>
            </a:r>
            <a:r>
              <a:rPr lang="en-US" sz="2000" b="1" dirty="0">
                <a:solidFill>
                  <a:srgbClr val="FF0000"/>
                </a:solidFill>
                <a:latin typeface="Helvetica" panose="020B0604020202020204" pitchFamily="34" charset="0"/>
                <a:cs typeface="Helvetica" panose="020B0604020202020204" pitchFamily="34" charset="0"/>
              </a:rPr>
              <a:t>wastewater augmented with primary solids fermenter liquor</a:t>
            </a:r>
          </a:p>
        </p:txBody>
      </p:sp>
      <p:sp>
        <p:nvSpPr>
          <p:cNvPr id="8" name="Oval 7">
            <a:extLst>
              <a:ext uri="{FF2B5EF4-FFF2-40B4-BE49-F238E27FC236}">
                <a16:creationId xmlns="" xmlns:a16="http://schemas.microsoft.com/office/drawing/2014/main" id="{B6EDE809-69EB-4DC9-BFBC-7D5FAC174C1A}"/>
              </a:ext>
            </a:extLst>
          </p:cNvPr>
          <p:cNvSpPr/>
          <p:nvPr/>
        </p:nvSpPr>
        <p:spPr>
          <a:xfrm>
            <a:off x="4832666" y="4619117"/>
            <a:ext cx="405480" cy="550295"/>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EFAF7248-AE3D-4B00-BF64-6A14382BF7A5}"/>
              </a:ext>
            </a:extLst>
          </p:cNvPr>
          <p:cNvSpPr txBox="1"/>
          <p:nvPr/>
        </p:nvSpPr>
        <p:spPr>
          <a:xfrm>
            <a:off x="3963779" y="4027447"/>
            <a:ext cx="1017839" cy="369332"/>
          </a:xfrm>
          <a:prstGeom prst="rect">
            <a:avLst/>
          </a:prstGeom>
        </p:spPr>
        <p:txBody>
          <a:bodyPr wrap="square" rtlCol="0">
            <a:spAutoFit/>
          </a:bodyPr>
          <a:lstStyle/>
          <a:p>
            <a:r>
              <a:rPr lang="en-US" sz="1800" dirty="0"/>
              <a:t>effluent</a:t>
            </a:r>
          </a:p>
        </p:txBody>
      </p:sp>
      <p:cxnSp>
        <p:nvCxnSpPr>
          <p:cNvPr id="10" name="Straight Arrow Connector 9">
            <a:extLst>
              <a:ext uri="{FF2B5EF4-FFF2-40B4-BE49-F238E27FC236}">
                <a16:creationId xmlns="" xmlns:a16="http://schemas.microsoft.com/office/drawing/2014/main" id="{DAD26D3C-46E6-43C9-8AF9-C7A149E9F27A}"/>
              </a:ext>
            </a:extLst>
          </p:cNvPr>
          <p:cNvCxnSpPr/>
          <p:nvPr/>
        </p:nvCxnSpPr>
        <p:spPr>
          <a:xfrm>
            <a:off x="4832666" y="4242600"/>
            <a:ext cx="128264" cy="376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017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678" y="274678"/>
            <a:ext cx="8229600" cy="923330"/>
          </a:xfrm>
        </p:spPr>
        <p:txBody>
          <a:bodyPr/>
          <a:lstStyle/>
          <a:p>
            <a:r>
              <a:rPr lang="en-US" dirty="0"/>
              <a:t>2 hr. </a:t>
            </a:r>
            <a:r>
              <a:rPr lang="en-US" dirty="0" err="1"/>
              <a:t>ras</a:t>
            </a:r>
            <a:r>
              <a:rPr lang="en-US" dirty="0"/>
              <a:t> fermentation period</a:t>
            </a:r>
            <a:br>
              <a:rPr lang="en-US" dirty="0"/>
            </a:br>
            <a:r>
              <a:rPr lang="en-US" dirty="0"/>
              <a:t>P cycling &amp; removal</a:t>
            </a:r>
          </a:p>
        </p:txBody>
      </p:sp>
      <p:pic>
        <p:nvPicPr>
          <p:cNvPr id="3" name="Picture 2">
            <a:extLst>
              <a:ext uri="{FF2B5EF4-FFF2-40B4-BE49-F238E27FC236}">
                <a16:creationId xmlns="" xmlns:a16="http://schemas.microsoft.com/office/drawing/2014/main" id="{594AA63D-45A3-4028-9321-3D73A37131EF}"/>
              </a:ext>
            </a:extLst>
          </p:cNvPr>
          <p:cNvPicPr>
            <a:picLocks noChangeAspect="1"/>
          </p:cNvPicPr>
          <p:nvPr/>
        </p:nvPicPr>
        <p:blipFill>
          <a:blip r:embed="rId2"/>
          <a:stretch>
            <a:fillRect/>
          </a:stretch>
        </p:blipFill>
        <p:spPr>
          <a:xfrm>
            <a:off x="-24400" y="1530371"/>
            <a:ext cx="6941298" cy="4865050"/>
          </a:xfrm>
          <a:prstGeom prst="rect">
            <a:avLst/>
          </a:prstGeom>
        </p:spPr>
      </p:pic>
      <p:sp>
        <p:nvSpPr>
          <p:cNvPr id="9" name="Text Placeholder 3">
            <a:extLst>
              <a:ext uri="{FF2B5EF4-FFF2-40B4-BE49-F238E27FC236}">
                <a16:creationId xmlns="" xmlns:a16="http://schemas.microsoft.com/office/drawing/2014/main" id="{44649C9D-79F9-45FA-9181-CD59DF7E1C37}"/>
              </a:ext>
            </a:extLst>
          </p:cNvPr>
          <p:cNvSpPr>
            <a:spLocks noGrp="1"/>
          </p:cNvSpPr>
          <p:nvPr>
            <p:ph type="body" sz="quarter" idx="11"/>
          </p:nvPr>
        </p:nvSpPr>
        <p:spPr>
          <a:xfrm>
            <a:off x="7026876" y="2368949"/>
            <a:ext cx="2162980" cy="256480"/>
          </a:xfrm>
        </p:spPr>
        <p:txBody>
          <a:bodyPr/>
          <a:lstStyle/>
          <a:p>
            <a:pPr marL="0" indent="0">
              <a:buNone/>
            </a:pPr>
            <a:r>
              <a:rPr lang="en-US" sz="2000" b="1" dirty="0" smtClean="0">
                <a:solidFill>
                  <a:srgbClr val="FF0000"/>
                </a:solidFill>
                <a:latin typeface="Helvetica" panose="020B0604020202020204" pitchFamily="34" charset="0"/>
                <a:cs typeface="Helvetica" panose="020B0604020202020204" pitchFamily="34" charset="0"/>
              </a:rPr>
              <a:t>Raw </a:t>
            </a:r>
            <a:r>
              <a:rPr lang="en-US" sz="2000" b="1" dirty="0">
                <a:solidFill>
                  <a:srgbClr val="FF0000"/>
                </a:solidFill>
                <a:latin typeface="Helvetica" panose="020B0604020202020204" pitchFamily="34" charset="0"/>
                <a:cs typeface="Helvetica" panose="020B0604020202020204" pitchFamily="34" charset="0"/>
              </a:rPr>
              <a:t>wastewater</a:t>
            </a:r>
          </a:p>
        </p:txBody>
      </p:sp>
      <p:sp>
        <p:nvSpPr>
          <p:cNvPr id="10" name="Oval 9">
            <a:extLst>
              <a:ext uri="{FF2B5EF4-FFF2-40B4-BE49-F238E27FC236}">
                <a16:creationId xmlns="" xmlns:a16="http://schemas.microsoft.com/office/drawing/2014/main" id="{725BB92A-97B5-418E-B13F-FB6E7B573809}"/>
              </a:ext>
            </a:extLst>
          </p:cNvPr>
          <p:cNvSpPr/>
          <p:nvPr/>
        </p:nvSpPr>
        <p:spPr>
          <a:xfrm>
            <a:off x="4540478" y="4743938"/>
            <a:ext cx="405480" cy="550295"/>
          </a:xfrm>
          <a:prstGeom prst="ellipse">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FCCFA750-2962-4025-92C6-5E86E3E56489}"/>
              </a:ext>
            </a:extLst>
          </p:cNvPr>
          <p:cNvSpPr txBox="1"/>
          <p:nvPr/>
        </p:nvSpPr>
        <p:spPr>
          <a:xfrm>
            <a:off x="3671591" y="4152268"/>
            <a:ext cx="1017839" cy="369332"/>
          </a:xfrm>
          <a:prstGeom prst="rect">
            <a:avLst/>
          </a:prstGeom>
        </p:spPr>
        <p:txBody>
          <a:bodyPr wrap="square" rtlCol="0">
            <a:spAutoFit/>
          </a:bodyPr>
          <a:lstStyle/>
          <a:p>
            <a:r>
              <a:rPr lang="en-US" sz="1800" dirty="0"/>
              <a:t>effluent</a:t>
            </a:r>
          </a:p>
        </p:txBody>
      </p:sp>
      <p:cxnSp>
        <p:nvCxnSpPr>
          <p:cNvPr id="12" name="Straight Arrow Connector 11">
            <a:extLst>
              <a:ext uri="{FF2B5EF4-FFF2-40B4-BE49-F238E27FC236}">
                <a16:creationId xmlns="" xmlns:a16="http://schemas.microsoft.com/office/drawing/2014/main" id="{2CF90D59-F589-4705-AC98-8E7AB1C6E392}"/>
              </a:ext>
            </a:extLst>
          </p:cNvPr>
          <p:cNvCxnSpPr/>
          <p:nvPr/>
        </p:nvCxnSpPr>
        <p:spPr>
          <a:xfrm>
            <a:off x="4540478" y="4367421"/>
            <a:ext cx="128264" cy="3765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132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8ADCBF2-C50C-4557-8D13-6E772C355822}"/>
              </a:ext>
            </a:extLst>
          </p:cNvPr>
          <p:cNvSpPr>
            <a:spLocks noGrp="1"/>
          </p:cNvSpPr>
          <p:nvPr>
            <p:ph type="title"/>
          </p:nvPr>
        </p:nvSpPr>
        <p:spPr>
          <a:xfrm>
            <a:off x="408223" y="2517579"/>
            <a:ext cx="8229600" cy="1384995"/>
          </a:xfrm>
        </p:spPr>
        <p:txBody>
          <a:bodyPr/>
          <a:lstStyle/>
          <a:p>
            <a:pPr algn="ctr"/>
            <a:r>
              <a:rPr lang="en-US" dirty="0"/>
              <a:t>Impacts of </a:t>
            </a:r>
            <a:r>
              <a:rPr lang="en-US" dirty="0" err="1"/>
              <a:t>ras</a:t>
            </a:r>
            <a:r>
              <a:rPr lang="en-US" dirty="0"/>
              <a:t> nitrate</a:t>
            </a:r>
            <a:br>
              <a:rPr lang="en-US" dirty="0"/>
            </a:br>
            <a:r>
              <a:rPr lang="en-US" dirty="0"/>
              <a:t>(here is where the research got a bit more interesting)</a:t>
            </a:r>
          </a:p>
        </p:txBody>
      </p:sp>
    </p:spTree>
    <p:extLst>
      <p:ext uri="{BB962C8B-B14F-4D97-AF65-F5344CB8AC3E}">
        <p14:creationId xmlns:p14="http://schemas.microsoft.com/office/powerpoint/2010/main" val="205109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618BE47-1A1A-4E3E-A5CB-87DE31A1C18C}"/>
              </a:ext>
            </a:extLst>
          </p:cNvPr>
          <p:cNvPicPr>
            <a:picLocks noChangeAspect="1"/>
          </p:cNvPicPr>
          <p:nvPr/>
        </p:nvPicPr>
        <p:blipFill>
          <a:blip r:embed="rId2"/>
          <a:stretch>
            <a:fillRect/>
          </a:stretch>
        </p:blipFill>
        <p:spPr>
          <a:xfrm>
            <a:off x="358829" y="1721651"/>
            <a:ext cx="8545430" cy="5136349"/>
          </a:xfrm>
          <a:prstGeom prst="rect">
            <a:avLst/>
          </a:prstGeom>
        </p:spPr>
      </p:pic>
      <p:sp>
        <p:nvSpPr>
          <p:cNvPr id="2" name="Title 1"/>
          <p:cNvSpPr>
            <a:spLocks noGrp="1"/>
          </p:cNvSpPr>
          <p:nvPr>
            <p:ph type="title"/>
          </p:nvPr>
        </p:nvSpPr>
        <p:spPr>
          <a:xfrm>
            <a:off x="616494" y="277699"/>
            <a:ext cx="8229600" cy="461665"/>
          </a:xfrm>
        </p:spPr>
        <p:txBody>
          <a:bodyPr/>
          <a:lstStyle/>
          <a:p>
            <a:r>
              <a:rPr lang="en-US" dirty="0"/>
              <a:t>RAS </a:t>
            </a:r>
            <a:r>
              <a:rPr lang="en-US" dirty="0" err="1"/>
              <a:t>Ferm-ebpr</a:t>
            </a:r>
            <a:r>
              <a:rPr lang="en-US" dirty="0"/>
              <a:t>; </a:t>
            </a:r>
            <a:r>
              <a:rPr lang="en-US" dirty="0">
                <a:solidFill>
                  <a:srgbClr val="FF0000"/>
                </a:solidFill>
              </a:rPr>
              <a:t>some </a:t>
            </a:r>
            <a:r>
              <a:rPr lang="en-US" dirty="0" smtClean="0">
                <a:solidFill>
                  <a:srgbClr val="FF0000"/>
                </a:solidFill>
              </a:rPr>
              <a:t>RAS NO</a:t>
            </a:r>
            <a:r>
              <a:rPr lang="en-US" baseline="-25000" dirty="0" smtClean="0">
                <a:solidFill>
                  <a:srgbClr val="FF0000"/>
                </a:solidFill>
              </a:rPr>
              <a:t>3</a:t>
            </a:r>
            <a:r>
              <a:rPr lang="en-US" dirty="0" smtClean="0">
                <a:solidFill>
                  <a:srgbClr val="FF0000"/>
                </a:solidFill>
              </a:rPr>
              <a:t>-N</a:t>
            </a:r>
            <a:endParaRPr lang="en-US" dirty="0">
              <a:solidFill>
                <a:srgbClr val="FF0000"/>
              </a:solidFill>
            </a:endParaRPr>
          </a:p>
        </p:txBody>
      </p:sp>
      <p:sp>
        <p:nvSpPr>
          <p:cNvPr id="4" name="Text Placeholder 3"/>
          <p:cNvSpPr>
            <a:spLocks noGrp="1"/>
          </p:cNvSpPr>
          <p:nvPr>
            <p:ph type="body" sz="quarter" idx="11"/>
          </p:nvPr>
        </p:nvSpPr>
        <p:spPr>
          <a:xfrm>
            <a:off x="5740033" y="1877036"/>
            <a:ext cx="2844568" cy="1654299"/>
          </a:xfrm>
        </p:spPr>
        <p:txBody>
          <a:bodyPr/>
          <a:lstStyle/>
          <a:p>
            <a:pPr marL="285750" indent="-285750">
              <a:lnSpc>
                <a:spcPct val="100000"/>
              </a:lnSpc>
              <a:buFont typeface="Arial" panose="020B0604020202020204" pitchFamily="34" charset="0"/>
              <a:buChar char="•"/>
            </a:pPr>
            <a:r>
              <a:rPr lang="en-US" sz="2000" dirty="0"/>
              <a:t>Influent VFA:P = 42.3±14.2 </a:t>
            </a:r>
            <a:r>
              <a:rPr lang="en-US" sz="2000" dirty="0" err="1"/>
              <a:t>mgVFA:mgP</a:t>
            </a:r>
            <a:endParaRPr lang="en-US" sz="2000" dirty="0"/>
          </a:p>
          <a:p>
            <a:pPr marL="285750" indent="-285750">
              <a:lnSpc>
                <a:spcPct val="100000"/>
              </a:lnSpc>
              <a:buFont typeface="Arial" panose="020B0604020202020204" pitchFamily="34" charset="0"/>
              <a:buChar char="•"/>
            </a:pPr>
            <a:r>
              <a:rPr lang="en-US" sz="2000" dirty="0"/>
              <a:t>Effluent NO</a:t>
            </a:r>
            <a:r>
              <a:rPr lang="en-US" sz="2000" baseline="-25000" dirty="0"/>
              <a:t>3</a:t>
            </a:r>
            <a:r>
              <a:rPr lang="en-US" sz="2000" dirty="0"/>
              <a:t>-N = 3.13 </a:t>
            </a:r>
            <a:r>
              <a:rPr lang="en-US" sz="2000" dirty="0" smtClean="0"/>
              <a:t>mg/L – supplied to RAS fermentation period</a:t>
            </a:r>
            <a:endParaRPr lang="en-US" sz="2000" dirty="0"/>
          </a:p>
        </p:txBody>
      </p:sp>
      <p:sp>
        <p:nvSpPr>
          <p:cNvPr id="5" name="Text Placeholder 3"/>
          <p:cNvSpPr>
            <a:spLocks noGrp="1"/>
          </p:cNvSpPr>
          <p:nvPr>
            <p:ph type="body" sz="quarter" idx="11"/>
          </p:nvPr>
        </p:nvSpPr>
        <p:spPr>
          <a:xfrm>
            <a:off x="358829" y="938868"/>
            <a:ext cx="7499632" cy="738664"/>
          </a:xfrm>
        </p:spPr>
        <p:txBody>
          <a:bodyPr/>
          <a:lstStyle/>
          <a:p>
            <a:pPr marL="285750" indent="-285750">
              <a:lnSpc>
                <a:spcPct val="100000"/>
              </a:lnSpc>
              <a:buFont typeface="Arial" panose="020B0604020202020204" pitchFamily="34" charset="0"/>
              <a:buChar char="•"/>
            </a:pPr>
            <a:r>
              <a:rPr lang="en-US" sz="2400" dirty="0" smtClean="0"/>
              <a:t>For a short period during our investigation we lost nitrification control</a:t>
            </a:r>
            <a:endParaRPr lang="en-US" sz="2400" dirty="0"/>
          </a:p>
        </p:txBody>
      </p:sp>
      <p:sp>
        <p:nvSpPr>
          <p:cNvPr id="3" name="Oval 2"/>
          <p:cNvSpPr/>
          <p:nvPr/>
        </p:nvSpPr>
        <p:spPr>
          <a:xfrm>
            <a:off x="6449209" y="5303520"/>
            <a:ext cx="1619026" cy="99508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p:cNvSpPr>
            <a:spLocks noGrp="1"/>
          </p:cNvSpPr>
          <p:nvPr>
            <p:ph type="body" sz="quarter" idx="11"/>
          </p:nvPr>
        </p:nvSpPr>
        <p:spPr>
          <a:xfrm>
            <a:off x="5740033" y="4436345"/>
            <a:ext cx="2844568" cy="615553"/>
          </a:xfrm>
        </p:spPr>
        <p:txBody>
          <a:bodyPr/>
          <a:lstStyle/>
          <a:p>
            <a:pPr marL="285750" indent="-285750">
              <a:lnSpc>
                <a:spcPct val="100000"/>
              </a:lnSpc>
              <a:buFont typeface="Arial" panose="020B0604020202020204" pitchFamily="34" charset="0"/>
              <a:buChar char="•"/>
            </a:pPr>
            <a:r>
              <a:rPr lang="en-US" sz="2000" dirty="0" smtClean="0">
                <a:solidFill>
                  <a:srgbClr val="FF0000"/>
                </a:solidFill>
              </a:rPr>
              <a:t>With improved effluent phosphorus</a:t>
            </a:r>
            <a:endParaRPr lang="en-US" sz="2000" dirty="0">
              <a:solidFill>
                <a:srgbClr val="FF0000"/>
              </a:solidFill>
            </a:endParaRPr>
          </a:p>
        </p:txBody>
      </p:sp>
    </p:spTree>
    <p:extLst>
      <p:ext uri="{BB962C8B-B14F-4D97-AF65-F5344CB8AC3E}">
        <p14:creationId xmlns:p14="http://schemas.microsoft.com/office/powerpoint/2010/main" val="11802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285926" y="79909"/>
            <a:ext cx="7770607" cy="923330"/>
          </a:xfrm>
          <a:prstGeom prst="rect">
            <a:avLst/>
          </a:prstGeom>
        </p:spPr>
        <p:txBody>
          <a:bodyPr vert="horz" wrap="square" lIns="0" tIns="0" rIns="0" bIns="0" rtlCol="0" anchor="t" anchorCtr="0">
            <a:spAutoFit/>
          </a:bodyPr>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pPr algn="ctr"/>
            <a:r>
              <a:rPr lang="en-US" sz="3400" dirty="0" err="1" smtClean="0"/>
              <a:t>Ras</a:t>
            </a:r>
            <a:r>
              <a:rPr lang="en-US" sz="3400" dirty="0" smtClean="0"/>
              <a:t> fermentation effects </a:t>
            </a:r>
            <a:r>
              <a:rPr lang="en-US" sz="3400" dirty="0" err="1" smtClean="0"/>
              <a:t>ras</a:t>
            </a:r>
            <a:r>
              <a:rPr lang="en-US" sz="3400" dirty="0" smtClean="0"/>
              <a:t> denitrification?</a:t>
            </a:r>
            <a:endParaRPr lang="en-US" sz="3400" dirty="0"/>
          </a:p>
        </p:txBody>
      </p:sp>
      <p:pic>
        <p:nvPicPr>
          <p:cNvPr id="4" name="Picture 3"/>
          <p:cNvPicPr>
            <a:picLocks noChangeAspect="1"/>
          </p:cNvPicPr>
          <p:nvPr/>
        </p:nvPicPr>
        <p:blipFill>
          <a:blip r:embed="rId2"/>
          <a:stretch>
            <a:fillRect/>
          </a:stretch>
        </p:blipFill>
        <p:spPr>
          <a:xfrm>
            <a:off x="81510" y="1527330"/>
            <a:ext cx="9163082" cy="4352921"/>
          </a:xfrm>
          <a:prstGeom prst="rect">
            <a:avLst/>
          </a:prstGeom>
        </p:spPr>
      </p:pic>
      <p:pic>
        <p:nvPicPr>
          <p:cNvPr id="18" name="Picture 17"/>
          <p:cNvPicPr>
            <a:picLocks noChangeAspect="1"/>
          </p:cNvPicPr>
          <p:nvPr/>
        </p:nvPicPr>
        <p:blipFill>
          <a:blip r:embed="rId3"/>
          <a:stretch>
            <a:fillRect/>
          </a:stretch>
        </p:blipFill>
        <p:spPr>
          <a:xfrm>
            <a:off x="81510" y="1100359"/>
            <a:ext cx="8961897" cy="3420152"/>
          </a:xfrm>
          <a:prstGeom prst="rect">
            <a:avLst/>
          </a:prstGeom>
        </p:spPr>
      </p:pic>
    </p:spTree>
    <p:extLst>
      <p:ext uri="{BB962C8B-B14F-4D97-AF65-F5344CB8AC3E}">
        <p14:creationId xmlns:p14="http://schemas.microsoft.com/office/powerpoint/2010/main" val="51588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5" y="277118"/>
            <a:ext cx="8229600" cy="461665"/>
          </a:xfrm>
        </p:spPr>
        <p:txBody>
          <a:bodyPr/>
          <a:lstStyle/>
          <a:p>
            <a:r>
              <a:rPr lang="en-US" dirty="0"/>
              <a:t>RAS </a:t>
            </a:r>
            <a:r>
              <a:rPr lang="en-US" dirty="0" err="1"/>
              <a:t>Ferm-ebpr</a:t>
            </a:r>
            <a:r>
              <a:rPr lang="en-US" dirty="0"/>
              <a:t>; </a:t>
            </a:r>
            <a:r>
              <a:rPr lang="en-US" dirty="0">
                <a:solidFill>
                  <a:srgbClr val="FF0000"/>
                </a:solidFill>
              </a:rPr>
              <a:t>minimal RAS NO</a:t>
            </a:r>
            <a:r>
              <a:rPr lang="en-US" baseline="-25000" dirty="0">
                <a:solidFill>
                  <a:srgbClr val="FF0000"/>
                </a:solidFill>
              </a:rPr>
              <a:t>3</a:t>
            </a:r>
            <a:r>
              <a:rPr lang="en-US" dirty="0">
                <a:solidFill>
                  <a:srgbClr val="FF0000"/>
                </a:solidFill>
              </a:rPr>
              <a:t>-N</a:t>
            </a:r>
          </a:p>
        </p:txBody>
      </p:sp>
      <p:sp>
        <p:nvSpPr>
          <p:cNvPr id="4" name="Text Placeholder 3"/>
          <p:cNvSpPr>
            <a:spLocks noGrp="1"/>
          </p:cNvSpPr>
          <p:nvPr>
            <p:ph type="body" sz="quarter" idx="11"/>
          </p:nvPr>
        </p:nvSpPr>
        <p:spPr>
          <a:xfrm>
            <a:off x="63380" y="1367228"/>
            <a:ext cx="4494296" cy="4539704"/>
          </a:xfrm>
          <a:noFill/>
        </p:spPr>
        <p:txBody>
          <a:bodyPr/>
          <a:lstStyle/>
          <a:p>
            <a:pPr marL="285750"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Influent VFA:P = 15.7 </a:t>
            </a:r>
            <a:r>
              <a:rPr lang="en-US" sz="1900" dirty="0" err="1">
                <a:latin typeface="Helvetica" panose="020B0604020202020204" pitchFamily="34" charset="0"/>
                <a:cs typeface="Helvetica" panose="020B0604020202020204" pitchFamily="34" charset="0"/>
              </a:rPr>
              <a:t>mgVFA:mgP</a:t>
            </a:r>
            <a:endParaRPr lang="en-US" sz="1900" dirty="0">
              <a:latin typeface="Helvetica" panose="020B0604020202020204" pitchFamily="34" charset="0"/>
              <a:cs typeface="Helvetica" panose="020B0604020202020204" pitchFamily="34" charset="0"/>
            </a:endParaRPr>
          </a:p>
          <a:p>
            <a:pPr marL="285750"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Effluent NO</a:t>
            </a:r>
            <a:r>
              <a:rPr lang="en-US" sz="1900" baseline="-25000" dirty="0">
                <a:latin typeface="Helvetica" panose="020B0604020202020204" pitchFamily="34" charset="0"/>
                <a:cs typeface="Helvetica" panose="020B0604020202020204" pitchFamily="34" charset="0"/>
              </a:rPr>
              <a:t>3</a:t>
            </a:r>
            <a:r>
              <a:rPr lang="en-US" sz="1900" dirty="0">
                <a:latin typeface="Helvetica" panose="020B0604020202020204" pitchFamily="34" charset="0"/>
                <a:cs typeface="Helvetica" panose="020B0604020202020204" pitchFamily="34" charset="0"/>
              </a:rPr>
              <a:t>-N = 1.31 mg/L</a:t>
            </a:r>
          </a:p>
          <a:p>
            <a:pPr marL="285750" indent="-285750">
              <a:lnSpc>
                <a:spcPct val="100000"/>
              </a:lnSpc>
              <a:buFont typeface="Arial" panose="020B0604020202020204" pitchFamily="34" charset="0"/>
              <a:buChar char="•"/>
            </a:pPr>
            <a:r>
              <a:rPr lang="en-US" sz="1900" b="1" dirty="0">
                <a:solidFill>
                  <a:srgbClr val="FF0000"/>
                </a:solidFill>
                <a:latin typeface="Helvetica" panose="020B0604020202020204" pitchFamily="34" charset="0"/>
                <a:cs typeface="Helvetica" panose="020B0604020202020204" pitchFamily="34" charset="0"/>
              </a:rPr>
              <a:t>Anaerobic P:C = 0.081 (</a:t>
            </a:r>
            <a:r>
              <a:rPr lang="en-US" sz="1900" b="1" dirty="0" err="1">
                <a:solidFill>
                  <a:srgbClr val="FF0000"/>
                </a:solidFill>
                <a:latin typeface="Helvetica" panose="020B0604020202020204" pitchFamily="34" charset="0"/>
                <a:cs typeface="Helvetica" panose="020B0604020202020204" pitchFamily="34" charset="0"/>
              </a:rPr>
              <a:t>mol</a:t>
            </a:r>
            <a:r>
              <a:rPr lang="en-US" sz="1900" b="1" dirty="0">
                <a:solidFill>
                  <a:srgbClr val="FF0000"/>
                </a:solidFill>
                <a:latin typeface="Helvetica" panose="020B0604020202020204" pitchFamily="34" charset="0"/>
                <a:cs typeface="Helvetica" panose="020B0604020202020204" pitchFamily="34" charset="0"/>
              </a:rPr>
              <a:t> basis)</a:t>
            </a:r>
          </a:p>
          <a:p>
            <a:pPr marL="285750"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RAS Fermentation</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No measurable VFAs or PHA</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Glycogen = 1.2 </a:t>
            </a:r>
            <a:r>
              <a:rPr lang="en-US" sz="1900" dirty="0" err="1">
                <a:latin typeface="Helvetica" panose="020B0604020202020204" pitchFamily="34" charset="0"/>
                <a:cs typeface="Helvetica" panose="020B0604020202020204" pitchFamily="34" charset="0"/>
              </a:rPr>
              <a:t>Cmmol</a:t>
            </a:r>
            <a:r>
              <a:rPr lang="en-US" sz="1900" dirty="0">
                <a:latin typeface="Helvetica" panose="020B0604020202020204" pitchFamily="34" charset="0"/>
                <a:cs typeface="Helvetica" panose="020B0604020202020204" pitchFamily="34" charset="0"/>
              </a:rPr>
              <a:t> consumed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1.4 </a:t>
            </a:r>
            <a:r>
              <a:rPr lang="en-US" sz="1900" dirty="0" err="1">
                <a:latin typeface="Helvetica" panose="020B0604020202020204" pitchFamily="34" charset="0"/>
                <a:cs typeface="Helvetica" panose="020B0604020202020204" pitchFamily="34" charset="0"/>
              </a:rPr>
              <a:t>mgP</a:t>
            </a:r>
            <a:r>
              <a:rPr lang="en-US" sz="1900" dirty="0">
                <a:latin typeface="Helvetica" panose="020B0604020202020204" pitchFamily="34" charset="0"/>
                <a:cs typeface="Helvetica" panose="020B0604020202020204" pitchFamily="34" charset="0"/>
              </a:rPr>
              <a:t>/L release</a:t>
            </a:r>
          </a:p>
          <a:p>
            <a:pPr marL="285750"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Anaerobic period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2.9 </a:t>
            </a:r>
            <a:r>
              <a:rPr lang="en-US" sz="1900" dirty="0" err="1">
                <a:latin typeface="Helvetica" panose="020B0604020202020204" pitchFamily="34" charset="0"/>
                <a:cs typeface="Helvetica" panose="020B0604020202020204" pitchFamily="34" charset="0"/>
              </a:rPr>
              <a:t>Cmmol</a:t>
            </a:r>
            <a:r>
              <a:rPr lang="en-US" sz="1900" dirty="0">
                <a:latin typeface="Helvetica" panose="020B0604020202020204" pitchFamily="34" charset="0"/>
                <a:cs typeface="Helvetica" panose="020B0604020202020204" pitchFamily="34" charset="0"/>
              </a:rPr>
              <a:t> VFAs consumed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3.1 </a:t>
            </a:r>
            <a:r>
              <a:rPr lang="en-US" sz="1900" dirty="0" err="1">
                <a:latin typeface="Helvetica" panose="020B0604020202020204" pitchFamily="34" charset="0"/>
                <a:cs typeface="Helvetica" panose="020B0604020202020204" pitchFamily="34" charset="0"/>
              </a:rPr>
              <a:t>Cmmol</a:t>
            </a:r>
            <a:r>
              <a:rPr lang="en-US" sz="1900" dirty="0">
                <a:latin typeface="Helvetica" panose="020B0604020202020204" pitchFamily="34" charset="0"/>
                <a:cs typeface="Helvetica" panose="020B0604020202020204" pitchFamily="34" charset="0"/>
              </a:rPr>
              <a:t> glycogen consumed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3.2 </a:t>
            </a:r>
            <a:r>
              <a:rPr lang="en-US" sz="1900" dirty="0" err="1">
                <a:latin typeface="Helvetica" panose="020B0604020202020204" pitchFamily="34" charset="0"/>
                <a:cs typeface="Helvetica" panose="020B0604020202020204" pitchFamily="34" charset="0"/>
              </a:rPr>
              <a:t>Cmmol</a:t>
            </a:r>
            <a:r>
              <a:rPr lang="en-US" sz="1900" dirty="0">
                <a:latin typeface="Helvetica" panose="020B0604020202020204" pitchFamily="34" charset="0"/>
                <a:cs typeface="Helvetica" panose="020B0604020202020204" pitchFamily="34" charset="0"/>
              </a:rPr>
              <a:t> PHA synthesized</a:t>
            </a:r>
          </a:p>
        </p:txBody>
      </p:sp>
      <p:pic>
        <p:nvPicPr>
          <p:cNvPr id="10" name="Picture 9">
            <a:extLst>
              <a:ext uri="{FF2B5EF4-FFF2-40B4-BE49-F238E27FC236}">
                <a16:creationId xmlns="" xmlns:a16="http://schemas.microsoft.com/office/drawing/2014/main" id="{47C20D14-3A75-4A3C-88A5-7BE8AA8F37CC}"/>
              </a:ext>
            </a:extLst>
          </p:cNvPr>
          <p:cNvPicPr>
            <a:picLocks noChangeAspect="1"/>
          </p:cNvPicPr>
          <p:nvPr/>
        </p:nvPicPr>
        <p:blipFill>
          <a:blip r:embed="rId2"/>
          <a:stretch>
            <a:fillRect/>
          </a:stretch>
        </p:blipFill>
        <p:spPr>
          <a:xfrm>
            <a:off x="4455132" y="2184399"/>
            <a:ext cx="4749829" cy="2854951"/>
          </a:xfrm>
          <a:prstGeom prst="rect">
            <a:avLst/>
          </a:prstGeom>
        </p:spPr>
      </p:pic>
    </p:spTree>
    <p:extLst>
      <p:ext uri="{BB962C8B-B14F-4D97-AF65-F5344CB8AC3E}">
        <p14:creationId xmlns:p14="http://schemas.microsoft.com/office/powerpoint/2010/main" val="740688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37E967C-D1C3-5440-8973-7342BE6311CB}"/>
              </a:ext>
            </a:extLst>
          </p:cNvPr>
          <p:cNvSpPr>
            <a:spLocks noGrp="1"/>
          </p:cNvSpPr>
          <p:nvPr>
            <p:ph type="title"/>
          </p:nvPr>
        </p:nvSpPr>
        <p:spPr>
          <a:xfrm>
            <a:off x="3962400" y="941294"/>
            <a:ext cx="4952999" cy="3330067"/>
          </a:xfrm>
        </p:spPr>
        <p:txBody>
          <a:bodyPr/>
          <a:lstStyle/>
          <a:p>
            <a:pPr algn="ctr"/>
            <a:r>
              <a:rPr lang="en-US" sz="3400" u="sng" dirty="0" smtClean="0"/>
              <a:t>2019 seminar series</a:t>
            </a:r>
            <a:r>
              <a:rPr lang="en-US" sz="3400" dirty="0" smtClean="0"/>
              <a:t/>
            </a:r>
            <a:br>
              <a:rPr lang="en-US" sz="3400" dirty="0" smtClean="0"/>
            </a:br>
            <a:r>
              <a:rPr lang="en-US" sz="3400" dirty="0" smtClean="0">
                <a:solidFill>
                  <a:schemeClr val="accent3">
                    <a:lumMod val="75000"/>
                  </a:schemeClr>
                </a:solidFill>
              </a:rPr>
              <a:t>Research presentation:</a:t>
            </a:r>
            <a:br>
              <a:rPr lang="en-US" sz="3400" dirty="0" smtClean="0">
                <a:solidFill>
                  <a:schemeClr val="accent3">
                    <a:lumMod val="75000"/>
                  </a:schemeClr>
                </a:solidFill>
              </a:rPr>
            </a:br>
            <a:r>
              <a:rPr lang="en-US" sz="3400" dirty="0" err="1" smtClean="0">
                <a:solidFill>
                  <a:schemeClr val="accent3">
                    <a:lumMod val="75000"/>
                  </a:schemeClr>
                </a:solidFill>
              </a:rPr>
              <a:t>ebpr</a:t>
            </a:r>
            <a:r>
              <a:rPr lang="en-US" sz="3400" dirty="0" smtClean="0">
                <a:solidFill>
                  <a:schemeClr val="accent3">
                    <a:lumMod val="75000"/>
                  </a:schemeClr>
                </a:solidFill>
              </a:rPr>
              <a:t> (incl. </a:t>
            </a:r>
            <a:r>
              <a:rPr lang="en-US" sz="3400" dirty="0" err="1" smtClean="0">
                <a:solidFill>
                  <a:schemeClr val="accent3">
                    <a:lumMod val="75000"/>
                  </a:schemeClr>
                </a:solidFill>
              </a:rPr>
              <a:t>ras</a:t>
            </a:r>
            <a:r>
              <a:rPr lang="en-US" sz="3400" dirty="0" smtClean="0">
                <a:solidFill>
                  <a:schemeClr val="accent3">
                    <a:lumMod val="75000"/>
                  </a:schemeClr>
                </a:solidFill>
              </a:rPr>
              <a:t> fermentation) &amp; biological nutrient removal</a:t>
            </a:r>
            <a:endParaRPr lang="en-US" sz="3400" dirty="0">
              <a:solidFill>
                <a:schemeClr val="accent3">
                  <a:lumMod val="75000"/>
                </a:schemeClr>
              </a:solidFill>
            </a:endParaRPr>
          </a:p>
        </p:txBody>
      </p:sp>
      <p:sp>
        <p:nvSpPr>
          <p:cNvPr id="7" name="Text Placeholder 6">
            <a:extLst>
              <a:ext uri="{FF2B5EF4-FFF2-40B4-BE49-F238E27FC236}">
                <a16:creationId xmlns="" xmlns:a16="http://schemas.microsoft.com/office/drawing/2014/main" id="{1342B095-5027-AA40-A739-BAEB61D6F096}"/>
              </a:ext>
            </a:extLst>
          </p:cNvPr>
          <p:cNvSpPr>
            <a:spLocks noGrp="1"/>
          </p:cNvSpPr>
          <p:nvPr>
            <p:ph type="body" sz="quarter" idx="10"/>
          </p:nvPr>
        </p:nvSpPr>
        <p:spPr>
          <a:xfrm>
            <a:off x="4686299" y="4514433"/>
            <a:ext cx="3505200" cy="2242424"/>
          </a:xfrm>
        </p:spPr>
        <p:txBody>
          <a:bodyPr/>
          <a:lstStyle/>
          <a:p>
            <a:pPr marL="0" indent="0">
              <a:buNone/>
            </a:pPr>
            <a:r>
              <a:rPr lang="en-US" sz="1800" dirty="0" smtClean="0"/>
              <a:t>July 26, 2019</a:t>
            </a:r>
          </a:p>
          <a:p>
            <a:pPr marL="0" indent="0">
              <a:buNone/>
            </a:pPr>
            <a:r>
              <a:rPr lang="en-US" sz="1800" dirty="0"/>
              <a:t>Metropolitan Water Reclamation District of Greater </a:t>
            </a:r>
            <a:r>
              <a:rPr lang="en-US" sz="1800" dirty="0" smtClean="0"/>
              <a:t>Chicago</a:t>
            </a:r>
          </a:p>
          <a:p>
            <a:pPr marL="0" indent="0">
              <a:buNone/>
            </a:pPr>
            <a:endParaRPr lang="en-US" sz="1800" dirty="0" smtClean="0"/>
          </a:p>
          <a:p>
            <a:pPr marL="0" indent="0">
              <a:buNone/>
            </a:pPr>
            <a:r>
              <a:rPr lang="en-US" sz="1800" dirty="0" smtClean="0"/>
              <a:t>Erik R. Coats, P.E., Ph.D.</a:t>
            </a:r>
          </a:p>
          <a:p>
            <a:pPr marL="0" indent="0">
              <a:buNone/>
            </a:pPr>
            <a:r>
              <a:rPr lang="en-US" sz="1800" dirty="0" smtClean="0"/>
              <a:t>Professor of Civil and Environmental Engineering</a:t>
            </a:r>
            <a:endParaRPr lang="en-US" sz="1800" dirty="0"/>
          </a:p>
        </p:txBody>
      </p:sp>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741" y="101058"/>
            <a:ext cx="8229600" cy="923330"/>
          </a:xfrm>
        </p:spPr>
        <p:txBody>
          <a:bodyPr/>
          <a:lstStyle/>
          <a:p>
            <a:r>
              <a:rPr lang="en-US" sz="3200" dirty="0" smtClean="0"/>
              <a:t>Control reactor: Conventional </a:t>
            </a:r>
            <a:r>
              <a:rPr lang="en-US" sz="3200" dirty="0" err="1" smtClean="0"/>
              <a:t>ebpr</a:t>
            </a:r>
            <a:r>
              <a:rPr lang="en-US" sz="3200" dirty="0" smtClean="0"/>
              <a:t>; minimal </a:t>
            </a:r>
            <a:r>
              <a:rPr lang="en-US" sz="3200" dirty="0"/>
              <a:t>nitrate</a:t>
            </a:r>
          </a:p>
        </p:txBody>
      </p:sp>
      <p:sp>
        <p:nvSpPr>
          <p:cNvPr id="4" name="Text Placeholder 3"/>
          <p:cNvSpPr>
            <a:spLocks noGrp="1"/>
          </p:cNvSpPr>
          <p:nvPr>
            <p:ph type="body" sz="quarter" idx="11"/>
          </p:nvPr>
        </p:nvSpPr>
        <p:spPr>
          <a:xfrm>
            <a:off x="137505" y="1865554"/>
            <a:ext cx="4668567" cy="3270126"/>
          </a:xfrm>
        </p:spPr>
        <p:txBody>
          <a:bodyPr/>
          <a:lstStyle/>
          <a:p>
            <a:pPr marL="285750"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Influent VFA:P = 15.7 </a:t>
            </a:r>
            <a:r>
              <a:rPr lang="en-US" sz="1900" dirty="0" err="1">
                <a:latin typeface="Helvetica" panose="020B0604020202020204" pitchFamily="34" charset="0"/>
                <a:cs typeface="Helvetica" panose="020B0604020202020204" pitchFamily="34" charset="0"/>
              </a:rPr>
              <a:t>mgVFA:mgP</a:t>
            </a:r>
            <a:endParaRPr lang="en-US" sz="1900" dirty="0">
              <a:latin typeface="Helvetica" panose="020B0604020202020204" pitchFamily="34" charset="0"/>
              <a:cs typeface="Helvetica" panose="020B0604020202020204" pitchFamily="34" charset="0"/>
            </a:endParaRPr>
          </a:p>
          <a:p>
            <a:pPr marL="285750"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Effluent NO</a:t>
            </a:r>
            <a:r>
              <a:rPr lang="en-US" sz="1900" baseline="-25000" dirty="0">
                <a:latin typeface="Helvetica" panose="020B0604020202020204" pitchFamily="34" charset="0"/>
                <a:cs typeface="Helvetica" panose="020B0604020202020204" pitchFamily="34" charset="0"/>
              </a:rPr>
              <a:t>3</a:t>
            </a:r>
            <a:r>
              <a:rPr lang="en-US" sz="1900" dirty="0">
                <a:latin typeface="Helvetica" panose="020B0604020202020204" pitchFamily="34" charset="0"/>
                <a:cs typeface="Helvetica" panose="020B0604020202020204" pitchFamily="34" charset="0"/>
              </a:rPr>
              <a:t>-N = 1.03 mg/L</a:t>
            </a:r>
          </a:p>
          <a:p>
            <a:pPr marL="285750" indent="-285750">
              <a:lnSpc>
                <a:spcPct val="100000"/>
              </a:lnSpc>
              <a:buFont typeface="Arial" panose="020B0604020202020204" pitchFamily="34" charset="0"/>
              <a:buChar char="•"/>
            </a:pPr>
            <a:r>
              <a:rPr lang="en-US" sz="1900" b="1" dirty="0">
                <a:solidFill>
                  <a:srgbClr val="FF0000"/>
                </a:solidFill>
                <a:latin typeface="Helvetica" panose="020B0604020202020204" pitchFamily="34" charset="0"/>
                <a:cs typeface="Helvetica" panose="020B0604020202020204" pitchFamily="34" charset="0"/>
              </a:rPr>
              <a:t>Anaerobic P:C = 0.354 (</a:t>
            </a:r>
            <a:r>
              <a:rPr lang="en-US" sz="1900" b="1" dirty="0" err="1">
                <a:solidFill>
                  <a:srgbClr val="FF0000"/>
                </a:solidFill>
                <a:latin typeface="Helvetica" panose="020B0604020202020204" pitchFamily="34" charset="0"/>
                <a:cs typeface="Helvetica" panose="020B0604020202020204" pitchFamily="34" charset="0"/>
              </a:rPr>
              <a:t>mol</a:t>
            </a:r>
            <a:r>
              <a:rPr lang="en-US" sz="1900" b="1" dirty="0">
                <a:solidFill>
                  <a:srgbClr val="FF0000"/>
                </a:solidFill>
                <a:latin typeface="Helvetica" panose="020B0604020202020204" pitchFamily="34" charset="0"/>
                <a:cs typeface="Helvetica" panose="020B0604020202020204" pitchFamily="34" charset="0"/>
              </a:rPr>
              <a:t> basis)</a:t>
            </a:r>
          </a:p>
          <a:p>
            <a:pPr marL="285750"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Anaerobic period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2.0 </a:t>
            </a:r>
            <a:r>
              <a:rPr lang="en-US" sz="1900" dirty="0" err="1">
                <a:latin typeface="Helvetica" panose="020B0604020202020204" pitchFamily="34" charset="0"/>
                <a:cs typeface="Helvetica" panose="020B0604020202020204" pitchFamily="34" charset="0"/>
              </a:rPr>
              <a:t>Cmmol</a:t>
            </a:r>
            <a:r>
              <a:rPr lang="en-US" sz="1900" dirty="0">
                <a:latin typeface="Helvetica" panose="020B0604020202020204" pitchFamily="34" charset="0"/>
                <a:cs typeface="Helvetica" panose="020B0604020202020204" pitchFamily="34" charset="0"/>
              </a:rPr>
              <a:t> VFAs consumed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1.1 </a:t>
            </a:r>
            <a:r>
              <a:rPr lang="en-US" sz="1900" dirty="0" err="1">
                <a:latin typeface="Helvetica" panose="020B0604020202020204" pitchFamily="34" charset="0"/>
                <a:cs typeface="Helvetica" panose="020B0604020202020204" pitchFamily="34" charset="0"/>
              </a:rPr>
              <a:t>Cmmol</a:t>
            </a:r>
            <a:r>
              <a:rPr lang="en-US" sz="1900" dirty="0">
                <a:latin typeface="Helvetica" panose="020B0604020202020204" pitchFamily="34" charset="0"/>
                <a:cs typeface="Helvetica" panose="020B0604020202020204" pitchFamily="34" charset="0"/>
              </a:rPr>
              <a:t> glycogen consumed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1.5 </a:t>
            </a:r>
            <a:r>
              <a:rPr lang="en-US" sz="1900" dirty="0" err="1">
                <a:latin typeface="Helvetica" panose="020B0604020202020204" pitchFamily="34" charset="0"/>
                <a:cs typeface="Helvetica" panose="020B0604020202020204" pitchFamily="34" charset="0"/>
              </a:rPr>
              <a:t>Cmmol</a:t>
            </a:r>
            <a:r>
              <a:rPr lang="en-US" sz="1900" dirty="0">
                <a:latin typeface="Helvetica" panose="020B0604020202020204" pitchFamily="34" charset="0"/>
                <a:cs typeface="Helvetica" panose="020B0604020202020204" pitchFamily="34" charset="0"/>
              </a:rPr>
              <a:t> PHA synthesized</a:t>
            </a:r>
          </a:p>
          <a:p>
            <a:pPr marL="662940" lvl="1" indent="-285750">
              <a:lnSpc>
                <a:spcPct val="100000"/>
              </a:lnSpc>
              <a:buFont typeface="Arial" panose="020B0604020202020204" pitchFamily="34" charset="0"/>
              <a:buChar char="•"/>
            </a:pPr>
            <a:r>
              <a:rPr lang="en-US" sz="1900" dirty="0">
                <a:latin typeface="Helvetica" panose="020B0604020202020204" pitchFamily="34" charset="0"/>
                <a:cs typeface="Helvetica" panose="020B0604020202020204" pitchFamily="34" charset="0"/>
              </a:rPr>
              <a:t>~50% of the C </a:t>
            </a:r>
            <a:r>
              <a:rPr lang="en-US" sz="1900" dirty="0">
                <a:latin typeface="Helvetica" panose="020B0604020202020204" pitchFamily="34" charset="0"/>
                <a:cs typeface="Helvetica" panose="020B0604020202020204" pitchFamily="34" charset="0"/>
                <a:sym typeface="Wingdings" panose="05000000000000000000" pitchFamily="2" charset="2"/>
              </a:rPr>
              <a:t> PHA</a:t>
            </a:r>
            <a:endParaRPr lang="en-US" sz="1900" dirty="0">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 xmlns:a16="http://schemas.microsoft.com/office/drawing/2014/main" id="{C14917DF-0B2D-4018-8F80-ADFE89420474}"/>
              </a:ext>
            </a:extLst>
          </p:cNvPr>
          <p:cNvPicPr>
            <a:picLocks noChangeAspect="1"/>
          </p:cNvPicPr>
          <p:nvPr/>
        </p:nvPicPr>
        <p:blipFill>
          <a:blip r:embed="rId2"/>
          <a:stretch>
            <a:fillRect/>
          </a:stretch>
        </p:blipFill>
        <p:spPr>
          <a:xfrm>
            <a:off x="4406541" y="2448561"/>
            <a:ext cx="4737459" cy="2847516"/>
          </a:xfrm>
          <a:prstGeom prst="rect">
            <a:avLst/>
          </a:prstGeom>
        </p:spPr>
      </p:pic>
    </p:spTree>
    <p:extLst>
      <p:ext uri="{BB962C8B-B14F-4D97-AF65-F5344CB8AC3E}">
        <p14:creationId xmlns:p14="http://schemas.microsoft.com/office/powerpoint/2010/main" val="776079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EBPR anaerobic metabolisms</a:t>
            </a:r>
            <a:endParaRPr lang="en-US" dirty="0"/>
          </a:p>
        </p:txBody>
      </p:sp>
      <p:pic>
        <p:nvPicPr>
          <p:cNvPr id="4" name="Picture 3"/>
          <p:cNvPicPr>
            <a:picLocks noChangeAspect="1"/>
          </p:cNvPicPr>
          <p:nvPr/>
        </p:nvPicPr>
        <p:blipFill>
          <a:blip r:embed="rId2"/>
          <a:stretch>
            <a:fillRect/>
          </a:stretch>
        </p:blipFill>
        <p:spPr>
          <a:xfrm>
            <a:off x="30126" y="1066800"/>
            <a:ext cx="9113874" cy="5791200"/>
          </a:xfrm>
          <a:prstGeom prst="rect">
            <a:avLst/>
          </a:prstGeom>
        </p:spPr>
      </p:pic>
      <p:cxnSp>
        <p:nvCxnSpPr>
          <p:cNvPr id="5" name="Straight Connector 4"/>
          <p:cNvCxnSpPr/>
          <p:nvPr/>
        </p:nvCxnSpPr>
        <p:spPr>
          <a:xfrm>
            <a:off x="1295400" y="1447800"/>
            <a:ext cx="0" cy="4572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276600" y="23622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00600" y="3962400"/>
            <a:ext cx="533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81982" y="3955312"/>
            <a:ext cx="533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23752" y="2615608"/>
            <a:ext cx="657447" cy="2799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447800" y="3072809"/>
            <a:ext cx="657447" cy="2799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05682" y="1519535"/>
            <a:ext cx="2286000" cy="1333185"/>
          </a:xfrm>
          <a:prstGeom prst="rect">
            <a:avLst/>
          </a:prstGeom>
          <a:noFill/>
        </p:spPr>
        <p:txBody>
          <a:bodyPr wrap="square" rtlCol="0">
            <a:spAutoFit/>
          </a:bodyPr>
          <a:lstStyle/>
          <a:p>
            <a:r>
              <a:rPr lang="en-US" dirty="0" smtClean="0">
                <a:solidFill>
                  <a:srgbClr val="FF0000"/>
                </a:solidFill>
              </a:rPr>
              <a:t>ATP production &amp; demands can be theoretically estimated</a:t>
            </a:r>
            <a:endParaRPr lang="en-US" dirty="0">
              <a:solidFill>
                <a:srgbClr val="FF0000"/>
              </a:solidFill>
            </a:endParaRPr>
          </a:p>
        </p:txBody>
      </p:sp>
    </p:spTree>
    <p:extLst>
      <p:ext uri="{BB962C8B-B14F-4D97-AF65-F5344CB8AC3E}">
        <p14:creationId xmlns:p14="http://schemas.microsoft.com/office/powerpoint/2010/main" val="1714207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516" y="259133"/>
            <a:ext cx="8701435" cy="461665"/>
          </a:xfrm>
        </p:spPr>
        <p:txBody>
          <a:bodyPr/>
          <a:lstStyle/>
          <a:p>
            <a:pPr algn="ctr"/>
            <a:r>
              <a:rPr lang="en-US" sz="3200" dirty="0"/>
              <a:t>Ras fermentation, glycogen, &amp; energy</a:t>
            </a:r>
          </a:p>
        </p:txBody>
      </p:sp>
      <p:sp>
        <p:nvSpPr>
          <p:cNvPr id="4" name="Text Placeholder 3"/>
          <p:cNvSpPr>
            <a:spLocks noGrp="1"/>
          </p:cNvSpPr>
          <p:nvPr>
            <p:ph type="body" sz="quarter" idx="11"/>
          </p:nvPr>
        </p:nvSpPr>
        <p:spPr>
          <a:xfrm>
            <a:off x="0" y="1847963"/>
            <a:ext cx="2011680" cy="2769989"/>
          </a:xfrm>
        </p:spPr>
        <p:txBody>
          <a:bodyPr/>
          <a:lstStyle/>
          <a:p>
            <a:pPr>
              <a:lnSpc>
                <a:spcPct val="100000"/>
              </a:lnSpc>
              <a:spcAft>
                <a:spcPts val="1200"/>
              </a:spcAft>
            </a:pPr>
            <a:r>
              <a:rPr lang="en-US" sz="2000" dirty="0" smtClean="0"/>
              <a:t>Significant glycogen </a:t>
            </a:r>
            <a:r>
              <a:rPr lang="en-US" sz="2000" dirty="0"/>
              <a:t>use in RAS </a:t>
            </a:r>
            <a:r>
              <a:rPr lang="en-US" sz="2000" dirty="0" err="1"/>
              <a:t>Ferm</a:t>
            </a:r>
            <a:r>
              <a:rPr lang="en-US" sz="2000" dirty="0"/>
              <a:t> EBPR</a:t>
            </a:r>
          </a:p>
          <a:p>
            <a:pPr>
              <a:lnSpc>
                <a:spcPct val="100000"/>
              </a:lnSpc>
              <a:spcAft>
                <a:spcPts val="1200"/>
              </a:spcAft>
            </a:pPr>
            <a:endParaRPr lang="en-US" sz="2000" dirty="0"/>
          </a:p>
          <a:p>
            <a:pPr>
              <a:lnSpc>
                <a:spcPct val="100000"/>
              </a:lnSpc>
              <a:spcAft>
                <a:spcPts val="1200"/>
              </a:spcAft>
            </a:pPr>
            <a:r>
              <a:rPr lang="en-US" sz="2000" dirty="0"/>
              <a:t>~ 2X energy production from glycogen in RAS </a:t>
            </a:r>
            <a:r>
              <a:rPr lang="en-US" sz="2000" dirty="0" err="1"/>
              <a:t>Ferm</a:t>
            </a:r>
            <a:r>
              <a:rPr lang="en-US" sz="2000" dirty="0"/>
              <a:t> EBPR</a:t>
            </a:r>
          </a:p>
        </p:txBody>
      </p:sp>
      <p:pic>
        <p:nvPicPr>
          <p:cNvPr id="5" name="Picture 4">
            <a:extLst>
              <a:ext uri="{FF2B5EF4-FFF2-40B4-BE49-F238E27FC236}">
                <a16:creationId xmlns="" xmlns:a16="http://schemas.microsoft.com/office/drawing/2014/main" id="{2087075C-86A8-497D-8422-E5A0FD63AF71}"/>
              </a:ext>
            </a:extLst>
          </p:cNvPr>
          <p:cNvPicPr>
            <a:picLocks noChangeAspect="1"/>
          </p:cNvPicPr>
          <p:nvPr/>
        </p:nvPicPr>
        <p:blipFill>
          <a:blip r:embed="rId3"/>
          <a:stretch>
            <a:fillRect/>
          </a:stretch>
        </p:blipFill>
        <p:spPr>
          <a:xfrm>
            <a:off x="6843517" y="5262198"/>
            <a:ext cx="2002577" cy="750966"/>
          </a:xfrm>
          <a:prstGeom prst="rect">
            <a:avLst/>
          </a:prstGeom>
        </p:spPr>
      </p:pic>
      <p:graphicFrame>
        <p:nvGraphicFramePr>
          <p:cNvPr id="3" name="Table 2">
            <a:extLst>
              <a:ext uri="{FF2B5EF4-FFF2-40B4-BE49-F238E27FC236}">
                <a16:creationId xmlns="" xmlns:a16="http://schemas.microsoft.com/office/drawing/2014/main" id="{50C6B152-F03F-472A-8EA3-2F221AD325EA}"/>
              </a:ext>
            </a:extLst>
          </p:cNvPr>
          <p:cNvGraphicFramePr>
            <a:graphicFrameLocks noGrp="1"/>
          </p:cNvGraphicFramePr>
          <p:nvPr>
            <p:extLst/>
          </p:nvPr>
        </p:nvGraphicFramePr>
        <p:xfrm>
          <a:off x="2011680" y="1492090"/>
          <a:ext cx="7132320" cy="4508661"/>
        </p:xfrm>
        <a:graphic>
          <a:graphicData uri="http://schemas.openxmlformats.org/drawingml/2006/table">
            <a:tbl>
              <a:tblPr firstRow="1" bandRow="1">
                <a:tableStyleId>{073A0DAA-6AF3-43AB-8588-CEC1D06C72B9}</a:tableStyleId>
              </a:tblPr>
              <a:tblGrid>
                <a:gridCol w="2377440">
                  <a:extLst>
                    <a:ext uri="{9D8B030D-6E8A-4147-A177-3AD203B41FA5}">
                      <a16:colId xmlns="" xmlns:a16="http://schemas.microsoft.com/office/drawing/2014/main" val="1015284722"/>
                    </a:ext>
                  </a:extLst>
                </a:gridCol>
                <a:gridCol w="2377440">
                  <a:extLst>
                    <a:ext uri="{9D8B030D-6E8A-4147-A177-3AD203B41FA5}">
                      <a16:colId xmlns="" xmlns:a16="http://schemas.microsoft.com/office/drawing/2014/main" val="3715955436"/>
                    </a:ext>
                  </a:extLst>
                </a:gridCol>
                <a:gridCol w="2377440">
                  <a:extLst>
                    <a:ext uri="{9D8B030D-6E8A-4147-A177-3AD203B41FA5}">
                      <a16:colId xmlns="" xmlns:a16="http://schemas.microsoft.com/office/drawing/2014/main" val="2531940596"/>
                    </a:ext>
                  </a:extLst>
                </a:gridCol>
              </a:tblGrid>
              <a:tr h="665016">
                <a:tc>
                  <a:txBody>
                    <a:bodyPr/>
                    <a:lstStyle/>
                    <a:p>
                      <a:r>
                        <a:rPr lang="en-US" sz="1900" dirty="0"/>
                        <a:t>Anaerobic Response</a:t>
                      </a:r>
                    </a:p>
                  </a:txBody>
                  <a:tcPr anchor="b"/>
                </a:tc>
                <a:tc>
                  <a:txBody>
                    <a:bodyPr/>
                    <a:lstStyle/>
                    <a:p>
                      <a:pPr algn="ctr"/>
                      <a:r>
                        <a:rPr lang="en-US" sz="1900" dirty="0"/>
                        <a:t>RAS Fermentation EBPR – </a:t>
                      </a:r>
                      <a:r>
                        <a:rPr lang="en-US" sz="1900" dirty="0">
                          <a:solidFill>
                            <a:srgbClr val="FF0000"/>
                          </a:solidFill>
                        </a:rPr>
                        <a:t>No NO</a:t>
                      </a:r>
                      <a:r>
                        <a:rPr lang="en-US" sz="1900" baseline="-25000" dirty="0">
                          <a:solidFill>
                            <a:srgbClr val="FF0000"/>
                          </a:solidFill>
                        </a:rPr>
                        <a:t>3</a:t>
                      </a:r>
                      <a:endParaRPr lang="en-US" sz="1900" dirty="0">
                        <a:solidFill>
                          <a:srgbClr val="FF0000"/>
                        </a:solidFill>
                      </a:endParaRPr>
                    </a:p>
                  </a:txBody>
                  <a:tcPr/>
                </a:tc>
                <a:tc>
                  <a:txBody>
                    <a:bodyPr/>
                    <a:lstStyle/>
                    <a:p>
                      <a:pPr algn="ctr"/>
                      <a:r>
                        <a:rPr lang="en-US" sz="1900" dirty="0"/>
                        <a:t>Conventional EBPR</a:t>
                      </a:r>
                    </a:p>
                  </a:txBody>
                  <a:tcPr/>
                </a:tc>
                <a:extLst>
                  <a:ext uri="{0D108BD9-81ED-4DB2-BD59-A6C34878D82A}">
                    <a16:rowId xmlns="" xmlns:a16="http://schemas.microsoft.com/office/drawing/2014/main" val="647333098"/>
                  </a:ext>
                </a:extLst>
              </a:tr>
              <a:tr h="665016">
                <a:tc>
                  <a:txBody>
                    <a:bodyPr/>
                    <a:lstStyle/>
                    <a:p>
                      <a:r>
                        <a:rPr lang="en-US" sz="1900" dirty="0"/>
                        <a:t>VFA Consumption,</a:t>
                      </a:r>
                    </a:p>
                    <a:p>
                      <a:r>
                        <a:rPr lang="en-US" sz="1900" dirty="0" err="1"/>
                        <a:t>Cmmol</a:t>
                      </a:r>
                      <a:endParaRPr lang="en-US" sz="1900" dirty="0"/>
                    </a:p>
                  </a:txBody>
                  <a:tcPr/>
                </a:tc>
                <a:tc>
                  <a:txBody>
                    <a:bodyPr/>
                    <a:lstStyle/>
                    <a:p>
                      <a:pPr algn="ctr"/>
                      <a:r>
                        <a:rPr lang="en-US" sz="1900" dirty="0"/>
                        <a:t>2.9</a:t>
                      </a:r>
                    </a:p>
                  </a:txBody>
                  <a:tcPr anchor="ctr"/>
                </a:tc>
                <a:tc>
                  <a:txBody>
                    <a:bodyPr/>
                    <a:lstStyle/>
                    <a:p>
                      <a:pPr algn="ctr"/>
                      <a:r>
                        <a:rPr lang="en-US" sz="1900" dirty="0"/>
                        <a:t>2.0</a:t>
                      </a:r>
                    </a:p>
                  </a:txBody>
                  <a:tcPr anchor="ctr"/>
                </a:tc>
                <a:extLst>
                  <a:ext uri="{0D108BD9-81ED-4DB2-BD59-A6C34878D82A}">
                    <a16:rowId xmlns="" xmlns:a16="http://schemas.microsoft.com/office/drawing/2014/main" val="2639977183"/>
                  </a:ext>
                </a:extLst>
              </a:tr>
              <a:tr h="665016">
                <a:tc>
                  <a:txBody>
                    <a:bodyPr/>
                    <a:lstStyle/>
                    <a:p>
                      <a:r>
                        <a:rPr lang="en-US" sz="1900" dirty="0"/>
                        <a:t>Glycogen Consumption, </a:t>
                      </a:r>
                      <a:r>
                        <a:rPr lang="en-US" sz="1900" dirty="0" err="1"/>
                        <a:t>Cmmol</a:t>
                      </a:r>
                      <a:endParaRPr lang="en-US" sz="1900" dirty="0"/>
                    </a:p>
                  </a:txBody>
                  <a:tcPr/>
                </a:tc>
                <a:tc>
                  <a:txBody>
                    <a:bodyPr/>
                    <a:lstStyle/>
                    <a:p>
                      <a:pPr algn="ctr"/>
                      <a:r>
                        <a:rPr lang="en-US" sz="1900" dirty="0"/>
                        <a:t>3.1</a:t>
                      </a:r>
                    </a:p>
                  </a:txBody>
                  <a:tcPr anchor="ctr"/>
                </a:tc>
                <a:tc>
                  <a:txBody>
                    <a:bodyPr/>
                    <a:lstStyle/>
                    <a:p>
                      <a:pPr algn="ctr"/>
                      <a:r>
                        <a:rPr lang="en-US" sz="1900" dirty="0"/>
                        <a:t>1.1</a:t>
                      </a:r>
                    </a:p>
                  </a:txBody>
                  <a:tcPr anchor="ctr"/>
                </a:tc>
                <a:extLst>
                  <a:ext uri="{0D108BD9-81ED-4DB2-BD59-A6C34878D82A}">
                    <a16:rowId xmlns="" xmlns:a16="http://schemas.microsoft.com/office/drawing/2014/main" val="1798519098"/>
                  </a:ext>
                </a:extLst>
              </a:tr>
              <a:tr h="385287">
                <a:tc>
                  <a:txBody>
                    <a:bodyPr/>
                    <a:lstStyle/>
                    <a:p>
                      <a:r>
                        <a:rPr lang="en-US" sz="1900" dirty="0"/>
                        <a:t>PHA Synthesis, </a:t>
                      </a:r>
                      <a:r>
                        <a:rPr lang="en-US" sz="1900" dirty="0" err="1"/>
                        <a:t>Cmmol</a:t>
                      </a:r>
                      <a:endParaRPr lang="en-US" sz="1900" dirty="0"/>
                    </a:p>
                  </a:txBody>
                  <a:tcPr/>
                </a:tc>
                <a:tc>
                  <a:txBody>
                    <a:bodyPr/>
                    <a:lstStyle/>
                    <a:p>
                      <a:pPr algn="ctr"/>
                      <a:r>
                        <a:rPr lang="en-US" sz="1900" dirty="0"/>
                        <a:t>3.2</a:t>
                      </a:r>
                    </a:p>
                  </a:txBody>
                  <a:tcPr anchor="ctr"/>
                </a:tc>
                <a:tc>
                  <a:txBody>
                    <a:bodyPr/>
                    <a:lstStyle/>
                    <a:p>
                      <a:pPr algn="ctr"/>
                      <a:r>
                        <a:rPr lang="en-US" sz="1900" dirty="0"/>
                        <a:t>1.5</a:t>
                      </a:r>
                    </a:p>
                  </a:txBody>
                  <a:tcPr anchor="ctr"/>
                </a:tc>
                <a:extLst>
                  <a:ext uri="{0D108BD9-81ED-4DB2-BD59-A6C34878D82A}">
                    <a16:rowId xmlns="" xmlns:a16="http://schemas.microsoft.com/office/drawing/2014/main" val="1493425534"/>
                  </a:ext>
                </a:extLst>
              </a:tr>
              <a:tr h="385287">
                <a:tc>
                  <a:txBody>
                    <a:bodyPr/>
                    <a:lstStyle/>
                    <a:p>
                      <a:pPr algn="r"/>
                      <a:r>
                        <a:rPr lang="en-US" sz="1900" dirty="0"/>
                        <a:t>% Carbon to PHA</a:t>
                      </a:r>
                    </a:p>
                  </a:txBody>
                  <a:tcPr/>
                </a:tc>
                <a:tc>
                  <a:txBody>
                    <a:bodyPr/>
                    <a:lstStyle/>
                    <a:p>
                      <a:pPr algn="ctr"/>
                      <a:r>
                        <a:rPr lang="en-US" sz="1900" dirty="0"/>
                        <a:t>53</a:t>
                      </a:r>
                    </a:p>
                  </a:txBody>
                  <a:tcPr anchor="ctr"/>
                </a:tc>
                <a:tc>
                  <a:txBody>
                    <a:bodyPr/>
                    <a:lstStyle/>
                    <a:p>
                      <a:pPr algn="ctr"/>
                      <a:r>
                        <a:rPr lang="en-US" sz="1900" dirty="0"/>
                        <a:t>48</a:t>
                      </a:r>
                    </a:p>
                  </a:txBody>
                  <a:tcPr anchor="ctr"/>
                </a:tc>
                <a:extLst>
                  <a:ext uri="{0D108BD9-81ED-4DB2-BD59-A6C34878D82A}">
                    <a16:rowId xmlns="" xmlns:a16="http://schemas.microsoft.com/office/drawing/2014/main" val="3863226555"/>
                  </a:ext>
                </a:extLst>
              </a:tr>
              <a:tr h="385287">
                <a:tc>
                  <a:txBody>
                    <a:bodyPr/>
                    <a:lstStyle/>
                    <a:p>
                      <a:endParaRPr lang="en-US" sz="1900" dirty="0"/>
                    </a:p>
                  </a:txBody>
                  <a:tcPr/>
                </a:tc>
                <a:tc>
                  <a:txBody>
                    <a:bodyPr/>
                    <a:lstStyle/>
                    <a:p>
                      <a:pPr algn="ctr"/>
                      <a:endParaRPr lang="en-US" sz="1900"/>
                    </a:p>
                  </a:txBody>
                  <a:tcPr anchor="ctr"/>
                </a:tc>
                <a:tc>
                  <a:txBody>
                    <a:bodyPr/>
                    <a:lstStyle/>
                    <a:p>
                      <a:pPr algn="ctr"/>
                      <a:endParaRPr lang="en-US" sz="1900" dirty="0"/>
                    </a:p>
                  </a:txBody>
                  <a:tcPr anchor="ctr"/>
                </a:tc>
                <a:extLst>
                  <a:ext uri="{0D108BD9-81ED-4DB2-BD59-A6C34878D82A}">
                    <a16:rowId xmlns="" xmlns:a16="http://schemas.microsoft.com/office/drawing/2014/main" val="338693981"/>
                  </a:ext>
                </a:extLst>
              </a:tr>
              <a:tr h="665016">
                <a:tc>
                  <a:txBody>
                    <a:bodyPr/>
                    <a:lstStyle/>
                    <a:p>
                      <a:r>
                        <a:rPr lang="en-US" sz="1900" dirty="0"/>
                        <a:t>Phosphorus Release, mg</a:t>
                      </a:r>
                    </a:p>
                  </a:txBody>
                  <a:tcPr/>
                </a:tc>
                <a:tc>
                  <a:txBody>
                    <a:bodyPr/>
                    <a:lstStyle/>
                    <a:p>
                      <a:pPr algn="ctr"/>
                      <a:r>
                        <a:rPr lang="en-US" sz="1900" dirty="0"/>
                        <a:t>7.0</a:t>
                      </a:r>
                    </a:p>
                  </a:txBody>
                  <a:tcPr anchor="ctr"/>
                </a:tc>
                <a:tc>
                  <a:txBody>
                    <a:bodyPr/>
                    <a:lstStyle/>
                    <a:p>
                      <a:pPr algn="ctr"/>
                      <a:r>
                        <a:rPr lang="en-US" sz="1900" dirty="0"/>
                        <a:t>20.5</a:t>
                      </a:r>
                    </a:p>
                  </a:txBody>
                  <a:tcPr anchor="ctr"/>
                </a:tc>
                <a:extLst>
                  <a:ext uri="{0D108BD9-81ED-4DB2-BD59-A6C34878D82A}">
                    <a16:rowId xmlns="" xmlns:a16="http://schemas.microsoft.com/office/drawing/2014/main" val="2042072195"/>
                  </a:ext>
                </a:extLst>
              </a:tr>
              <a:tr h="665016">
                <a:tc>
                  <a:txBody>
                    <a:bodyPr/>
                    <a:lstStyle/>
                    <a:p>
                      <a:pPr algn="r"/>
                      <a:r>
                        <a:rPr lang="en-US" sz="1900" dirty="0"/>
                        <a:t>% Energy from Glycogen</a:t>
                      </a:r>
                    </a:p>
                  </a:txBody>
                  <a:tcPr/>
                </a:tc>
                <a:tc>
                  <a:txBody>
                    <a:bodyPr/>
                    <a:lstStyle/>
                    <a:p>
                      <a:pPr algn="ctr"/>
                      <a:r>
                        <a:rPr lang="en-US" sz="1900" dirty="0"/>
                        <a:t>86</a:t>
                      </a:r>
                    </a:p>
                  </a:txBody>
                  <a:tcPr anchor="ctr"/>
                </a:tc>
                <a:tc>
                  <a:txBody>
                    <a:bodyPr/>
                    <a:lstStyle/>
                    <a:p>
                      <a:pPr algn="ctr"/>
                      <a:r>
                        <a:rPr lang="en-US" sz="1900" dirty="0"/>
                        <a:t>48</a:t>
                      </a:r>
                    </a:p>
                  </a:txBody>
                  <a:tcPr anchor="ctr"/>
                </a:tc>
                <a:extLst>
                  <a:ext uri="{0D108BD9-81ED-4DB2-BD59-A6C34878D82A}">
                    <a16:rowId xmlns="" xmlns:a16="http://schemas.microsoft.com/office/drawing/2014/main" val="3950517033"/>
                  </a:ext>
                </a:extLst>
              </a:tr>
            </a:tbl>
          </a:graphicData>
        </a:graphic>
      </p:graphicFrame>
      <p:sp>
        <p:nvSpPr>
          <p:cNvPr id="6" name="Oval 5">
            <a:extLst>
              <a:ext uri="{FF2B5EF4-FFF2-40B4-BE49-F238E27FC236}">
                <a16:creationId xmlns="" xmlns:a16="http://schemas.microsoft.com/office/drawing/2014/main" id="{53C3E458-A602-4001-8DF1-2C8811BDC67B}"/>
              </a:ext>
            </a:extLst>
          </p:cNvPr>
          <p:cNvSpPr/>
          <p:nvPr/>
        </p:nvSpPr>
        <p:spPr>
          <a:xfrm>
            <a:off x="4931967" y="2764664"/>
            <a:ext cx="3740352" cy="703384"/>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7C344528-70E2-42F2-AFEC-61677AFC6B41}"/>
              </a:ext>
            </a:extLst>
          </p:cNvPr>
          <p:cNvSpPr/>
          <p:nvPr/>
        </p:nvSpPr>
        <p:spPr>
          <a:xfrm>
            <a:off x="4973340" y="3746419"/>
            <a:ext cx="3740352" cy="703384"/>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36783862-0F31-447A-9F91-37E754659AA9}"/>
              </a:ext>
            </a:extLst>
          </p:cNvPr>
          <p:cNvSpPr/>
          <p:nvPr/>
        </p:nvSpPr>
        <p:spPr>
          <a:xfrm>
            <a:off x="5022303" y="5262198"/>
            <a:ext cx="3740352" cy="703384"/>
          </a:xfrm>
          <a:prstGeom prst="ellipse">
            <a:avLst/>
          </a:pr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56" y="237021"/>
            <a:ext cx="8229600" cy="461665"/>
          </a:xfrm>
        </p:spPr>
        <p:txBody>
          <a:bodyPr/>
          <a:lstStyle/>
          <a:p>
            <a:pPr algn="ctr"/>
            <a:r>
              <a:rPr lang="en-US" dirty="0"/>
              <a:t>Ras fermentation </a:t>
            </a:r>
            <a:r>
              <a:rPr lang="en-US" dirty="0" smtClean="0">
                <a:sym typeface="Wingdings" panose="05000000000000000000" pitchFamily="2" charset="2"/>
              </a:rPr>
              <a:t></a:t>
            </a:r>
            <a:r>
              <a:rPr lang="en-US" dirty="0" smtClean="0"/>
              <a:t> </a:t>
            </a:r>
            <a:r>
              <a:rPr lang="en-US" dirty="0" err="1"/>
              <a:t>gao’</a:t>
            </a:r>
            <a:r>
              <a:rPr lang="en-US" cap="none" dirty="0" err="1"/>
              <a:t>s</a:t>
            </a:r>
            <a:r>
              <a:rPr lang="en-US" dirty="0"/>
              <a:t>?</a:t>
            </a:r>
          </a:p>
        </p:txBody>
      </p:sp>
      <p:sp>
        <p:nvSpPr>
          <p:cNvPr id="4" name="Text Placeholder 3"/>
          <p:cNvSpPr>
            <a:spLocks noGrp="1"/>
          </p:cNvSpPr>
          <p:nvPr>
            <p:ph type="body" sz="quarter" idx="11"/>
          </p:nvPr>
        </p:nvSpPr>
        <p:spPr>
          <a:xfrm>
            <a:off x="415256" y="1470457"/>
            <a:ext cx="8594521" cy="1756683"/>
          </a:xfrm>
        </p:spPr>
        <p:txBody>
          <a:bodyPr/>
          <a:lstStyle/>
          <a:p>
            <a:pPr>
              <a:lnSpc>
                <a:spcPct val="100000"/>
              </a:lnSpc>
              <a:spcAft>
                <a:spcPts val="1200"/>
              </a:spcAft>
            </a:pPr>
            <a:r>
              <a:rPr lang="en-US" sz="2000" dirty="0"/>
              <a:t>When NO</a:t>
            </a:r>
            <a:r>
              <a:rPr lang="en-US" sz="2000" baseline="-25000" dirty="0"/>
              <a:t>3</a:t>
            </a:r>
            <a:r>
              <a:rPr lang="en-US" sz="2000" dirty="0"/>
              <a:t> was negligible….</a:t>
            </a:r>
          </a:p>
          <a:p>
            <a:pPr marL="342900" indent="-342900">
              <a:lnSpc>
                <a:spcPct val="100000"/>
              </a:lnSpc>
              <a:spcAft>
                <a:spcPts val="1200"/>
              </a:spcAft>
              <a:buFont typeface="Arial" panose="020B0604020202020204" pitchFamily="34" charset="0"/>
              <a:buChar char="•"/>
            </a:pPr>
            <a:r>
              <a:rPr lang="en-US" sz="2000" dirty="0"/>
              <a:t>RAS </a:t>
            </a:r>
            <a:r>
              <a:rPr lang="en-US" sz="2000" dirty="0" err="1"/>
              <a:t>Ferm</a:t>
            </a:r>
            <a:r>
              <a:rPr lang="en-US" sz="2000" dirty="0"/>
              <a:t> GAO’s &gt;&gt;&gt;&gt;&gt;&gt;&gt;&gt; conventional </a:t>
            </a:r>
            <a:r>
              <a:rPr lang="en-US" sz="2000" dirty="0" smtClean="0"/>
              <a:t>EBPR (qPCR)</a:t>
            </a:r>
            <a:endParaRPr lang="en-US" sz="2000" dirty="0"/>
          </a:p>
          <a:p>
            <a:pPr>
              <a:lnSpc>
                <a:spcPct val="100000"/>
              </a:lnSpc>
              <a:spcAft>
                <a:spcPts val="1200"/>
              </a:spcAft>
            </a:pPr>
            <a:r>
              <a:rPr lang="en-US" sz="2000" dirty="0"/>
              <a:t>When NO</a:t>
            </a:r>
            <a:r>
              <a:rPr lang="en-US" sz="2000" baseline="-25000" dirty="0"/>
              <a:t>3</a:t>
            </a:r>
            <a:r>
              <a:rPr lang="en-US" sz="2000" dirty="0"/>
              <a:t> sustained RAS </a:t>
            </a:r>
            <a:r>
              <a:rPr lang="en-US" sz="2000" dirty="0" err="1"/>
              <a:t>Ferm</a:t>
            </a:r>
            <a:r>
              <a:rPr lang="en-US" sz="2000" dirty="0"/>
              <a:t>….</a:t>
            </a:r>
          </a:p>
          <a:p>
            <a:pPr marL="457200" indent="-457200">
              <a:lnSpc>
                <a:spcPct val="100000"/>
              </a:lnSpc>
              <a:spcAft>
                <a:spcPts val="1200"/>
              </a:spcAft>
              <a:buFont typeface="Arial" panose="020B0604020202020204" pitchFamily="34" charset="0"/>
              <a:buChar char="•"/>
            </a:pPr>
            <a:r>
              <a:rPr lang="en-US" sz="2000" dirty="0"/>
              <a:t>RAS </a:t>
            </a:r>
            <a:r>
              <a:rPr lang="en-US" sz="2000" dirty="0" err="1"/>
              <a:t>Ferm</a:t>
            </a:r>
            <a:r>
              <a:rPr lang="en-US" sz="2000" dirty="0"/>
              <a:t> GAO’s ~ = conventional </a:t>
            </a:r>
            <a:r>
              <a:rPr lang="en-US" sz="2000" dirty="0" smtClean="0"/>
              <a:t>EBPR (qPCR)</a:t>
            </a:r>
            <a:endParaRPr lang="en-US" sz="2000" dirty="0"/>
          </a:p>
        </p:txBody>
      </p:sp>
      <p:pic>
        <p:nvPicPr>
          <p:cNvPr id="9" name="Picture 8">
            <a:extLst>
              <a:ext uri="{FF2B5EF4-FFF2-40B4-BE49-F238E27FC236}">
                <a16:creationId xmlns="" xmlns:a16="http://schemas.microsoft.com/office/drawing/2014/main" id="{B2E00533-BA74-4F8C-8EE1-CDFE7F92D7DB}"/>
              </a:ext>
            </a:extLst>
          </p:cNvPr>
          <p:cNvPicPr>
            <a:picLocks noChangeAspect="1"/>
          </p:cNvPicPr>
          <p:nvPr/>
        </p:nvPicPr>
        <p:blipFill>
          <a:blip r:embed="rId2"/>
          <a:stretch>
            <a:fillRect/>
          </a:stretch>
        </p:blipFill>
        <p:spPr>
          <a:xfrm>
            <a:off x="31176" y="2119103"/>
            <a:ext cx="8613680" cy="3109000"/>
          </a:xfrm>
          <a:prstGeom prst="rect">
            <a:avLst/>
          </a:prstGeom>
          <a:solidFill>
            <a:schemeClr val="bg1"/>
          </a:solidFill>
        </p:spPr>
      </p:pic>
    </p:spTree>
    <p:extLst>
      <p:ext uri="{BB962C8B-B14F-4D97-AF65-F5344CB8AC3E}">
        <p14:creationId xmlns:p14="http://schemas.microsoft.com/office/powerpoint/2010/main" val="199162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917" y="269258"/>
            <a:ext cx="8229600" cy="461665"/>
          </a:xfrm>
        </p:spPr>
        <p:txBody>
          <a:bodyPr/>
          <a:lstStyle/>
          <a:p>
            <a:r>
              <a:rPr lang="en-US" dirty="0"/>
              <a:t>Elevator speech “going down”</a:t>
            </a:r>
          </a:p>
        </p:txBody>
      </p:sp>
      <p:sp>
        <p:nvSpPr>
          <p:cNvPr id="4" name="Text Placeholder 3"/>
          <p:cNvSpPr>
            <a:spLocks noGrp="1"/>
          </p:cNvSpPr>
          <p:nvPr>
            <p:ph type="body" sz="quarter" idx="11"/>
          </p:nvPr>
        </p:nvSpPr>
        <p:spPr>
          <a:xfrm>
            <a:off x="330851" y="1640099"/>
            <a:ext cx="8515242" cy="3046988"/>
          </a:xfrm>
        </p:spPr>
        <p:txBody>
          <a:bodyPr/>
          <a:lstStyle/>
          <a:p>
            <a:pPr>
              <a:lnSpc>
                <a:spcPct val="100000"/>
              </a:lnSpc>
            </a:pPr>
            <a:r>
              <a:rPr lang="en-US" sz="2400" dirty="0"/>
              <a:t>Good news – EBPR fundamentals still apply</a:t>
            </a:r>
          </a:p>
          <a:p>
            <a:pPr marL="834498" lvl="2" indent="-457200">
              <a:lnSpc>
                <a:spcPct val="100000"/>
              </a:lnSpc>
              <a:buFont typeface="Arial" panose="020B0604020202020204" pitchFamily="34" charset="0"/>
              <a:buChar char="•"/>
            </a:pPr>
            <a:r>
              <a:rPr lang="en-US" sz="2400" dirty="0"/>
              <a:t>Produce VFAs</a:t>
            </a:r>
          </a:p>
          <a:p>
            <a:pPr marL="834498" lvl="2" indent="-457200">
              <a:lnSpc>
                <a:spcPct val="100000"/>
              </a:lnSpc>
              <a:buFont typeface="Arial" panose="020B0604020202020204" pitchFamily="34" charset="0"/>
              <a:buChar char="•"/>
            </a:pPr>
            <a:r>
              <a:rPr lang="en-US" sz="2400" dirty="0"/>
              <a:t>Ensure anaerobic conditions</a:t>
            </a:r>
          </a:p>
          <a:p>
            <a:pPr marL="834498" lvl="2" indent="-457200">
              <a:lnSpc>
                <a:spcPct val="100000"/>
              </a:lnSpc>
              <a:buFont typeface="Arial" panose="020B0604020202020204" pitchFamily="34" charset="0"/>
              <a:buChar char="•"/>
            </a:pPr>
            <a:r>
              <a:rPr lang="en-US" sz="2400" dirty="0"/>
              <a:t>Recommend implementing conventional process schemes that build from core process fundamentals</a:t>
            </a:r>
          </a:p>
          <a:p>
            <a:pPr>
              <a:lnSpc>
                <a:spcPct val="100000"/>
              </a:lnSpc>
            </a:pPr>
            <a:r>
              <a:rPr lang="en-US" sz="2400" dirty="0"/>
              <a:t>RAS fermentation </a:t>
            </a:r>
            <a:r>
              <a:rPr lang="en-US" sz="2400" dirty="0" smtClean="0"/>
              <a:t>– </a:t>
            </a:r>
            <a:r>
              <a:rPr lang="en-US" sz="2400" b="1" dirty="0" smtClean="0">
                <a:solidFill>
                  <a:srgbClr val="FF0000"/>
                </a:solidFill>
              </a:rPr>
              <a:t>as applied in this study </a:t>
            </a:r>
            <a:r>
              <a:rPr lang="en-US" sz="2400" dirty="0" smtClean="0"/>
              <a:t>– does </a:t>
            </a:r>
            <a:r>
              <a:rPr lang="en-US" sz="2400" dirty="0"/>
              <a:t>not appear to “move the EBPR needle”</a:t>
            </a:r>
          </a:p>
        </p:txBody>
      </p:sp>
    </p:spTree>
    <p:extLst>
      <p:ext uri="{BB962C8B-B14F-4D97-AF65-F5344CB8AC3E}">
        <p14:creationId xmlns:p14="http://schemas.microsoft.com/office/powerpoint/2010/main" val="1392386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78137" y="1731085"/>
            <a:ext cx="7696200" cy="2862322"/>
          </a:xfrm>
        </p:spPr>
        <p:txBody>
          <a:bodyPr/>
          <a:lstStyle/>
          <a:p>
            <a:pPr algn="ctr"/>
            <a:r>
              <a:rPr lang="en-US" sz="4400" dirty="0" smtClean="0"/>
              <a:t>Ongoing Research </a:t>
            </a:r>
          </a:p>
          <a:p>
            <a:pPr algn="ctr"/>
            <a:endParaRPr lang="en-US" sz="4400" dirty="0"/>
          </a:p>
          <a:p>
            <a:pPr algn="ctr"/>
            <a:r>
              <a:rPr lang="en-US" sz="4400" dirty="0" smtClean="0"/>
              <a:t>Understanding and Predicting EBPR Failure, Recovery</a:t>
            </a:r>
            <a:endParaRPr lang="en-US" sz="4400" dirty="0"/>
          </a:p>
        </p:txBody>
      </p:sp>
    </p:spTree>
    <p:extLst>
      <p:ext uri="{BB962C8B-B14F-4D97-AF65-F5344CB8AC3E}">
        <p14:creationId xmlns:p14="http://schemas.microsoft.com/office/powerpoint/2010/main" val="296006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 xmlns:a16="http://schemas.microsoft.com/office/drawing/2014/main" id="{C7B4BE3F-66D2-294B-98C5-7F2EBDF2754D}"/>
              </a:ext>
            </a:extLst>
          </p:cNvPr>
          <p:cNvSpPr>
            <a:spLocks noGrp="1"/>
          </p:cNvSpPr>
          <p:nvPr>
            <p:ph type="title"/>
          </p:nvPr>
        </p:nvSpPr>
        <p:spPr>
          <a:xfrm>
            <a:off x="495397" y="260134"/>
            <a:ext cx="7886782" cy="461665"/>
          </a:xfrm>
        </p:spPr>
        <p:txBody>
          <a:bodyPr/>
          <a:lstStyle/>
          <a:p>
            <a:r>
              <a:rPr lang="en-US" dirty="0" smtClean="0"/>
              <a:t>Potential causes of </a:t>
            </a:r>
            <a:r>
              <a:rPr lang="en-US" dirty="0" err="1" smtClean="0"/>
              <a:t>ebpr</a:t>
            </a:r>
            <a:r>
              <a:rPr lang="en-US" dirty="0" smtClean="0"/>
              <a:t> failure</a:t>
            </a:r>
            <a:endParaRPr lang="en-US" dirty="0"/>
          </a:p>
        </p:txBody>
      </p:sp>
      <p:sp>
        <p:nvSpPr>
          <p:cNvPr id="21" name="Text Placeholder 20">
            <a:extLst>
              <a:ext uri="{FF2B5EF4-FFF2-40B4-BE49-F238E27FC236}">
                <a16:creationId xmlns="" xmlns:a16="http://schemas.microsoft.com/office/drawing/2014/main" id="{04E3F322-C3EA-7E4A-B370-5088A82904D3}"/>
              </a:ext>
            </a:extLst>
          </p:cNvPr>
          <p:cNvSpPr>
            <a:spLocks noGrp="1"/>
          </p:cNvSpPr>
          <p:nvPr>
            <p:ph type="body" sz="quarter" idx="12"/>
          </p:nvPr>
        </p:nvSpPr>
        <p:spPr>
          <a:xfrm>
            <a:off x="344789" y="1057118"/>
            <a:ext cx="8037389" cy="2793072"/>
          </a:xfrm>
        </p:spPr>
        <p:txBody>
          <a:bodyPr/>
          <a:lstStyle/>
          <a:p>
            <a:pPr>
              <a:lnSpc>
                <a:spcPct val="100000"/>
              </a:lnSpc>
            </a:pPr>
            <a:r>
              <a:rPr lang="en-US" sz="2400" dirty="0"/>
              <a:t>Dynamic wastewater conditions relative amount of </a:t>
            </a:r>
            <a:r>
              <a:rPr lang="en-US" sz="2400" dirty="0" smtClean="0"/>
              <a:t>nutrients</a:t>
            </a:r>
            <a:endParaRPr lang="en-US" sz="2400" dirty="0"/>
          </a:p>
          <a:p>
            <a:pPr>
              <a:lnSpc>
                <a:spcPct val="100000"/>
              </a:lnSpc>
            </a:pPr>
            <a:r>
              <a:rPr lang="en-US" sz="2400" dirty="0"/>
              <a:t>Excessive </a:t>
            </a:r>
            <a:r>
              <a:rPr lang="en-US" sz="2400" dirty="0" smtClean="0"/>
              <a:t>nitrate in RAS</a:t>
            </a:r>
            <a:endParaRPr lang="en-US" sz="2400" dirty="0"/>
          </a:p>
          <a:p>
            <a:pPr>
              <a:lnSpc>
                <a:spcPct val="100000"/>
              </a:lnSpc>
            </a:pPr>
            <a:r>
              <a:rPr lang="en-US" sz="2400" dirty="0"/>
              <a:t>Insufficient </a:t>
            </a:r>
            <a:r>
              <a:rPr lang="en-US" sz="2400" dirty="0" smtClean="0"/>
              <a:t>quantity </a:t>
            </a:r>
            <a:r>
              <a:rPr lang="en-US" sz="2400" dirty="0"/>
              <a:t>of VFAs</a:t>
            </a:r>
          </a:p>
          <a:p>
            <a:pPr>
              <a:lnSpc>
                <a:spcPct val="100000"/>
              </a:lnSpc>
            </a:pPr>
            <a:r>
              <a:rPr lang="en-US" sz="2400" dirty="0" smtClean="0"/>
              <a:t>PAO </a:t>
            </a:r>
            <a:r>
              <a:rPr lang="en-US" sz="2400" dirty="0" smtClean="0">
                <a:sym typeface="Wingdings" panose="05000000000000000000" pitchFamily="2" charset="2"/>
              </a:rPr>
              <a:t> </a:t>
            </a:r>
            <a:r>
              <a:rPr lang="en-US" sz="2400" dirty="0" smtClean="0"/>
              <a:t>GAO </a:t>
            </a:r>
            <a:r>
              <a:rPr lang="en-US" sz="2400" dirty="0"/>
              <a:t>competition</a:t>
            </a:r>
          </a:p>
          <a:p>
            <a:pPr>
              <a:lnSpc>
                <a:spcPct val="100000"/>
              </a:lnSpc>
            </a:pPr>
            <a:r>
              <a:rPr lang="en-US" sz="2400" dirty="0"/>
              <a:t>Insufficient </a:t>
            </a:r>
            <a:r>
              <a:rPr lang="en-US" sz="2400" dirty="0" smtClean="0"/>
              <a:t>“Stress”</a:t>
            </a:r>
            <a:endParaRPr lang="en-US" sz="2400" dirty="0"/>
          </a:p>
          <a:p>
            <a:pPr>
              <a:lnSpc>
                <a:spcPct val="100000"/>
              </a:lnSpc>
            </a:pPr>
            <a:r>
              <a:rPr lang="en-US" sz="2400" dirty="0" smtClean="0"/>
              <a:t>Others?</a:t>
            </a:r>
            <a:endParaRPr lang="en-US" sz="2400" dirty="0"/>
          </a:p>
        </p:txBody>
      </p:sp>
      <p:pic>
        <p:nvPicPr>
          <p:cNvPr id="6" name="Picture 5"/>
          <p:cNvPicPr>
            <a:picLocks/>
          </p:cNvPicPr>
          <p:nvPr/>
        </p:nvPicPr>
        <p:blipFill>
          <a:blip r:embed="rId2"/>
          <a:stretch>
            <a:fillRect/>
          </a:stretch>
        </p:blipFill>
        <p:spPr>
          <a:xfrm>
            <a:off x="2329132" y="3367614"/>
            <a:ext cx="6885808" cy="3113117"/>
          </a:xfrm>
          <a:prstGeom prst="rect">
            <a:avLst/>
          </a:prstGeom>
        </p:spPr>
      </p:pic>
    </p:spTree>
    <p:extLst>
      <p:ext uri="{BB962C8B-B14F-4D97-AF65-F5344CB8AC3E}">
        <p14:creationId xmlns:p14="http://schemas.microsoft.com/office/powerpoint/2010/main" val="30351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385" y="0"/>
            <a:ext cx="7412302" cy="923330"/>
          </a:xfrm>
        </p:spPr>
        <p:txBody>
          <a:bodyPr/>
          <a:lstStyle/>
          <a:p>
            <a:pPr algn="ctr"/>
            <a:r>
              <a:rPr lang="en-US" dirty="0" smtClean="0"/>
              <a:t>phase 1 – assess conventional </a:t>
            </a:r>
            <a:r>
              <a:rPr lang="en-US" dirty="0" err="1" smtClean="0"/>
              <a:t>ebpr</a:t>
            </a:r>
            <a:r>
              <a:rPr lang="en-US" dirty="0" smtClean="0"/>
              <a:t> Bench scale reactors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86690712"/>
              </p:ext>
            </p:extLst>
          </p:nvPr>
        </p:nvGraphicFramePr>
        <p:xfrm>
          <a:off x="2619486" y="1143025"/>
          <a:ext cx="6476102" cy="5542770"/>
        </p:xfrm>
        <a:graphic>
          <a:graphicData uri="http://schemas.openxmlformats.org/drawingml/2006/table">
            <a:tbl>
              <a:tblPr firstRow="1" bandRow="1">
                <a:tableStyleId>{9D7B26C5-4107-4FEC-AEDC-1716B250A1EF}</a:tableStyleId>
              </a:tblPr>
              <a:tblGrid>
                <a:gridCol w="2521152">
                  <a:extLst>
                    <a:ext uri="{9D8B030D-6E8A-4147-A177-3AD203B41FA5}">
                      <a16:colId xmlns="" xmlns:a16="http://schemas.microsoft.com/office/drawing/2014/main" val="155404329"/>
                    </a:ext>
                  </a:extLst>
                </a:gridCol>
                <a:gridCol w="2209584">
                  <a:extLst>
                    <a:ext uri="{9D8B030D-6E8A-4147-A177-3AD203B41FA5}">
                      <a16:colId xmlns="" xmlns:a16="http://schemas.microsoft.com/office/drawing/2014/main" val="110165210"/>
                    </a:ext>
                  </a:extLst>
                </a:gridCol>
                <a:gridCol w="1745366">
                  <a:extLst>
                    <a:ext uri="{9D8B030D-6E8A-4147-A177-3AD203B41FA5}">
                      <a16:colId xmlns="" xmlns:a16="http://schemas.microsoft.com/office/drawing/2014/main" val="491441122"/>
                    </a:ext>
                  </a:extLst>
                </a:gridCol>
              </a:tblGrid>
              <a:tr h="595346">
                <a:tc>
                  <a:txBody>
                    <a:bodyPr/>
                    <a:lstStyle/>
                    <a:p>
                      <a:r>
                        <a:rPr lang="en-US" sz="2400" baseline="0" dirty="0"/>
                        <a:t>Process</a:t>
                      </a:r>
                      <a:endParaRPr lang="en-US" sz="2400" b="1" baseline="0" dirty="0"/>
                    </a:p>
                  </a:txBody>
                  <a:tcPr marL="68580" marR="68580" marT="34290" marB="34290"/>
                </a:tc>
                <a:tc>
                  <a:txBody>
                    <a:bodyPr/>
                    <a:lstStyle/>
                    <a:p>
                      <a:pPr marL="0" marR="0" lvl="0" indent="0" algn="ctr" defTabSz="343002" rtl="0" eaLnBrk="1" fontAlgn="auto" latinLnBrk="0" hangingPunct="1">
                        <a:lnSpc>
                          <a:spcPct val="100000"/>
                        </a:lnSpc>
                        <a:spcBef>
                          <a:spcPts val="0"/>
                        </a:spcBef>
                        <a:spcAft>
                          <a:spcPts val="0"/>
                        </a:spcAft>
                        <a:buClrTx/>
                        <a:buSzTx/>
                        <a:buFontTx/>
                        <a:buNone/>
                        <a:tabLst/>
                        <a:defRPr/>
                      </a:pPr>
                      <a:r>
                        <a:rPr lang="en-US" sz="2400" b="1" baseline="0" dirty="0"/>
                        <a:t>A</a:t>
                      </a:r>
                    </a:p>
                  </a:txBody>
                  <a:tcPr marL="68580" marR="68580" marT="34290" marB="34290"/>
                </a:tc>
                <a:tc>
                  <a:txBody>
                    <a:bodyPr/>
                    <a:lstStyle/>
                    <a:p>
                      <a:pPr marL="0" marR="0" lvl="0" indent="0" algn="ctr" defTabSz="343002" rtl="0" eaLnBrk="1" fontAlgn="auto" latinLnBrk="0" hangingPunct="1">
                        <a:lnSpc>
                          <a:spcPct val="100000"/>
                        </a:lnSpc>
                        <a:spcBef>
                          <a:spcPts val="0"/>
                        </a:spcBef>
                        <a:spcAft>
                          <a:spcPts val="0"/>
                        </a:spcAft>
                        <a:buClrTx/>
                        <a:buSzTx/>
                        <a:buFontTx/>
                        <a:buNone/>
                        <a:tabLst/>
                        <a:defRPr/>
                      </a:pPr>
                      <a:r>
                        <a:rPr lang="en-US" sz="2400" b="1" baseline="0" dirty="0"/>
                        <a:t>B</a:t>
                      </a:r>
                    </a:p>
                  </a:txBody>
                  <a:tcPr marL="68580" marR="68580" marT="34290" marB="34290"/>
                </a:tc>
                <a:extLst>
                  <a:ext uri="{0D108BD9-81ED-4DB2-BD59-A6C34878D82A}">
                    <a16:rowId xmlns="" xmlns:a16="http://schemas.microsoft.com/office/drawing/2014/main" val="2089448952"/>
                  </a:ext>
                </a:extLst>
              </a:tr>
              <a:tr h="450550">
                <a:tc>
                  <a:txBody>
                    <a:bodyPr/>
                    <a:lstStyle/>
                    <a:p>
                      <a:r>
                        <a:rPr lang="en-US" sz="2400" b="1" baseline="0" dirty="0"/>
                        <a:t>Volume (L)</a:t>
                      </a:r>
                    </a:p>
                  </a:txBody>
                  <a:tcPr marL="68580" marR="68580" marT="34290" marB="34290"/>
                </a:tc>
                <a:tc>
                  <a:txBody>
                    <a:bodyPr/>
                    <a:lstStyle/>
                    <a:p>
                      <a:pPr algn="ctr"/>
                      <a:r>
                        <a:rPr lang="en-US" sz="2400" baseline="0" dirty="0"/>
                        <a:t>2 L</a:t>
                      </a:r>
                    </a:p>
                  </a:txBody>
                  <a:tcPr marL="68580" marR="68580" marT="34290" marB="34290"/>
                </a:tc>
                <a:tc>
                  <a:txBody>
                    <a:bodyPr/>
                    <a:lstStyle/>
                    <a:p>
                      <a:pPr algn="ctr"/>
                      <a:r>
                        <a:rPr lang="en-US" sz="2400" baseline="0" dirty="0"/>
                        <a:t>2 L</a:t>
                      </a:r>
                    </a:p>
                  </a:txBody>
                  <a:tcPr marL="68580" marR="68580" marT="34290" marB="34290"/>
                </a:tc>
                <a:extLst>
                  <a:ext uri="{0D108BD9-81ED-4DB2-BD59-A6C34878D82A}">
                    <a16:rowId xmlns="" xmlns:a16="http://schemas.microsoft.com/office/drawing/2014/main" val="3440573168"/>
                  </a:ext>
                </a:extLst>
              </a:tr>
              <a:tr h="672074">
                <a:tc>
                  <a:txBody>
                    <a:bodyPr/>
                    <a:lstStyle/>
                    <a:p>
                      <a:r>
                        <a:rPr lang="en-US" sz="2400" b="1" baseline="0" dirty="0"/>
                        <a:t>Anaerobic period (mins)</a:t>
                      </a:r>
                      <a:endParaRPr lang="en-US" sz="2400" b="1" baseline="0" dirty="0">
                        <a:solidFill>
                          <a:schemeClr val="bg2">
                            <a:lumMod val="50000"/>
                          </a:schemeClr>
                        </a:solidFill>
                      </a:endParaRPr>
                    </a:p>
                  </a:txBody>
                  <a:tcPr marL="68580" marR="68580" marT="34290" marB="34290"/>
                </a:tc>
                <a:tc>
                  <a:txBody>
                    <a:bodyPr/>
                    <a:lstStyle/>
                    <a:p>
                      <a:pPr algn="ctr"/>
                      <a:r>
                        <a:rPr lang="en-US" sz="2400" baseline="0" dirty="0">
                          <a:solidFill>
                            <a:schemeClr val="tx1"/>
                          </a:solidFill>
                        </a:rPr>
                        <a:t>60</a:t>
                      </a:r>
                    </a:p>
                  </a:txBody>
                  <a:tcPr marL="68580" marR="68580" marT="34290" marB="34290"/>
                </a:tc>
                <a:tc>
                  <a:txBody>
                    <a:bodyPr/>
                    <a:lstStyle/>
                    <a:p>
                      <a:pPr algn="ctr"/>
                      <a:r>
                        <a:rPr lang="en-US" sz="2400" baseline="0" dirty="0">
                          <a:solidFill>
                            <a:schemeClr val="tx1"/>
                          </a:solidFill>
                        </a:rPr>
                        <a:t>180</a:t>
                      </a:r>
                    </a:p>
                  </a:txBody>
                  <a:tcPr marL="68580" marR="68580" marT="34290" marB="34290"/>
                </a:tc>
                <a:extLst>
                  <a:ext uri="{0D108BD9-81ED-4DB2-BD59-A6C34878D82A}">
                    <a16:rowId xmlns="" xmlns:a16="http://schemas.microsoft.com/office/drawing/2014/main" val="332615558"/>
                  </a:ext>
                </a:extLst>
              </a:tr>
              <a:tr h="667524">
                <a:tc>
                  <a:txBody>
                    <a:bodyPr/>
                    <a:lstStyle/>
                    <a:p>
                      <a:r>
                        <a:rPr lang="en-US" sz="2400" b="1" baseline="0" dirty="0"/>
                        <a:t>Aerobic period (mins)</a:t>
                      </a:r>
                    </a:p>
                  </a:txBody>
                  <a:tcPr marL="68580" marR="68580" marT="34290" marB="34290"/>
                </a:tc>
                <a:tc>
                  <a:txBody>
                    <a:bodyPr/>
                    <a:lstStyle/>
                    <a:p>
                      <a:pPr algn="ctr"/>
                      <a:r>
                        <a:rPr lang="en-US" sz="2400" baseline="0" dirty="0"/>
                        <a:t>270</a:t>
                      </a:r>
                    </a:p>
                  </a:txBody>
                  <a:tcPr marL="68580" marR="68580" marT="34290" marB="34290"/>
                </a:tc>
                <a:tc>
                  <a:txBody>
                    <a:bodyPr/>
                    <a:lstStyle/>
                    <a:p>
                      <a:pPr algn="ctr"/>
                      <a:r>
                        <a:rPr lang="en-US" sz="2400" baseline="0" dirty="0"/>
                        <a:t>150</a:t>
                      </a:r>
                    </a:p>
                  </a:txBody>
                  <a:tcPr marL="68580" marR="68580" marT="34290" marB="34290"/>
                </a:tc>
                <a:extLst>
                  <a:ext uri="{0D108BD9-81ED-4DB2-BD59-A6C34878D82A}">
                    <a16:rowId xmlns="" xmlns:a16="http://schemas.microsoft.com/office/drawing/2014/main" val="3233967402"/>
                  </a:ext>
                </a:extLst>
              </a:tr>
              <a:tr h="955072">
                <a:tc>
                  <a:txBody>
                    <a:bodyPr/>
                    <a:lstStyle/>
                    <a:p>
                      <a:r>
                        <a:rPr lang="en-US" sz="2400" b="1" baseline="0" dirty="0">
                          <a:solidFill>
                            <a:schemeClr val="tx1"/>
                          </a:solidFill>
                        </a:rPr>
                        <a:t>pH</a:t>
                      </a:r>
                    </a:p>
                  </a:txBody>
                  <a:tcPr marL="68580" marR="68580" marT="34290" marB="34290"/>
                </a:tc>
                <a:tc>
                  <a:txBody>
                    <a:bodyPr/>
                    <a:lstStyle/>
                    <a:p>
                      <a:pPr algn="ctr"/>
                      <a:r>
                        <a:rPr lang="en-US" sz="2400" baseline="0" dirty="0">
                          <a:solidFill>
                            <a:schemeClr val="tx1"/>
                          </a:solidFill>
                        </a:rPr>
                        <a:t>6.8-7.5</a:t>
                      </a:r>
                    </a:p>
                  </a:txBody>
                  <a:tcPr marL="68580" marR="68580" marT="34290" marB="34290"/>
                </a:tc>
                <a:tc>
                  <a:txBody>
                    <a:bodyPr/>
                    <a:lstStyle/>
                    <a:p>
                      <a:pPr marL="0" marR="0" lvl="0" indent="0" algn="ctr" defTabSz="257168"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6.9-8.0</a:t>
                      </a:r>
                    </a:p>
                  </a:txBody>
                  <a:tcPr marL="68580" marR="68580" marT="34290" marB="34290"/>
                </a:tc>
                <a:extLst>
                  <a:ext uri="{0D108BD9-81ED-4DB2-BD59-A6C34878D82A}">
                    <a16:rowId xmlns="" xmlns:a16="http://schemas.microsoft.com/office/drawing/2014/main" val="1389060249"/>
                  </a:ext>
                </a:extLst>
              </a:tr>
              <a:tr h="672074">
                <a:tc>
                  <a:txBody>
                    <a:bodyPr/>
                    <a:lstStyle/>
                    <a:p>
                      <a:r>
                        <a:rPr lang="en-US" sz="2400" b="1" baseline="0" dirty="0">
                          <a:solidFill>
                            <a:schemeClr val="tx1"/>
                          </a:solidFill>
                        </a:rPr>
                        <a:t>SRT</a:t>
                      </a:r>
                    </a:p>
                  </a:txBody>
                  <a:tcPr marL="68580" marR="68580" marT="34290" marB="34290"/>
                </a:tc>
                <a:tc>
                  <a:txBody>
                    <a:bodyPr/>
                    <a:lstStyle/>
                    <a:p>
                      <a:pPr algn="ctr"/>
                      <a:r>
                        <a:rPr lang="en-US" sz="2400" baseline="0" dirty="0">
                          <a:solidFill>
                            <a:schemeClr val="tx1"/>
                          </a:solidFill>
                        </a:rPr>
                        <a:t>10.3±1.44d</a:t>
                      </a:r>
                    </a:p>
                  </a:txBody>
                  <a:tcPr marL="68580" marR="68580" marT="34290" marB="34290"/>
                </a:tc>
                <a:tc>
                  <a:txBody>
                    <a:bodyPr/>
                    <a:lstStyle/>
                    <a:p>
                      <a:pPr marL="0" marR="0" lvl="0" indent="0" algn="ctr" defTabSz="257168" rtl="0" eaLnBrk="1" fontAlgn="auto" latinLnBrk="0" hangingPunct="1">
                        <a:lnSpc>
                          <a:spcPct val="100000"/>
                        </a:lnSpc>
                        <a:spcBef>
                          <a:spcPts val="0"/>
                        </a:spcBef>
                        <a:spcAft>
                          <a:spcPts val="0"/>
                        </a:spcAft>
                        <a:buClrTx/>
                        <a:buSzTx/>
                        <a:buFontTx/>
                        <a:buNone/>
                        <a:tabLst/>
                        <a:defRPr/>
                      </a:pPr>
                      <a:r>
                        <a:rPr lang="en-US" sz="2400" baseline="0" dirty="0">
                          <a:solidFill>
                            <a:schemeClr val="tx1"/>
                          </a:solidFill>
                        </a:rPr>
                        <a:t>10.4±0.9d</a:t>
                      </a:r>
                    </a:p>
                    <a:p>
                      <a:pPr algn="ctr"/>
                      <a:endParaRPr lang="en-US" sz="2400" baseline="0" dirty="0">
                        <a:solidFill>
                          <a:schemeClr val="tx1"/>
                        </a:solidFill>
                      </a:endParaRPr>
                    </a:p>
                  </a:txBody>
                  <a:tcPr marL="68580" marR="68580" marT="34290" marB="34290"/>
                </a:tc>
                <a:extLst>
                  <a:ext uri="{0D108BD9-81ED-4DB2-BD59-A6C34878D82A}">
                    <a16:rowId xmlns="" xmlns:a16="http://schemas.microsoft.com/office/drawing/2014/main" val="579755794"/>
                  </a:ext>
                </a:extLst>
              </a:tr>
              <a:tr h="382565">
                <a:tc>
                  <a:txBody>
                    <a:bodyPr/>
                    <a:lstStyle/>
                    <a:p>
                      <a:r>
                        <a:rPr lang="en-US" sz="2400" b="1" baseline="0" dirty="0">
                          <a:solidFill>
                            <a:schemeClr val="tx1"/>
                          </a:solidFill>
                        </a:rPr>
                        <a:t>HRT (hours)</a:t>
                      </a:r>
                    </a:p>
                  </a:txBody>
                  <a:tcPr marL="68580" marR="68580" marT="34290" marB="34290"/>
                </a:tc>
                <a:tc>
                  <a:txBody>
                    <a:bodyPr/>
                    <a:lstStyle/>
                    <a:p>
                      <a:pPr algn="ctr"/>
                      <a:r>
                        <a:rPr lang="en-US" sz="2400" baseline="0" dirty="0">
                          <a:solidFill>
                            <a:schemeClr val="tx1"/>
                          </a:solidFill>
                        </a:rPr>
                        <a:t>18</a:t>
                      </a:r>
                    </a:p>
                  </a:txBody>
                  <a:tcPr marL="68580" marR="68580" marT="34290" marB="34290"/>
                </a:tc>
                <a:tc>
                  <a:txBody>
                    <a:bodyPr/>
                    <a:lstStyle/>
                    <a:p>
                      <a:pPr algn="ctr"/>
                      <a:r>
                        <a:rPr lang="en-US" sz="2400" baseline="0" dirty="0">
                          <a:solidFill>
                            <a:schemeClr val="tx1"/>
                          </a:solidFill>
                        </a:rPr>
                        <a:t>18</a:t>
                      </a:r>
                    </a:p>
                  </a:txBody>
                  <a:tcPr marL="68580" marR="68580" marT="34290" marB="34290"/>
                </a:tc>
                <a:extLst>
                  <a:ext uri="{0D108BD9-81ED-4DB2-BD59-A6C34878D82A}">
                    <a16:rowId xmlns="" xmlns:a16="http://schemas.microsoft.com/office/drawing/2014/main" val="2490463712"/>
                  </a:ext>
                </a:extLst>
              </a:tr>
              <a:tr h="707162">
                <a:tc gridSpan="3">
                  <a:txBody>
                    <a:bodyPr/>
                    <a:lstStyle/>
                    <a:p>
                      <a:r>
                        <a:rPr lang="en-US" sz="1800" b="1" baseline="0" dirty="0">
                          <a:solidFill>
                            <a:srgbClr val="FF0000"/>
                          </a:solidFill>
                        </a:rPr>
                        <a:t>Wastewater: 90% raw municipal waste water and 10% primary solid fermentation liquor (FED FROM SAME TANK)</a:t>
                      </a:r>
                    </a:p>
                  </a:txBody>
                  <a:tcPr marL="68580" marR="68580" marT="34290" marB="34290"/>
                </a:tc>
                <a:tc hMerge="1">
                  <a:txBody>
                    <a:bodyPr/>
                    <a:lstStyle/>
                    <a:p>
                      <a:pPr algn="ctr"/>
                      <a:endParaRPr lang="en-US" sz="1400" baseline="0" dirty="0">
                        <a:solidFill>
                          <a:schemeClr val="tx1"/>
                        </a:solidFill>
                      </a:endParaRPr>
                    </a:p>
                  </a:txBody>
                  <a:tcPr marL="68580" marR="68580" marT="34290" marB="34290"/>
                </a:tc>
                <a:tc hMerge="1">
                  <a:txBody>
                    <a:bodyPr/>
                    <a:lstStyle/>
                    <a:p>
                      <a:pPr algn="ctr"/>
                      <a:endParaRPr lang="en-US" sz="1400" baseline="0" dirty="0">
                        <a:solidFill>
                          <a:schemeClr val="tx1"/>
                        </a:solidFill>
                      </a:endParaRPr>
                    </a:p>
                  </a:txBody>
                  <a:tcPr marL="68580" marR="68580" marT="34290" marB="34290"/>
                </a:tc>
                <a:extLst>
                  <a:ext uri="{0D108BD9-81ED-4DB2-BD59-A6C34878D82A}">
                    <a16:rowId xmlns="" xmlns:a16="http://schemas.microsoft.com/office/drawing/2014/main" val="4158994160"/>
                  </a:ext>
                </a:extLst>
              </a:tr>
            </a:tbl>
          </a:graphicData>
        </a:graphic>
      </p:graphicFrame>
      <p:pic>
        <p:nvPicPr>
          <p:cNvPr id="7" name="Picture 4" descr="https://scontent-sea1-1.xx.fbcdn.net/v/t1.15752-9/58775311_426752661204727_8205797342725537792_n.jpg?_nc_cat=105&amp;_nc_ht=scontent-sea1-1.xx&amp;oh=bd486fafec438f0bc2f3c37e7b86fd3e&amp;oe=5D37B21A"/>
          <p:cNvPicPr>
            <a:picLocks noChangeAspect="1" noChangeArrowheads="1"/>
          </p:cNvPicPr>
          <p:nvPr/>
        </p:nvPicPr>
        <p:blipFill rotWithShape="1">
          <a:blip r:embed="rId2">
            <a:extLst>
              <a:ext uri="{28A0092B-C50C-407E-A947-70E740481C1C}">
                <a14:useLocalDpi xmlns:a14="http://schemas.microsoft.com/office/drawing/2010/main" val="0"/>
              </a:ext>
            </a:extLst>
          </a:blip>
          <a:srcRect l="30381" t="8499" r="14768" b="-8499"/>
          <a:stretch/>
        </p:blipFill>
        <p:spPr bwMode="auto">
          <a:xfrm>
            <a:off x="90544" y="1143025"/>
            <a:ext cx="2003840" cy="27681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a:srcRect l="24265" t="9992" r="14942" b="4941"/>
          <a:stretch/>
        </p:blipFill>
        <p:spPr>
          <a:xfrm>
            <a:off x="90544" y="3895293"/>
            <a:ext cx="2003840" cy="2489627"/>
          </a:xfrm>
          <a:prstGeom prst="rect">
            <a:avLst/>
          </a:prstGeom>
        </p:spPr>
      </p:pic>
      <p:sp>
        <p:nvSpPr>
          <p:cNvPr id="10" name="TextBox 9">
            <a:extLst>
              <a:ext uri="{FF2B5EF4-FFF2-40B4-BE49-F238E27FC236}">
                <a16:creationId xmlns="" xmlns:a16="http://schemas.microsoft.com/office/drawing/2014/main" id="{F0BD80EB-D8CB-4946-BEA6-BF81A8E37868}"/>
              </a:ext>
            </a:extLst>
          </p:cNvPr>
          <p:cNvSpPr txBox="1"/>
          <p:nvPr/>
        </p:nvSpPr>
        <p:spPr>
          <a:xfrm>
            <a:off x="231075" y="3334693"/>
            <a:ext cx="676177"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t>A</a:t>
            </a:r>
          </a:p>
        </p:txBody>
      </p:sp>
      <p:sp>
        <p:nvSpPr>
          <p:cNvPr id="11" name="TextBox 10">
            <a:extLst>
              <a:ext uri="{FF2B5EF4-FFF2-40B4-BE49-F238E27FC236}">
                <a16:creationId xmlns="" xmlns:a16="http://schemas.microsoft.com/office/drawing/2014/main" id="{71F51ABF-9D49-014B-878A-C7456DCE0392}"/>
              </a:ext>
            </a:extLst>
          </p:cNvPr>
          <p:cNvSpPr txBox="1"/>
          <p:nvPr/>
        </p:nvSpPr>
        <p:spPr>
          <a:xfrm>
            <a:off x="319868" y="5933539"/>
            <a:ext cx="772596"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b="1" dirty="0"/>
              <a:t>B</a:t>
            </a:r>
          </a:p>
        </p:txBody>
      </p:sp>
    </p:spTree>
    <p:extLst>
      <p:ext uri="{BB962C8B-B14F-4D97-AF65-F5344CB8AC3E}">
        <p14:creationId xmlns:p14="http://schemas.microsoft.com/office/powerpoint/2010/main" val="100050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126" y="416110"/>
            <a:ext cx="6552835" cy="461665"/>
          </a:xfrm>
        </p:spPr>
        <p:txBody>
          <a:bodyPr/>
          <a:lstStyle/>
          <a:p>
            <a:r>
              <a:rPr lang="en-US" sz="2800" dirty="0" smtClean="0"/>
              <a:t>Reactor a – consistently poor EBPR</a:t>
            </a:r>
            <a:endParaRPr lang="en-US" sz="2800" dirty="0"/>
          </a:p>
        </p:txBody>
      </p:sp>
      <p:pic>
        <p:nvPicPr>
          <p:cNvPr id="7" name="Picture 6"/>
          <p:cNvPicPr>
            <a:picLocks noChangeAspect="1"/>
          </p:cNvPicPr>
          <p:nvPr/>
        </p:nvPicPr>
        <p:blipFill>
          <a:blip r:embed="rId2"/>
          <a:stretch>
            <a:fillRect/>
          </a:stretch>
        </p:blipFill>
        <p:spPr>
          <a:xfrm>
            <a:off x="339126" y="952676"/>
            <a:ext cx="6552835" cy="4297680"/>
          </a:xfrm>
          <a:prstGeom prst="rect">
            <a:avLst/>
          </a:prstGeom>
        </p:spPr>
      </p:pic>
      <p:pic>
        <p:nvPicPr>
          <p:cNvPr id="8" name="Picture 7"/>
          <p:cNvPicPr>
            <a:picLocks noChangeAspect="1"/>
          </p:cNvPicPr>
          <p:nvPr/>
        </p:nvPicPr>
        <p:blipFill>
          <a:blip r:embed="rId3"/>
          <a:stretch>
            <a:fillRect/>
          </a:stretch>
        </p:blipFill>
        <p:spPr>
          <a:xfrm>
            <a:off x="1176475" y="1596974"/>
            <a:ext cx="6921058" cy="4389120"/>
          </a:xfrm>
          <a:prstGeom prst="rect">
            <a:avLst/>
          </a:prstGeom>
        </p:spPr>
      </p:pic>
      <p:sp>
        <p:nvSpPr>
          <p:cNvPr id="11" name="Title 1"/>
          <p:cNvSpPr txBox="1">
            <a:spLocks/>
          </p:cNvSpPr>
          <p:nvPr/>
        </p:nvSpPr>
        <p:spPr>
          <a:xfrm>
            <a:off x="1176475" y="1114273"/>
            <a:ext cx="6552835" cy="461665"/>
          </a:xfrm>
          <a:prstGeom prst="rect">
            <a:avLst/>
          </a:prstGeom>
        </p:spPr>
        <p:txBody>
          <a:bodyPr vert="horz" lIns="0" tIns="0" rIns="0" bIns="0" rtlCol="0" anchor="t" anchorCtr="0">
            <a:spAutoFit/>
          </a:bodyPr>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2800" dirty="0" smtClean="0"/>
              <a:t>Reactor b – process upset</a:t>
            </a:r>
            <a:endParaRPr lang="en-US" sz="2800" dirty="0"/>
          </a:p>
        </p:txBody>
      </p:sp>
      <p:sp>
        <p:nvSpPr>
          <p:cNvPr id="12" name="Title 1"/>
          <p:cNvSpPr txBox="1">
            <a:spLocks/>
          </p:cNvSpPr>
          <p:nvPr/>
        </p:nvSpPr>
        <p:spPr>
          <a:xfrm>
            <a:off x="2039139" y="1817180"/>
            <a:ext cx="6552835" cy="461665"/>
          </a:xfrm>
          <a:prstGeom prst="rect">
            <a:avLst/>
          </a:prstGeom>
        </p:spPr>
        <p:txBody>
          <a:bodyPr vert="horz" lIns="0" tIns="0" rIns="0" bIns="0" rtlCol="0" anchor="t" anchorCtr="0">
            <a:spAutoFit/>
          </a:bodyPr>
          <a:lstStyle>
            <a:lvl1pPr algn="l" defTabSz="914699" rtl="0" eaLnBrk="1" latinLnBrk="0" hangingPunct="1">
              <a:lnSpc>
                <a:spcPts val="3563"/>
              </a:lnSpc>
              <a:spcBef>
                <a:spcPct val="0"/>
              </a:spcBef>
              <a:buNone/>
              <a:defRPr sz="3375"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2800" dirty="0" smtClean="0"/>
              <a:t>Reactor b – process recovery</a:t>
            </a:r>
            <a:endParaRPr lang="en-US" sz="2800" dirty="0"/>
          </a:p>
        </p:txBody>
      </p:sp>
      <p:pic>
        <p:nvPicPr>
          <p:cNvPr id="3" name="Picture 2"/>
          <p:cNvPicPr>
            <a:picLocks noChangeAspect="1"/>
          </p:cNvPicPr>
          <p:nvPr/>
        </p:nvPicPr>
        <p:blipFill>
          <a:blip r:embed="rId4"/>
          <a:stretch>
            <a:fillRect/>
          </a:stretch>
        </p:blipFill>
        <p:spPr>
          <a:xfrm>
            <a:off x="2039139" y="2346992"/>
            <a:ext cx="6950893" cy="4389120"/>
          </a:xfrm>
          <a:prstGeom prst="rect">
            <a:avLst/>
          </a:prstGeom>
        </p:spPr>
      </p:pic>
    </p:spTree>
    <p:extLst>
      <p:ext uri="{BB962C8B-B14F-4D97-AF65-F5344CB8AC3E}">
        <p14:creationId xmlns:p14="http://schemas.microsoft.com/office/powerpoint/2010/main" val="22952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1" grpId="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75" y="260135"/>
            <a:ext cx="7886782" cy="461665"/>
          </a:xfrm>
        </p:spPr>
        <p:txBody>
          <a:bodyPr/>
          <a:lstStyle/>
          <a:p>
            <a:pPr algn="ctr"/>
            <a:r>
              <a:rPr lang="en-US" dirty="0" smtClean="0"/>
              <a:t>Metabolomics workflow</a:t>
            </a:r>
            <a:endParaRPr lang="en-US" dirty="0"/>
          </a:p>
        </p:txBody>
      </p:sp>
      <p:pic>
        <p:nvPicPr>
          <p:cNvPr id="3" name="Picture 2"/>
          <p:cNvPicPr>
            <a:picLocks noChangeAspect="1"/>
          </p:cNvPicPr>
          <p:nvPr/>
        </p:nvPicPr>
        <p:blipFill>
          <a:blip r:embed="rId2"/>
          <a:stretch>
            <a:fillRect/>
          </a:stretch>
        </p:blipFill>
        <p:spPr>
          <a:xfrm>
            <a:off x="122777" y="1102660"/>
            <a:ext cx="8969383" cy="5626250"/>
          </a:xfrm>
          <a:prstGeom prst="rect">
            <a:avLst/>
          </a:prstGeom>
        </p:spPr>
      </p:pic>
    </p:spTree>
    <p:extLst>
      <p:ext uri="{BB962C8B-B14F-4D97-AF65-F5344CB8AC3E}">
        <p14:creationId xmlns:p14="http://schemas.microsoft.com/office/powerpoint/2010/main" val="40496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8600" y="914400"/>
            <a:ext cx="8610600" cy="5432256"/>
          </a:xfrm>
        </p:spPr>
        <p:txBody>
          <a:bodyPr/>
          <a:lstStyle/>
          <a:p>
            <a:r>
              <a:rPr lang="en-US" dirty="0" smtClean="0"/>
              <a:t>BSc (1990), MSc (1992): University of Idaho</a:t>
            </a:r>
          </a:p>
          <a:p>
            <a:endParaRPr lang="en-US" dirty="0" smtClean="0"/>
          </a:p>
          <a:p>
            <a:r>
              <a:rPr lang="en-US" dirty="0"/>
              <a:t>1992-2002: Engineering consultant, Portland, OR. region</a:t>
            </a:r>
          </a:p>
          <a:p>
            <a:pPr marL="342900" indent="-342900">
              <a:buFont typeface="Arial" panose="020B0604020202020204" pitchFamily="34" charset="0"/>
              <a:buChar char="•"/>
            </a:pPr>
            <a:r>
              <a:rPr lang="en-US" dirty="0"/>
              <a:t>Licensed PE in Idaho, Oregon, Washington</a:t>
            </a:r>
          </a:p>
          <a:p>
            <a:endParaRPr lang="en-US" dirty="0" smtClean="0"/>
          </a:p>
          <a:p>
            <a:r>
              <a:rPr lang="en-US" dirty="0" smtClean="0"/>
              <a:t>PhD (2005): Washington State Univ. (Dr. Frank Loge, major prof.)</a:t>
            </a:r>
          </a:p>
          <a:p>
            <a:endParaRPr lang="en-US" dirty="0" smtClean="0"/>
          </a:p>
          <a:p>
            <a:r>
              <a:rPr lang="en-US" dirty="0" smtClean="0"/>
              <a:t>2006: joined UI as Assistant Professor</a:t>
            </a:r>
          </a:p>
          <a:p>
            <a:r>
              <a:rPr lang="en-US" dirty="0" smtClean="0"/>
              <a:t>2012: tenured, promoted to Associate Professor</a:t>
            </a:r>
          </a:p>
          <a:p>
            <a:r>
              <a:rPr lang="en-US" dirty="0" smtClean="0"/>
              <a:t>2018: promoted to Professor</a:t>
            </a:r>
          </a:p>
        </p:txBody>
      </p:sp>
      <p:sp>
        <p:nvSpPr>
          <p:cNvPr id="3" name="Title 2"/>
          <p:cNvSpPr>
            <a:spLocks noGrp="1"/>
          </p:cNvSpPr>
          <p:nvPr>
            <p:ph type="title"/>
          </p:nvPr>
        </p:nvSpPr>
        <p:spPr/>
        <p:txBody>
          <a:bodyPr/>
          <a:lstStyle/>
          <a:p>
            <a:r>
              <a:rPr lang="en-US" dirty="0" smtClean="0"/>
              <a:t>Coats’ professional background</a:t>
            </a:r>
            <a:endParaRPr lang="en-US" dirty="0"/>
          </a:p>
        </p:txBody>
      </p:sp>
    </p:spTree>
    <p:extLst>
      <p:ext uri="{BB962C8B-B14F-4D97-AF65-F5344CB8AC3E}">
        <p14:creationId xmlns:p14="http://schemas.microsoft.com/office/powerpoint/2010/main" val="386819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75" y="260135"/>
            <a:ext cx="7886782" cy="461665"/>
          </a:xfrm>
        </p:spPr>
        <p:txBody>
          <a:bodyPr/>
          <a:lstStyle/>
          <a:p>
            <a:r>
              <a:rPr lang="en-US" dirty="0" smtClean="0"/>
              <a:t>Microbial stringent response</a:t>
            </a:r>
            <a:endParaRPr lang="en-US" dirty="0"/>
          </a:p>
        </p:txBody>
      </p:sp>
      <p:sp>
        <p:nvSpPr>
          <p:cNvPr id="6" name="TextBox 5"/>
          <p:cNvSpPr txBox="1"/>
          <p:nvPr/>
        </p:nvSpPr>
        <p:spPr>
          <a:xfrm>
            <a:off x="1615440" y="3337560"/>
            <a:ext cx="4450080" cy="307777"/>
          </a:xfrm>
          <a:prstGeom prst="rect">
            <a:avLst/>
          </a:prstGeom>
        </p:spPr>
        <p:txBody>
          <a:bodyPr wrap="square" rtlCol="0">
            <a:spAutoFit/>
          </a:bodyPr>
          <a:lstStyle/>
          <a:p>
            <a:endParaRPr lang="en-US" dirty="0"/>
          </a:p>
        </p:txBody>
      </p:sp>
      <p:pic>
        <p:nvPicPr>
          <p:cNvPr id="7" name="Picture 6"/>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6274"/>
          <a:stretch/>
        </p:blipFill>
        <p:spPr bwMode="auto">
          <a:xfrm>
            <a:off x="129539" y="969950"/>
            <a:ext cx="7691269" cy="5624488"/>
          </a:xfrm>
          <a:prstGeom prst="rect">
            <a:avLst/>
          </a:prstGeom>
          <a:noFill/>
        </p:spPr>
      </p:pic>
      <p:sp>
        <p:nvSpPr>
          <p:cNvPr id="8" name="Oval 7">
            <a:extLst>
              <a:ext uri="{FF2B5EF4-FFF2-40B4-BE49-F238E27FC236}">
                <a16:creationId xmlns="" xmlns:a16="http://schemas.microsoft.com/office/drawing/2014/main" id="{B7E9EB21-7740-7D45-AD07-07F3DA4803A4}"/>
              </a:ext>
            </a:extLst>
          </p:cNvPr>
          <p:cNvSpPr/>
          <p:nvPr/>
        </p:nvSpPr>
        <p:spPr>
          <a:xfrm>
            <a:off x="6501846" y="5640833"/>
            <a:ext cx="1885711" cy="652232"/>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 xmlns:a16="http://schemas.microsoft.com/office/drawing/2014/main" id="{582CF4C9-6E97-E14C-AF94-A1B3F3BD30A7}"/>
              </a:ext>
            </a:extLst>
          </p:cNvPr>
          <p:cNvCxnSpPr>
            <a:cxnSpLocks/>
            <a:stCxn id="10" idx="2"/>
            <a:endCxn id="8" idx="7"/>
          </p:cNvCxnSpPr>
          <p:nvPr/>
        </p:nvCxnSpPr>
        <p:spPr>
          <a:xfrm flipH="1">
            <a:off x="8111401" y="5379709"/>
            <a:ext cx="500563" cy="3566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 xmlns:a16="http://schemas.microsoft.com/office/drawing/2014/main" id="{E69E587F-D7FA-DE43-A2D4-D9556A54314B}"/>
              </a:ext>
            </a:extLst>
          </p:cNvPr>
          <p:cNvSpPr txBox="1"/>
          <p:nvPr/>
        </p:nvSpPr>
        <p:spPr>
          <a:xfrm>
            <a:off x="8154764" y="4733378"/>
            <a:ext cx="914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t>No P leakage</a:t>
            </a:r>
          </a:p>
        </p:txBody>
      </p:sp>
      <p:grpSp>
        <p:nvGrpSpPr>
          <p:cNvPr id="11" name="Group 10">
            <a:extLst>
              <a:ext uri="{FF2B5EF4-FFF2-40B4-BE49-F238E27FC236}">
                <a16:creationId xmlns="" xmlns:a16="http://schemas.microsoft.com/office/drawing/2014/main" id="{EEDC9E1E-BAED-C549-885B-CD7729A8DF58}"/>
              </a:ext>
            </a:extLst>
          </p:cNvPr>
          <p:cNvGrpSpPr/>
          <p:nvPr/>
        </p:nvGrpSpPr>
        <p:grpSpPr>
          <a:xfrm>
            <a:off x="6637123" y="2748010"/>
            <a:ext cx="2432040" cy="886681"/>
            <a:chOff x="4229411" y="3761011"/>
            <a:chExt cx="3352369" cy="886681"/>
          </a:xfrm>
        </p:grpSpPr>
        <p:sp>
          <p:nvSpPr>
            <p:cNvPr id="12" name="Oval 11">
              <a:extLst>
                <a:ext uri="{FF2B5EF4-FFF2-40B4-BE49-F238E27FC236}">
                  <a16:creationId xmlns="" xmlns:a16="http://schemas.microsoft.com/office/drawing/2014/main" id="{3600E196-E1D4-7C4C-9564-5305777F5F14}"/>
                </a:ext>
              </a:extLst>
            </p:cNvPr>
            <p:cNvSpPr/>
            <p:nvPr/>
          </p:nvSpPr>
          <p:spPr>
            <a:xfrm>
              <a:off x="4229411" y="3761011"/>
              <a:ext cx="1495282" cy="652232"/>
            </a:xfrm>
            <a:prstGeom prst="ellipse">
              <a:avLst/>
            </a:prstGeom>
            <a:noFill/>
            <a:ln>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 xmlns:a16="http://schemas.microsoft.com/office/drawing/2014/main" id="{C5ED0103-CF77-D44A-B13C-85F1DEC95540}"/>
                </a:ext>
              </a:extLst>
            </p:cNvPr>
            <p:cNvCxnSpPr>
              <a:cxnSpLocks/>
            </p:cNvCxnSpPr>
            <p:nvPr/>
          </p:nvCxnSpPr>
          <p:spPr>
            <a:xfrm flipH="1" flipV="1">
              <a:off x="5668255" y="4170370"/>
              <a:ext cx="511586" cy="1079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 xmlns:a16="http://schemas.microsoft.com/office/drawing/2014/main" id="{9D976F70-20BA-E046-A814-BDD91378E659}"/>
                </a:ext>
              </a:extLst>
            </p:cNvPr>
            <p:cNvSpPr txBox="1"/>
            <p:nvPr/>
          </p:nvSpPr>
          <p:spPr>
            <a:xfrm>
              <a:off x="6072329" y="4278360"/>
              <a:ext cx="150945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dirty="0"/>
                <a:t>P leakage</a:t>
              </a:r>
            </a:p>
          </p:txBody>
        </p:sp>
      </p:grpSp>
    </p:spTree>
    <p:extLst>
      <p:ext uri="{BB962C8B-B14F-4D97-AF65-F5344CB8AC3E}">
        <p14:creationId xmlns:p14="http://schemas.microsoft.com/office/powerpoint/2010/main" val="11426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75" y="260135"/>
            <a:ext cx="7886782" cy="461665"/>
          </a:xfrm>
        </p:spPr>
        <p:txBody>
          <a:bodyPr/>
          <a:lstStyle/>
          <a:p>
            <a:pPr algn="ctr"/>
            <a:r>
              <a:rPr lang="en-US" cap="none" dirty="0" smtClean="0"/>
              <a:t>Anaerobic “Stress” &amp; EBPR</a:t>
            </a:r>
            <a:endParaRPr lang="en-US" cap="none" dirty="0"/>
          </a:p>
        </p:txBody>
      </p:sp>
      <p:sp>
        <p:nvSpPr>
          <p:cNvPr id="5" name="Text Placeholder 4"/>
          <p:cNvSpPr>
            <a:spLocks noGrp="1"/>
          </p:cNvSpPr>
          <p:nvPr>
            <p:ph type="body" sz="quarter" idx="12"/>
          </p:nvPr>
        </p:nvSpPr>
        <p:spPr>
          <a:xfrm>
            <a:off x="500775" y="1072317"/>
            <a:ext cx="8361871" cy="5840060"/>
          </a:xfrm>
        </p:spPr>
        <p:txBody>
          <a:bodyPr/>
          <a:lstStyle/>
          <a:p>
            <a:pPr>
              <a:lnSpc>
                <a:spcPct val="100000"/>
              </a:lnSpc>
            </a:pPr>
            <a:r>
              <a:rPr lang="en-US" sz="2400" dirty="0" smtClean="0"/>
              <a:t>Microbial </a:t>
            </a:r>
            <a:r>
              <a:rPr lang="en-US" sz="2400" dirty="0"/>
              <a:t>Stringent Response </a:t>
            </a:r>
            <a:r>
              <a:rPr lang="en-US" sz="2400" dirty="0" smtClean="0"/>
              <a:t>&amp; excess </a:t>
            </a:r>
            <a:r>
              <a:rPr lang="en-US" sz="2400" dirty="0"/>
              <a:t>phosphorus </a:t>
            </a:r>
            <a:r>
              <a:rPr lang="en-US" sz="2400" dirty="0" smtClean="0"/>
              <a:t>accumulation</a:t>
            </a:r>
          </a:p>
          <a:p>
            <a:pPr>
              <a:lnSpc>
                <a:spcPct val="100000"/>
              </a:lnSpc>
            </a:pPr>
            <a:endParaRPr lang="en-US" sz="2400" dirty="0" smtClean="0"/>
          </a:p>
          <a:p>
            <a:pPr>
              <a:lnSpc>
                <a:spcPct val="100000"/>
              </a:lnSpc>
            </a:pPr>
            <a:endParaRPr lang="en-US" sz="2400" dirty="0"/>
          </a:p>
          <a:p>
            <a:pPr>
              <a:lnSpc>
                <a:spcPct val="100000"/>
              </a:lnSpc>
            </a:pPr>
            <a:endParaRPr lang="en-US" sz="2400" dirty="0"/>
          </a:p>
          <a:p>
            <a:pPr>
              <a:lnSpc>
                <a:spcPct val="100000"/>
              </a:lnSpc>
            </a:pPr>
            <a:r>
              <a:rPr lang="en-US" sz="2400" dirty="0" smtClean="0"/>
              <a:t>For Quality EBPR, microbial culture increasingly ‘stressed’ by end of AN period…..upregulated Microbial Stringent Response</a:t>
            </a:r>
          </a:p>
          <a:p>
            <a:pPr>
              <a:lnSpc>
                <a:spcPct val="100000"/>
              </a:lnSpc>
            </a:pPr>
            <a:endParaRPr lang="en-US" sz="2400" dirty="0"/>
          </a:p>
          <a:p>
            <a:pPr>
              <a:lnSpc>
                <a:spcPct val="100000"/>
              </a:lnSpc>
            </a:pPr>
            <a:endParaRPr lang="en-US" sz="2400" dirty="0" smtClean="0"/>
          </a:p>
          <a:p>
            <a:pPr>
              <a:lnSpc>
                <a:spcPct val="100000"/>
              </a:lnSpc>
            </a:pPr>
            <a:endParaRPr lang="en-US" sz="2400" dirty="0"/>
          </a:p>
          <a:p>
            <a:pPr>
              <a:lnSpc>
                <a:spcPct val="100000"/>
              </a:lnSpc>
            </a:pPr>
            <a:endParaRPr lang="en-US" sz="2400" dirty="0" smtClean="0"/>
          </a:p>
          <a:p>
            <a:pPr>
              <a:lnSpc>
                <a:spcPct val="100000"/>
              </a:lnSpc>
            </a:pPr>
            <a:r>
              <a:rPr lang="en-US" sz="2400" dirty="0" smtClean="0"/>
              <a:t>Comparatively, for Failed EBPR, the </a:t>
            </a:r>
            <a:r>
              <a:rPr lang="en-US" sz="2400" dirty="0"/>
              <a:t>Microbial Stringent Response </a:t>
            </a:r>
            <a:r>
              <a:rPr lang="en-US" sz="2400" dirty="0" smtClean="0"/>
              <a:t>was minimally induced</a:t>
            </a:r>
          </a:p>
        </p:txBody>
      </p:sp>
      <p:graphicFrame>
        <p:nvGraphicFramePr>
          <p:cNvPr id="7" name="Content Placeholder 3"/>
          <p:cNvGraphicFramePr>
            <a:graphicFrameLocks/>
          </p:cNvGraphicFramePr>
          <p:nvPr>
            <p:extLst>
              <p:ext uri="{D42A27DB-BD31-4B8C-83A1-F6EECF244321}">
                <p14:modId xmlns:p14="http://schemas.microsoft.com/office/powerpoint/2010/main" val="2953516991"/>
              </p:ext>
            </p:extLst>
          </p:nvPr>
        </p:nvGraphicFramePr>
        <p:xfrm>
          <a:off x="566909" y="4255251"/>
          <a:ext cx="8229602" cy="1555040"/>
        </p:xfrm>
        <a:graphic>
          <a:graphicData uri="http://schemas.openxmlformats.org/drawingml/2006/table">
            <a:tbl>
              <a:tblPr>
                <a:tableStyleId>{0505E3EF-67EA-436B-97B2-0124C06EBD24}</a:tableStyleId>
              </a:tblPr>
              <a:tblGrid>
                <a:gridCol w="1150995">
                  <a:extLst>
                    <a:ext uri="{9D8B030D-6E8A-4147-A177-3AD203B41FA5}">
                      <a16:colId xmlns="" xmlns:a16="http://schemas.microsoft.com/office/drawing/2014/main" val="2920690011"/>
                    </a:ext>
                  </a:extLst>
                </a:gridCol>
                <a:gridCol w="1150995">
                  <a:extLst>
                    <a:ext uri="{9D8B030D-6E8A-4147-A177-3AD203B41FA5}">
                      <a16:colId xmlns="" xmlns:a16="http://schemas.microsoft.com/office/drawing/2014/main" val="945883055"/>
                    </a:ext>
                  </a:extLst>
                </a:gridCol>
                <a:gridCol w="1150995">
                  <a:extLst>
                    <a:ext uri="{9D8B030D-6E8A-4147-A177-3AD203B41FA5}">
                      <a16:colId xmlns="" xmlns:a16="http://schemas.microsoft.com/office/drawing/2014/main" val="570176519"/>
                    </a:ext>
                  </a:extLst>
                </a:gridCol>
                <a:gridCol w="1150995">
                  <a:extLst>
                    <a:ext uri="{9D8B030D-6E8A-4147-A177-3AD203B41FA5}">
                      <a16:colId xmlns="" xmlns:a16="http://schemas.microsoft.com/office/drawing/2014/main" val="4111639727"/>
                    </a:ext>
                  </a:extLst>
                </a:gridCol>
                <a:gridCol w="1150995">
                  <a:extLst>
                    <a:ext uri="{9D8B030D-6E8A-4147-A177-3AD203B41FA5}">
                      <a16:colId xmlns="" xmlns:a16="http://schemas.microsoft.com/office/drawing/2014/main" val="2255566163"/>
                    </a:ext>
                  </a:extLst>
                </a:gridCol>
                <a:gridCol w="2474627">
                  <a:extLst>
                    <a:ext uri="{9D8B030D-6E8A-4147-A177-3AD203B41FA5}">
                      <a16:colId xmlns="" xmlns:a16="http://schemas.microsoft.com/office/drawing/2014/main" val="2170846338"/>
                    </a:ext>
                  </a:extLst>
                </a:gridCol>
              </a:tblGrid>
              <a:tr h="548640">
                <a:tc gridSpan="2">
                  <a:txBody>
                    <a:bodyPr/>
                    <a:lstStyle/>
                    <a:p>
                      <a:pPr algn="ctr" fontAlgn="b"/>
                      <a:endParaRPr lang="en-US" sz="1600" b="1" i="0" u="none" strike="noStrike" dirty="0">
                        <a:solidFill>
                          <a:srgbClr val="000000"/>
                        </a:solidFill>
                        <a:effectLst/>
                        <a:latin typeface="+mn-lt"/>
                      </a:endParaRPr>
                    </a:p>
                  </a:txBody>
                  <a:tcPr marL="7760" marR="7760" marT="7760" marB="0" anchor="b"/>
                </a:tc>
                <a:tc hMerge="1">
                  <a:txBody>
                    <a:bodyPr/>
                    <a:lstStyle/>
                    <a:p>
                      <a:pPr algn="ctr" fontAlgn="b"/>
                      <a:endParaRPr lang="en-US" sz="1600" b="1" i="0" u="none" strike="noStrike" dirty="0">
                        <a:solidFill>
                          <a:srgbClr val="000000"/>
                        </a:solidFill>
                        <a:effectLst/>
                        <a:latin typeface="+mn-lt"/>
                      </a:endParaRPr>
                    </a:p>
                  </a:txBody>
                  <a:tcPr marL="7760" marR="7760" marT="7760" marB="0" anchor="b"/>
                </a:tc>
                <a:tc gridSpan="3">
                  <a:txBody>
                    <a:bodyPr/>
                    <a:lstStyle/>
                    <a:p>
                      <a:pPr algn="ctr" fontAlgn="b"/>
                      <a:r>
                        <a:rPr lang="en-US" sz="1600" b="1" u="none" strike="noStrike" dirty="0" smtClean="0">
                          <a:effectLst/>
                          <a:latin typeface="+mn-lt"/>
                        </a:rPr>
                        <a:t>Reactor B, </a:t>
                      </a:r>
                      <a:r>
                        <a:rPr lang="en-US" sz="1600" b="1" u="sng" strike="noStrike" dirty="0" smtClean="0">
                          <a:solidFill>
                            <a:srgbClr val="FF0000"/>
                          </a:solidFill>
                          <a:effectLst/>
                          <a:latin typeface="+mn-lt"/>
                        </a:rPr>
                        <a:t>Quality EBPR</a:t>
                      </a:r>
                      <a:r>
                        <a:rPr lang="en-US" sz="1600" b="1" u="none" strike="noStrike" dirty="0" smtClean="0">
                          <a:effectLst/>
                          <a:latin typeface="+mn-lt"/>
                        </a:rPr>
                        <a:t>: Metabolites Detected</a:t>
                      </a:r>
                      <a:endParaRPr lang="en-US" sz="1600" b="1" i="0" u="none" strike="noStrike" dirty="0">
                        <a:solidFill>
                          <a:srgbClr val="000000"/>
                        </a:solidFill>
                        <a:effectLst/>
                        <a:latin typeface="+mn-lt"/>
                      </a:endParaRPr>
                    </a:p>
                  </a:txBody>
                  <a:tcPr marL="7760" marR="7760" marT="7760" marB="0" anchor="b"/>
                </a:tc>
                <a:tc hMerge="1">
                  <a:txBody>
                    <a:bodyPr/>
                    <a:lstStyle/>
                    <a:p>
                      <a:endParaRPr lang="en-US"/>
                    </a:p>
                  </a:txBody>
                  <a:tcPr/>
                </a:tc>
                <a:tc hMerge="1">
                  <a:txBody>
                    <a:bodyPr/>
                    <a:lstStyle/>
                    <a:p>
                      <a:pPr algn="l" fontAlgn="b"/>
                      <a:endParaRPr lang="en-US" sz="900" b="0" i="0" u="none" strike="noStrike" dirty="0">
                        <a:solidFill>
                          <a:srgbClr val="000000"/>
                        </a:solidFill>
                        <a:effectLst/>
                        <a:latin typeface="Calibri" panose="020F0502020204030204" pitchFamily="34" charset="0"/>
                      </a:endParaRPr>
                    </a:p>
                  </a:txBody>
                  <a:tcPr marL="7760" marR="7760" marT="7760" marB="0" anchor="b"/>
                </a:tc>
                <a:tc>
                  <a:txBody>
                    <a:bodyPr/>
                    <a:lstStyle/>
                    <a:p>
                      <a:pPr algn="ctr" fontAlgn="b"/>
                      <a:r>
                        <a:rPr lang="en-US" sz="1600" b="1" i="0" u="none" strike="noStrike" dirty="0" smtClean="0">
                          <a:solidFill>
                            <a:srgbClr val="000000"/>
                          </a:solidFill>
                          <a:effectLst/>
                          <a:latin typeface="+mn-lt"/>
                        </a:rPr>
                        <a:t>Reactor B, </a:t>
                      </a:r>
                      <a:r>
                        <a:rPr lang="en-US" sz="1600" b="1" i="0" u="sng" strike="noStrike" dirty="0" smtClean="0">
                          <a:solidFill>
                            <a:srgbClr val="FF0000"/>
                          </a:solidFill>
                          <a:effectLst/>
                          <a:latin typeface="+mn-lt"/>
                        </a:rPr>
                        <a:t>Failed</a:t>
                      </a:r>
                      <a:r>
                        <a:rPr lang="en-US" sz="1600" b="1" i="0" u="sng" strike="noStrike" baseline="0" dirty="0" smtClean="0">
                          <a:solidFill>
                            <a:srgbClr val="FF0000"/>
                          </a:solidFill>
                          <a:effectLst/>
                          <a:latin typeface="+mn-lt"/>
                        </a:rPr>
                        <a:t> EBPR</a:t>
                      </a:r>
                      <a:r>
                        <a:rPr lang="en-US" sz="1600" b="1" i="0" u="none" strike="noStrike" baseline="0" dirty="0" smtClean="0">
                          <a:solidFill>
                            <a:srgbClr val="000000"/>
                          </a:solidFill>
                          <a:effectLst/>
                          <a:latin typeface="+mn-lt"/>
                        </a:rPr>
                        <a:t>:</a:t>
                      </a:r>
                    </a:p>
                    <a:p>
                      <a:pPr algn="ctr" fontAlgn="b"/>
                      <a:r>
                        <a:rPr lang="en-US" sz="1600" b="1" i="0" u="none" strike="noStrike" baseline="0" dirty="0" smtClean="0">
                          <a:solidFill>
                            <a:srgbClr val="000000"/>
                          </a:solidFill>
                          <a:effectLst/>
                          <a:latin typeface="+mn-lt"/>
                        </a:rPr>
                        <a:t>Metabolites Detected</a:t>
                      </a:r>
                      <a:endParaRPr lang="en-US" sz="1600" b="1" i="0" u="none" strike="noStrike" dirty="0">
                        <a:solidFill>
                          <a:srgbClr val="000000"/>
                        </a:solidFill>
                        <a:effectLst/>
                        <a:latin typeface="+mn-lt"/>
                      </a:endParaRPr>
                    </a:p>
                  </a:txBody>
                  <a:tcPr marL="7760" marR="7760" marT="7760" marB="0" anchor="b"/>
                </a:tc>
                <a:extLst>
                  <a:ext uri="{0D108BD9-81ED-4DB2-BD59-A6C34878D82A}">
                    <a16:rowId xmlns="" xmlns:a16="http://schemas.microsoft.com/office/drawing/2014/main" val="3138598536"/>
                  </a:ext>
                </a:extLst>
              </a:tr>
              <a:tr h="91440">
                <a:tc>
                  <a:txBody>
                    <a:bodyPr/>
                    <a:lstStyle/>
                    <a:p>
                      <a:pPr algn="ctr" fontAlgn="b"/>
                      <a:r>
                        <a:rPr lang="en-US" sz="1400" b="1" u="none" strike="noStrike" dirty="0">
                          <a:effectLst/>
                          <a:latin typeface="+mn-lt"/>
                        </a:rPr>
                        <a:t>T=0</a:t>
                      </a:r>
                      <a:endParaRPr lang="en-US" sz="1400" b="1" i="0" u="none" strike="noStrike" dirty="0">
                        <a:solidFill>
                          <a:srgbClr val="000000"/>
                        </a:solidFill>
                        <a:effectLst/>
                        <a:latin typeface="+mn-lt"/>
                      </a:endParaRPr>
                    </a:p>
                  </a:txBody>
                  <a:tcPr marL="7760" marR="7760" marT="7760" marB="0" anchor="b"/>
                </a:tc>
                <a:tc>
                  <a:txBody>
                    <a:bodyPr/>
                    <a:lstStyle/>
                    <a:p>
                      <a:pPr algn="ctr" fontAlgn="b"/>
                      <a:r>
                        <a:rPr lang="en-US" sz="1400" b="1" u="none" strike="noStrike" dirty="0">
                          <a:effectLst/>
                          <a:latin typeface="+mn-lt"/>
                        </a:rPr>
                        <a:t>+10 mins (AN)</a:t>
                      </a:r>
                      <a:endParaRPr lang="en-US" sz="1400" b="1" i="0" u="none" strike="noStrike" dirty="0">
                        <a:solidFill>
                          <a:srgbClr val="000000"/>
                        </a:solidFill>
                        <a:effectLst/>
                        <a:latin typeface="+mn-lt"/>
                      </a:endParaRPr>
                    </a:p>
                  </a:txBody>
                  <a:tcPr marL="7760" marR="7760" marT="7760" marB="0" anchor="b"/>
                </a:tc>
                <a:tc>
                  <a:txBody>
                    <a:bodyPr/>
                    <a:lstStyle/>
                    <a:p>
                      <a:pPr algn="ctr" fontAlgn="b"/>
                      <a:r>
                        <a:rPr lang="en-US" sz="1600" b="1" u="none" strike="noStrike" dirty="0">
                          <a:effectLst/>
                          <a:latin typeface="+mn-lt"/>
                        </a:rPr>
                        <a:t>GTP</a:t>
                      </a:r>
                      <a:endParaRPr lang="en-US" sz="1600" b="1" i="0" u="none" strike="noStrike" dirty="0">
                        <a:solidFill>
                          <a:srgbClr val="000000"/>
                        </a:solidFill>
                        <a:effectLst/>
                        <a:latin typeface="+mn-lt"/>
                      </a:endParaRPr>
                    </a:p>
                  </a:txBody>
                  <a:tcPr marL="7760" marR="7760" marT="7760" marB="0" anchor="ctr"/>
                </a:tc>
                <a:tc>
                  <a:txBody>
                    <a:bodyPr/>
                    <a:lstStyle/>
                    <a:p>
                      <a:pPr algn="ctr" fontAlgn="b"/>
                      <a:r>
                        <a:rPr lang="en-US" sz="1600" b="1" u="none" strike="noStrike" dirty="0">
                          <a:effectLst/>
                          <a:latin typeface="+mn-lt"/>
                        </a:rPr>
                        <a:t>ppGpp</a:t>
                      </a:r>
                      <a:endParaRPr lang="en-US" sz="1600" b="1" i="0" u="none" strike="noStrike" dirty="0">
                        <a:solidFill>
                          <a:srgbClr val="000000"/>
                        </a:solidFill>
                        <a:effectLst/>
                        <a:latin typeface="+mn-lt"/>
                      </a:endParaRPr>
                    </a:p>
                  </a:txBody>
                  <a:tcPr marL="7760" marR="7760" marT="7760" marB="0" anchor="ctr"/>
                </a:tc>
                <a:tc>
                  <a:txBody>
                    <a:bodyPr/>
                    <a:lstStyle/>
                    <a:p>
                      <a:pPr algn="ctr" fontAlgn="b"/>
                      <a:endParaRPr lang="en-US" sz="1600" b="1" i="0" u="none" strike="noStrike" dirty="0">
                        <a:solidFill>
                          <a:srgbClr val="000000"/>
                        </a:solidFill>
                        <a:effectLst/>
                        <a:latin typeface="+mn-lt"/>
                      </a:endParaRPr>
                    </a:p>
                  </a:txBody>
                  <a:tcPr marL="7760" marR="7760" marT="7760" marB="0" anchor="ctr"/>
                </a:tc>
                <a:tc>
                  <a:txBody>
                    <a:bodyPr/>
                    <a:lstStyle/>
                    <a:p>
                      <a:pPr algn="ctr" fontAlgn="b"/>
                      <a:r>
                        <a:rPr lang="en-US" sz="1600" b="1" u="none" strike="noStrike" dirty="0" err="1" smtClean="0">
                          <a:effectLst/>
                          <a:latin typeface="+mn-lt"/>
                        </a:rPr>
                        <a:t>ppGpp</a:t>
                      </a:r>
                      <a:endParaRPr lang="en-US" sz="1600" b="1" i="0" u="none" strike="noStrike" dirty="0">
                        <a:solidFill>
                          <a:srgbClr val="000000"/>
                        </a:solidFill>
                        <a:effectLst/>
                        <a:latin typeface="+mn-lt"/>
                      </a:endParaRPr>
                    </a:p>
                  </a:txBody>
                  <a:tcPr marL="7760" marR="7760" marT="7760" marB="0" anchor="ctr"/>
                </a:tc>
                <a:extLst>
                  <a:ext uri="{0D108BD9-81ED-4DB2-BD59-A6C34878D82A}">
                    <a16:rowId xmlns="" xmlns:a16="http://schemas.microsoft.com/office/drawing/2014/main" val="2000699981"/>
                  </a:ext>
                </a:extLst>
              </a:tr>
              <a:tr h="91440">
                <a:tc>
                  <a:txBody>
                    <a:bodyPr/>
                    <a:lstStyle/>
                    <a:p>
                      <a:pPr algn="ctr" fontAlgn="b"/>
                      <a:r>
                        <a:rPr lang="en-US" sz="1400" b="1" i="0" u="none" strike="noStrike" dirty="0">
                          <a:solidFill>
                            <a:srgbClr val="000000"/>
                          </a:solidFill>
                          <a:effectLst/>
                          <a:latin typeface="+mn-lt"/>
                        </a:rPr>
                        <a:t>T=0</a:t>
                      </a:r>
                    </a:p>
                  </a:txBody>
                  <a:tcPr marL="7760" marR="7760" marT="7760" marB="0" anchor="b"/>
                </a:tc>
                <a:tc>
                  <a:txBody>
                    <a:bodyPr/>
                    <a:lstStyle/>
                    <a:p>
                      <a:pPr algn="ctr" fontAlgn="b"/>
                      <a:r>
                        <a:rPr lang="en-US" sz="1400" b="1" u="none" strike="noStrike" dirty="0">
                          <a:effectLst/>
                          <a:latin typeface="+mn-lt"/>
                        </a:rPr>
                        <a:t>+170 mins (AN)</a:t>
                      </a:r>
                      <a:endParaRPr lang="en-US" sz="1400" b="1" i="0" u="none" strike="noStrike" dirty="0">
                        <a:solidFill>
                          <a:srgbClr val="000000"/>
                        </a:solidFill>
                        <a:effectLst/>
                        <a:latin typeface="+mn-lt"/>
                      </a:endParaRPr>
                    </a:p>
                  </a:txBody>
                  <a:tcPr marL="7760" marR="7760" marT="7760" marB="0" anchor="b"/>
                </a:tc>
                <a:tc>
                  <a:txBody>
                    <a:bodyPr/>
                    <a:lstStyle/>
                    <a:p>
                      <a:pPr algn="ctr" fontAlgn="b"/>
                      <a:r>
                        <a:rPr lang="en-US" sz="1600" b="1" u="none" strike="noStrike" dirty="0">
                          <a:effectLst/>
                          <a:latin typeface="+mn-lt"/>
                        </a:rPr>
                        <a:t>GTP</a:t>
                      </a:r>
                      <a:endParaRPr lang="en-US" sz="1600" b="1" i="0" u="none" strike="noStrike" dirty="0">
                        <a:solidFill>
                          <a:srgbClr val="000000"/>
                        </a:solidFill>
                        <a:effectLst/>
                        <a:latin typeface="+mn-lt"/>
                      </a:endParaRPr>
                    </a:p>
                  </a:txBody>
                  <a:tcPr marL="7760" marR="7760" marT="7760" marB="0" anchor="ctr"/>
                </a:tc>
                <a:tc>
                  <a:txBody>
                    <a:bodyPr/>
                    <a:lstStyle/>
                    <a:p>
                      <a:pPr algn="ctr" fontAlgn="b"/>
                      <a:r>
                        <a:rPr lang="en-US" sz="1600" b="1" u="none" strike="noStrike" dirty="0">
                          <a:effectLst/>
                          <a:latin typeface="+mn-lt"/>
                        </a:rPr>
                        <a:t>ppGpp</a:t>
                      </a:r>
                      <a:endParaRPr lang="en-US" sz="1600" b="1" i="0" u="none" strike="noStrike" dirty="0">
                        <a:solidFill>
                          <a:srgbClr val="000000"/>
                        </a:solidFill>
                        <a:effectLst/>
                        <a:latin typeface="+mn-lt"/>
                      </a:endParaRPr>
                    </a:p>
                  </a:txBody>
                  <a:tcPr marL="7760" marR="7760" marT="7760" marB="0" anchor="ctr"/>
                </a:tc>
                <a:tc>
                  <a:txBody>
                    <a:bodyPr/>
                    <a:lstStyle/>
                    <a:p>
                      <a:pPr algn="ctr" fontAlgn="b"/>
                      <a:r>
                        <a:rPr lang="en-US" sz="1600" b="1" u="none" strike="noStrike" dirty="0">
                          <a:effectLst/>
                          <a:latin typeface="+mn-lt"/>
                        </a:rPr>
                        <a:t>pppGpp</a:t>
                      </a:r>
                      <a:endParaRPr lang="en-US" sz="1600" b="1" i="0" u="none" strike="noStrike" dirty="0">
                        <a:solidFill>
                          <a:srgbClr val="000000"/>
                        </a:solidFill>
                        <a:effectLst/>
                        <a:latin typeface="+mn-lt"/>
                      </a:endParaRPr>
                    </a:p>
                  </a:txBody>
                  <a:tcPr marL="7760" marR="7760" marT="7760" marB="0" anchor="ctr"/>
                </a:tc>
                <a:tc>
                  <a:txBody>
                    <a:bodyPr/>
                    <a:lstStyle/>
                    <a:p>
                      <a:pPr algn="ctr" fontAlgn="b"/>
                      <a:r>
                        <a:rPr lang="en-US" sz="1600" b="1" u="none" strike="noStrike" dirty="0" err="1" smtClean="0">
                          <a:effectLst/>
                          <a:latin typeface="+mn-lt"/>
                        </a:rPr>
                        <a:t>ppGpp</a:t>
                      </a:r>
                      <a:endParaRPr lang="en-US" sz="1600" b="1" i="0" u="none" strike="noStrike" dirty="0">
                        <a:solidFill>
                          <a:srgbClr val="000000"/>
                        </a:solidFill>
                        <a:effectLst/>
                        <a:latin typeface="+mn-lt"/>
                      </a:endParaRPr>
                    </a:p>
                  </a:txBody>
                  <a:tcPr marL="7760" marR="7760" marT="7760" marB="0" anchor="ctr"/>
                </a:tc>
                <a:extLst>
                  <a:ext uri="{0D108BD9-81ED-4DB2-BD59-A6C34878D82A}">
                    <a16:rowId xmlns="" xmlns:a16="http://schemas.microsoft.com/office/drawing/2014/main" val="2124004399"/>
                  </a:ext>
                </a:extLst>
              </a:tr>
              <a:tr h="91440">
                <a:tc>
                  <a:txBody>
                    <a:bodyPr/>
                    <a:lstStyle/>
                    <a:p>
                      <a:pPr algn="ctr" fontAlgn="b"/>
                      <a:r>
                        <a:rPr lang="en-US" sz="1400" b="1" u="none" strike="noStrike" dirty="0">
                          <a:effectLst/>
                          <a:latin typeface="+mn-lt"/>
                        </a:rPr>
                        <a:t>T=0</a:t>
                      </a:r>
                      <a:endParaRPr lang="en-US" sz="1400" b="1" i="0" u="none" strike="noStrike" dirty="0">
                        <a:solidFill>
                          <a:srgbClr val="000000"/>
                        </a:solidFill>
                        <a:effectLst/>
                        <a:latin typeface="+mn-lt"/>
                      </a:endParaRPr>
                    </a:p>
                  </a:txBody>
                  <a:tcPr marL="7760" marR="7760" marT="7760" marB="0" anchor="b"/>
                </a:tc>
                <a:tc>
                  <a:txBody>
                    <a:bodyPr/>
                    <a:lstStyle/>
                    <a:p>
                      <a:pPr algn="ctr" fontAlgn="b"/>
                      <a:r>
                        <a:rPr lang="en-US" sz="1400" b="1" i="0" u="none" strike="noStrike" dirty="0">
                          <a:solidFill>
                            <a:srgbClr val="000000"/>
                          </a:solidFill>
                          <a:effectLst/>
                          <a:latin typeface="+mn-lt"/>
                        </a:rPr>
                        <a:t>+10 mins (AE)</a:t>
                      </a:r>
                    </a:p>
                  </a:txBody>
                  <a:tcPr marL="7760" marR="7760" marT="7760" marB="0" anchor="b"/>
                </a:tc>
                <a:tc>
                  <a:txBody>
                    <a:bodyPr/>
                    <a:lstStyle/>
                    <a:p>
                      <a:pPr algn="ctr" fontAlgn="b"/>
                      <a:r>
                        <a:rPr lang="en-US" sz="1600" b="1" u="none" strike="noStrike" dirty="0">
                          <a:effectLst/>
                          <a:latin typeface="+mn-lt"/>
                        </a:rPr>
                        <a:t>GTP</a:t>
                      </a:r>
                      <a:endParaRPr lang="en-US" sz="1600" b="1" i="0" u="none" strike="noStrike" dirty="0">
                        <a:solidFill>
                          <a:srgbClr val="000000"/>
                        </a:solidFill>
                        <a:effectLst/>
                        <a:latin typeface="+mn-lt"/>
                      </a:endParaRPr>
                    </a:p>
                  </a:txBody>
                  <a:tcPr marL="7760" marR="7760" marT="7760" marB="0" anchor="ctr"/>
                </a:tc>
                <a:tc>
                  <a:txBody>
                    <a:bodyPr/>
                    <a:lstStyle/>
                    <a:p>
                      <a:pPr algn="ctr" fontAlgn="b"/>
                      <a:r>
                        <a:rPr lang="en-US" sz="1600" b="1" u="none" strike="noStrike" dirty="0">
                          <a:effectLst/>
                          <a:latin typeface="+mn-lt"/>
                        </a:rPr>
                        <a:t>ppGpp</a:t>
                      </a:r>
                      <a:endParaRPr lang="en-US" sz="1600" b="1" i="0" u="none" strike="noStrike" dirty="0">
                        <a:solidFill>
                          <a:srgbClr val="000000"/>
                        </a:solidFill>
                        <a:effectLst/>
                        <a:latin typeface="+mn-lt"/>
                      </a:endParaRPr>
                    </a:p>
                  </a:txBody>
                  <a:tcPr marL="7760" marR="7760" marT="7760" marB="0" anchor="ctr"/>
                </a:tc>
                <a:tc>
                  <a:txBody>
                    <a:bodyPr/>
                    <a:lstStyle/>
                    <a:p>
                      <a:pPr algn="ctr" fontAlgn="b"/>
                      <a:endParaRPr lang="en-US" sz="1600" b="1" i="0" u="none" strike="noStrike" dirty="0">
                        <a:solidFill>
                          <a:srgbClr val="000000"/>
                        </a:solidFill>
                        <a:effectLst/>
                        <a:latin typeface="+mn-lt"/>
                      </a:endParaRPr>
                    </a:p>
                  </a:txBody>
                  <a:tcPr marL="7760" marR="7760" marT="7760" marB="0" anchor="ctr"/>
                </a:tc>
                <a:tc>
                  <a:txBody>
                    <a:bodyPr/>
                    <a:lstStyle/>
                    <a:p>
                      <a:pPr algn="ctr" fontAlgn="b"/>
                      <a:r>
                        <a:rPr lang="en-US" sz="1600" b="1" u="none" strike="noStrike" dirty="0" err="1" smtClean="0">
                          <a:effectLst/>
                          <a:latin typeface="+mn-lt"/>
                        </a:rPr>
                        <a:t>ppGpp</a:t>
                      </a:r>
                      <a:endParaRPr lang="en-US" sz="1600" b="1" i="0" u="none" strike="noStrike" dirty="0">
                        <a:solidFill>
                          <a:srgbClr val="000000"/>
                        </a:solidFill>
                        <a:effectLst/>
                        <a:latin typeface="+mn-lt"/>
                      </a:endParaRPr>
                    </a:p>
                  </a:txBody>
                  <a:tcPr marL="7760" marR="7760" marT="7760" marB="0" anchor="ctr"/>
                </a:tc>
                <a:extLst>
                  <a:ext uri="{0D108BD9-81ED-4DB2-BD59-A6C34878D82A}">
                    <a16:rowId xmlns="" xmlns:a16="http://schemas.microsoft.com/office/drawing/2014/main" val="3054327710"/>
                  </a:ext>
                </a:extLst>
              </a:tr>
              <a:tr h="91440">
                <a:tc>
                  <a:txBody>
                    <a:bodyPr/>
                    <a:lstStyle/>
                    <a:p>
                      <a:pPr algn="ctr" fontAlgn="b"/>
                      <a:r>
                        <a:rPr lang="en-US" sz="1400" b="1" u="none" strike="noStrike" dirty="0">
                          <a:effectLst/>
                          <a:latin typeface="+mn-lt"/>
                        </a:rPr>
                        <a:t>+170 mins (AN)</a:t>
                      </a:r>
                      <a:endParaRPr lang="en-US" sz="1400" b="1" i="0" u="none" strike="noStrike" dirty="0">
                        <a:solidFill>
                          <a:srgbClr val="000000"/>
                        </a:solidFill>
                        <a:effectLst/>
                        <a:latin typeface="+mn-lt"/>
                      </a:endParaRPr>
                    </a:p>
                  </a:txBody>
                  <a:tcPr marL="7760" marR="7760" marT="7760" marB="0" anchor="b"/>
                </a:tc>
                <a:tc>
                  <a:txBody>
                    <a:bodyPr/>
                    <a:lstStyle/>
                    <a:p>
                      <a:pPr algn="ctr" fontAlgn="b"/>
                      <a:r>
                        <a:rPr lang="en-US" sz="1400" b="1" u="none" strike="noStrike" dirty="0">
                          <a:effectLst/>
                          <a:latin typeface="+mn-lt"/>
                        </a:rPr>
                        <a:t>+10 min (AE)</a:t>
                      </a:r>
                      <a:endParaRPr lang="en-US" sz="1400" b="1" i="0" u="none" strike="noStrike" dirty="0">
                        <a:solidFill>
                          <a:srgbClr val="000000"/>
                        </a:solidFill>
                        <a:effectLst/>
                        <a:latin typeface="+mn-lt"/>
                      </a:endParaRPr>
                    </a:p>
                  </a:txBody>
                  <a:tcPr marL="7760" marR="7760" marT="7760" marB="0" anchor="b"/>
                </a:tc>
                <a:tc>
                  <a:txBody>
                    <a:bodyPr/>
                    <a:lstStyle/>
                    <a:p>
                      <a:pPr algn="ctr" fontAlgn="b"/>
                      <a:endParaRPr lang="en-US" sz="1600" b="1" i="0" u="none" strike="noStrike" dirty="0">
                        <a:solidFill>
                          <a:srgbClr val="000000"/>
                        </a:solidFill>
                        <a:effectLst/>
                        <a:latin typeface="+mn-lt"/>
                      </a:endParaRPr>
                    </a:p>
                  </a:txBody>
                  <a:tcPr marL="7760" marR="7760" marT="7760" marB="0" anchor="ctr"/>
                </a:tc>
                <a:tc>
                  <a:txBody>
                    <a:bodyPr/>
                    <a:lstStyle/>
                    <a:p>
                      <a:pPr algn="ctr" fontAlgn="b"/>
                      <a:endParaRPr lang="en-US" sz="1600" b="1" i="0" u="none" strike="noStrike" dirty="0">
                        <a:solidFill>
                          <a:srgbClr val="000000"/>
                        </a:solidFill>
                        <a:effectLst/>
                        <a:latin typeface="+mn-lt"/>
                      </a:endParaRPr>
                    </a:p>
                  </a:txBody>
                  <a:tcPr marL="7760" marR="7760" marT="7760" marB="0" anchor="ctr"/>
                </a:tc>
                <a:tc>
                  <a:txBody>
                    <a:bodyPr/>
                    <a:lstStyle/>
                    <a:p>
                      <a:pPr marL="0" marR="0" lvl="0" indent="0" algn="ctr" defTabSz="257168" rtl="0" eaLnBrk="1" fontAlgn="b" latinLnBrk="0" hangingPunct="1">
                        <a:lnSpc>
                          <a:spcPct val="100000"/>
                        </a:lnSpc>
                        <a:spcBef>
                          <a:spcPts val="0"/>
                        </a:spcBef>
                        <a:spcAft>
                          <a:spcPts val="0"/>
                        </a:spcAft>
                        <a:buClrTx/>
                        <a:buSzTx/>
                        <a:buFontTx/>
                        <a:buNone/>
                        <a:tabLst/>
                        <a:defRPr/>
                      </a:pPr>
                      <a:r>
                        <a:rPr lang="en-US" sz="1600" b="1" u="none" strike="noStrike" dirty="0" err="1" smtClean="0">
                          <a:effectLst/>
                          <a:latin typeface="+mn-lt"/>
                        </a:rPr>
                        <a:t>pppGpp</a:t>
                      </a:r>
                      <a:endParaRPr lang="en-US" sz="1600" b="1" u="none" strike="noStrike" dirty="0">
                        <a:effectLst/>
                        <a:latin typeface="+mn-lt"/>
                      </a:endParaRPr>
                    </a:p>
                  </a:txBody>
                  <a:tcPr marL="7760" marR="7760" marT="7760" marB="0" anchor="ctr"/>
                </a:tc>
                <a:tc>
                  <a:txBody>
                    <a:bodyPr/>
                    <a:lstStyle/>
                    <a:p>
                      <a:pPr algn="ctr" fontAlgn="b"/>
                      <a:r>
                        <a:rPr lang="en-US" sz="1600" b="1" i="0" u="none" strike="noStrike" dirty="0" smtClean="0">
                          <a:solidFill>
                            <a:srgbClr val="000000"/>
                          </a:solidFill>
                          <a:effectLst/>
                          <a:latin typeface="+mn-lt"/>
                        </a:rPr>
                        <a:t>Non detect</a:t>
                      </a:r>
                      <a:endParaRPr lang="en-US" sz="1600" b="1" i="0" u="none" strike="noStrike" dirty="0">
                        <a:solidFill>
                          <a:srgbClr val="000000"/>
                        </a:solidFill>
                        <a:effectLst/>
                        <a:latin typeface="+mn-lt"/>
                      </a:endParaRPr>
                    </a:p>
                  </a:txBody>
                  <a:tcPr marL="7760" marR="7760" marT="7760" marB="0" anchor="ctr"/>
                </a:tc>
                <a:extLst>
                  <a:ext uri="{0D108BD9-81ED-4DB2-BD59-A6C34878D82A}">
                    <a16:rowId xmlns="" xmlns:a16="http://schemas.microsoft.com/office/drawing/2014/main" val="1030073526"/>
                  </a:ext>
                </a:extLst>
              </a:tr>
            </a:tbl>
          </a:graphicData>
        </a:graphic>
      </p:graphicFrame>
      <p:pic>
        <p:nvPicPr>
          <p:cNvPr id="3" name="Picture 2"/>
          <p:cNvPicPr>
            <a:picLocks noChangeAspect="1"/>
          </p:cNvPicPr>
          <p:nvPr/>
        </p:nvPicPr>
        <p:blipFill>
          <a:blip r:embed="rId2"/>
          <a:stretch>
            <a:fillRect/>
          </a:stretch>
        </p:blipFill>
        <p:spPr>
          <a:xfrm>
            <a:off x="5029200" y="1499360"/>
            <a:ext cx="4114800" cy="1838768"/>
          </a:xfrm>
          <a:prstGeom prst="rect">
            <a:avLst/>
          </a:prstGeom>
        </p:spPr>
      </p:pic>
      <p:sp>
        <p:nvSpPr>
          <p:cNvPr id="4" name="Rectangle 3"/>
          <p:cNvSpPr/>
          <p:nvPr/>
        </p:nvSpPr>
        <p:spPr>
          <a:xfrm>
            <a:off x="6327872" y="4257850"/>
            <a:ext cx="2445880" cy="1537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95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75" y="260135"/>
            <a:ext cx="7886782" cy="461665"/>
          </a:xfrm>
        </p:spPr>
        <p:txBody>
          <a:bodyPr/>
          <a:lstStyle/>
          <a:p>
            <a:r>
              <a:rPr lang="en-US" dirty="0" smtClean="0"/>
              <a:t>Anaerobic period fermentation</a:t>
            </a:r>
            <a:endParaRPr lang="en-US" dirty="0"/>
          </a:p>
        </p:txBody>
      </p:sp>
      <p:sp>
        <p:nvSpPr>
          <p:cNvPr id="5" name="Text Placeholder 4"/>
          <p:cNvSpPr>
            <a:spLocks noGrp="1"/>
          </p:cNvSpPr>
          <p:nvPr>
            <p:ph type="body" sz="quarter" idx="12"/>
          </p:nvPr>
        </p:nvSpPr>
        <p:spPr>
          <a:xfrm>
            <a:off x="500774" y="960667"/>
            <a:ext cx="7433403" cy="2793072"/>
          </a:xfrm>
        </p:spPr>
        <p:txBody>
          <a:bodyPr/>
          <a:lstStyle/>
          <a:p>
            <a:pPr>
              <a:lnSpc>
                <a:spcPct val="100000"/>
              </a:lnSpc>
            </a:pPr>
            <a:r>
              <a:rPr lang="en-US" sz="2400" dirty="0" smtClean="0"/>
              <a:t>Anaerobic zone VFA production difficult to monitor</a:t>
            </a:r>
          </a:p>
          <a:p>
            <a:pPr lvl="1">
              <a:lnSpc>
                <a:spcPct val="100000"/>
              </a:lnSpc>
            </a:pPr>
            <a:r>
              <a:rPr lang="en-US" sz="2400" dirty="0" smtClean="0"/>
              <a:t>VFAs consumed as produced – stored as PHA</a:t>
            </a:r>
          </a:p>
          <a:p>
            <a:pPr>
              <a:lnSpc>
                <a:spcPct val="100000"/>
              </a:lnSpc>
            </a:pPr>
            <a:r>
              <a:rPr lang="en-US" sz="2400" dirty="0" smtClean="0"/>
              <a:t>Fermentation could enhance EBPR</a:t>
            </a:r>
          </a:p>
          <a:p>
            <a:pPr>
              <a:lnSpc>
                <a:spcPct val="100000"/>
              </a:lnSpc>
            </a:pPr>
            <a:r>
              <a:rPr lang="en-US" sz="2400" dirty="0" smtClean="0"/>
              <a:t>Mixed acid fermentation</a:t>
            </a:r>
          </a:p>
          <a:p>
            <a:pPr lvl="1">
              <a:lnSpc>
                <a:spcPct val="100000"/>
              </a:lnSpc>
            </a:pPr>
            <a:r>
              <a:rPr lang="en-US" sz="2400" dirty="0" smtClean="0"/>
              <a:t>Metabolites upregulated in quality EBPR</a:t>
            </a:r>
          </a:p>
          <a:p>
            <a:pPr>
              <a:lnSpc>
                <a:spcPct val="100000"/>
              </a:lnSpc>
            </a:pPr>
            <a:endParaRPr lang="en-US" sz="2400" dirty="0"/>
          </a:p>
        </p:txBody>
      </p:sp>
      <p:sp>
        <p:nvSpPr>
          <p:cNvPr id="3" name="TextBox 2"/>
          <p:cNvSpPr txBox="1"/>
          <p:nvPr/>
        </p:nvSpPr>
        <p:spPr>
          <a:xfrm>
            <a:off x="5838093" y="3297718"/>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Glucose</a:t>
            </a:r>
            <a:endParaRPr lang="en-US" dirty="0">
              <a:latin typeface="Franklin Gothic Book" panose="020B0503020102020204" pitchFamily="34" charset="0"/>
            </a:endParaRPr>
          </a:p>
        </p:txBody>
      </p:sp>
      <p:sp>
        <p:nvSpPr>
          <p:cNvPr id="6" name="TextBox 5"/>
          <p:cNvSpPr txBox="1"/>
          <p:nvPr/>
        </p:nvSpPr>
        <p:spPr>
          <a:xfrm>
            <a:off x="5838093" y="4062063"/>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PEP</a:t>
            </a:r>
            <a:endParaRPr lang="en-US" dirty="0">
              <a:latin typeface="Franklin Gothic Book" panose="020B0503020102020204" pitchFamily="34" charset="0"/>
            </a:endParaRPr>
          </a:p>
        </p:txBody>
      </p:sp>
      <p:sp>
        <p:nvSpPr>
          <p:cNvPr id="7" name="TextBox 6"/>
          <p:cNvSpPr txBox="1"/>
          <p:nvPr/>
        </p:nvSpPr>
        <p:spPr>
          <a:xfrm>
            <a:off x="5838092" y="4826408"/>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Pyruvate</a:t>
            </a:r>
            <a:endParaRPr lang="en-US" dirty="0">
              <a:latin typeface="Franklin Gothic Book" panose="020B0503020102020204" pitchFamily="34" charset="0"/>
            </a:endParaRPr>
          </a:p>
        </p:txBody>
      </p:sp>
      <p:sp>
        <p:nvSpPr>
          <p:cNvPr id="8" name="TextBox 7"/>
          <p:cNvSpPr txBox="1"/>
          <p:nvPr/>
        </p:nvSpPr>
        <p:spPr>
          <a:xfrm>
            <a:off x="5838091" y="5590753"/>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Acetyl-CoA</a:t>
            </a:r>
            <a:endParaRPr lang="en-US" dirty="0">
              <a:latin typeface="Franklin Gothic Book" panose="020B0503020102020204" pitchFamily="34" charset="0"/>
            </a:endParaRPr>
          </a:p>
        </p:txBody>
      </p:sp>
      <p:sp>
        <p:nvSpPr>
          <p:cNvPr id="9" name="TextBox 8"/>
          <p:cNvSpPr txBox="1"/>
          <p:nvPr/>
        </p:nvSpPr>
        <p:spPr>
          <a:xfrm>
            <a:off x="4625927" y="6153825"/>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acetate</a:t>
            </a:r>
            <a:endParaRPr lang="en-US" dirty="0">
              <a:latin typeface="Franklin Gothic Book" panose="020B0503020102020204" pitchFamily="34" charset="0"/>
            </a:endParaRPr>
          </a:p>
        </p:txBody>
      </p:sp>
      <p:sp>
        <p:nvSpPr>
          <p:cNvPr id="10" name="TextBox 9"/>
          <p:cNvSpPr txBox="1"/>
          <p:nvPr/>
        </p:nvSpPr>
        <p:spPr>
          <a:xfrm>
            <a:off x="7088892" y="6153825"/>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ethanol</a:t>
            </a:r>
            <a:endParaRPr lang="en-US" dirty="0">
              <a:latin typeface="Franklin Gothic Book" panose="020B0503020102020204" pitchFamily="34" charset="0"/>
            </a:endParaRPr>
          </a:p>
        </p:txBody>
      </p:sp>
      <p:sp>
        <p:nvSpPr>
          <p:cNvPr id="11" name="TextBox 10"/>
          <p:cNvSpPr txBox="1"/>
          <p:nvPr/>
        </p:nvSpPr>
        <p:spPr>
          <a:xfrm>
            <a:off x="2773681" y="6167462"/>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succinate</a:t>
            </a:r>
            <a:endParaRPr lang="en-US" dirty="0">
              <a:latin typeface="Franklin Gothic Book" panose="020B0503020102020204" pitchFamily="34" charset="0"/>
            </a:endParaRPr>
          </a:p>
        </p:txBody>
      </p:sp>
      <p:sp>
        <p:nvSpPr>
          <p:cNvPr id="12" name="TextBox 11"/>
          <p:cNvSpPr txBox="1"/>
          <p:nvPr/>
        </p:nvSpPr>
        <p:spPr>
          <a:xfrm>
            <a:off x="2777146" y="5228954"/>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malate</a:t>
            </a:r>
            <a:endParaRPr lang="en-US" dirty="0">
              <a:latin typeface="Franklin Gothic Book" panose="020B0503020102020204" pitchFamily="34" charset="0"/>
            </a:endParaRPr>
          </a:p>
        </p:txBody>
      </p:sp>
      <p:sp>
        <p:nvSpPr>
          <p:cNvPr id="13" name="TextBox 12"/>
          <p:cNvSpPr txBox="1"/>
          <p:nvPr/>
        </p:nvSpPr>
        <p:spPr>
          <a:xfrm>
            <a:off x="2774241" y="4370791"/>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oxaloacetate</a:t>
            </a:r>
            <a:endParaRPr lang="en-US" dirty="0">
              <a:latin typeface="Franklin Gothic Book" panose="020B0503020102020204" pitchFamily="34" charset="0"/>
            </a:endParaRPr>
          </a:p>
        </p:txBody>
      </p:sp>
      <p:sp>
        <p:nvSpPr>
          <p:cNvPr id="14" name="TextBox 13"/>
          <p:cNvSpPr txBox="1"/>
          <p:nvPr/>
        </p:nvSpPr>
        <p:spPr>
          <a:xfrm>
            <a:off x="580988" y="6167462"/>
            <a:ext cx="1776739" cy="402546"/>
          </a:xfrm>
          <a:prstGeom prst="rect">
            <a:avLst/>
          </a:prstGeom>
          <a:noFill/>
        </p:spPr>
        <p:txBody>
          <a:bodyPr wrap="square" rtlCol="0">
            <a:spAutoFit/>
          </a:bodyPr>
          <a:lstStyle/>
          <a:p>
            <a:pPr algn="ctr"/>
            <a:r>
              <a:rPr lang="en-US" dirty="0" smtClean="0">
                <a:latin typeface="Franklin Gothic Book" panose="020B0503020102020204" pitchFamily="34" charset="0"/>
              </a:rPr>
              <a:t>2-oxoglutarate</a:t>
            </a:r>
            <a:endParaRPr lang="en-US" dirty="0">
              <a:latin typeface="Franklin Gothic Book" panose="020B0503020102020204" pitchFamily="34" charset="0"/>
            </a:endParaRPr>
          </a:p>
        </p:txBody>
      </p:sp>
      <p:cxnSp>
        <p:nvCxnSpPr>
          <p:cNvPr id="16" name="Straight Arrow Connector 15"/>
          <p:cNvCxnSpPr>
            <a:stCxn id="3" idx="2"/>
            <a:endCxn id="6" idx="0"/>
          </p:cNvCxnSpPr>
          <p:nvPr/>
        </p:nvCxnSpPr>
        <p:spPr>
          <a:xfrm>
            <a:off x="6643469" y="3700264"/>
            <a:ext cx="0" cy="361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7" idx="0"/>
          </p:cNvCxnSpPr>
          <p:nvPr/>
        </p:nvCxnSpPr>
        <p:spPr>
          <a:xfrm flipH="1">
            <a:off x="6643468" y="4464609"/>
            <a:ext cx="1" cy="361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2"/>
            <a:endCxn id="8" idx="0"/>
          </p:cNvCxnSpPr>
          <p:nvPr/>
        </p:nvCxnSpPr>
        <p:spPr>
          <a:xfrm flipH="1">
            <a:off x="6643467" y="5228954"/>
            <a:ext cx="1" cy="361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8" idx="1"/>
            <a:endCxn id="9" idx="0"/>
          </p:cNvCxnSpPr>
          <p:nvPr/>
        </p:nvCxnSpPr>
        <p:spPr>
          <a:xfrm rot="10800000" flipV="1">
            <a:off x="5431303" y="5792025"/>
            <a:ext cx="406788" cy="3617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8" idx="3"/>
            <a:endCxn id="10" idx="0"/>
          </p:cNvCxnSpPr>
          <p:nvPr/>
        </p:nvCxnSpPr>
        <p:spPr>
          <a:xfrm>
            <a:off x="7448842" y="5792026"/>
            <a:ext cx="445426" cy="36179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6" idx="1"/>
            <a:endCxn id="13" idx="0"/>
          </p:cNvCxnSpPr>
          <p:nvPr/>
        </p:nvCxnSpPr>
        <p:spPr>
          <a:xfrm rot="10800000" flipV="1">
            <a:off x="3579617" y="4263335"/>
            <a:ext cx="2258476" cy="10745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2"/>
            <a:endCxn id="12" idx="0"/>
          </p:cNvCxnSpPr>
          <p:nvPr/>
        </p:nvCxnSpPr>
        <p:spPr>
          <a:xfrm>
            <a:off x="3579617" y="4773337"/>
            <a:ext cx="2905" cy="455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2"/>
            <a:endCxn id="11" idx="0"/>
          </p:cNvCxnSpPr>
          <p:nvPr/>
        </p:nvCxnSpPr>
        <p:spPr>
          <a:xfrm flipH="1">
            <a:off x="3579057" y="5631500"/>
            <a:ext cx="3465" cy="535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80987" y="4367638"/>
            <a:ext cx="1776739" cy="402546"/>
          </a:xfrm>
          <a:prstGeom prst="rect">
            <a:avLst/>
          </a:prstGeom>
          <a:noFill/>
        </p:spPr>
        <p:txBody>
          <a:bodyPr wrap="square" rtlCol="0">
            <a:spAutoFit/>
          </a:bodyPr>
          <a:lstStyle/>
          <a:p>
            <a:pPr algn="ctr"/>
            <a:r>
              <a:rPr lang="en-US" dirty="0" smtClean="0">
                <a:latin typeface="Franklin Gothic Book" panose="020B0503020102020204" pitchFamily="34" charset="0"/>
              </a:rPr>
              <a:t>cis-</a:t>
            </a:r>
            <a:r>
              <a:rPr lang="en-US" dirty="0" err="1" smtClean="0">
                <a:latin typeface="Franklin Gothic Book" panose="020B0503020102020204" pitchFamily="34" charset="0"/>
              </a:rPr>
              <a:t>aconitate</a:t>
            </a:r>
            <a:endParaRPr lang="en-US" dirty="0">
              <a:latin typeface="Franklin Gothic Book" panose="020B0503020102020204" pitchFamily="34" charset="0"/>
            </a:endParaRPr>
          </a:p>
        </p:txBody>
      </p:sp>
      <p:cxnSp>
        <p:nvCxnSpPr>
          <p:cNvPr id="37" name="Straight Arrow Connector 36"/>
          <p:cNvCxnSpPr>
            <a:stCxn id="13" idx="1"/>
          </p:cNvCxnSpPr>
          <p:nvPr/>
        </p:nvCxnSpPr>
        <p:spPr>
          <a:xfrm flipH="1" flipV="1">
            <a:off x="2250831" y="4568911"/>
            <a:ext cx="523410" cy="3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5" idx="2"/>
            <a:endCxn id="14" idx="0"/>
          </p:cNvCxnSpPr>
          <p:nvPr/>
        </p:nvCxnSpPr>
        <p:spPr>
          <a:xfrm>
            <a:off x="1469357" y="4770184"/>
            <a:ext cx="1" cy="139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4" idx="3"/>
            <a:endCxn id="11" idx="1"/>
          </p:cNvCxnSpPr>
          <p:nvPr/>
        </p:nvCxnSpPr>
        <p:spPr>
          <a:xfrm>
            <a:off x="2357727" y="6368735"/>
            <a:ext cx="4159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00773" y="4317063"/>
            <a:ext cx="1925903" cy="5093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626828" y="5185829"/>
            <a:ext cx="1925903" cy="5093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70386" y="6100425"/>
            <a:ext cx="1925903" cy="5093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594937" y="6101387"/>
            <a:ext cx="1925903" cy="5093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676841" y="5537352"/>
            <a:ext cx="1925903" cy="5093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75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P spid="14" grpId="0"/>
      <p:bldP spid="35" grpId="0"/>
      <p:bldP spid="45" grpId="0" animBg="1"/>
      <p:bldP spid="46" grpId="0" animBg="1"/>
      <p:bldP spid="47" grpId="0" animBg="1"/>
      <p:bldP spid="48" grpId="0" animBg="1"/>
      <p:bldP spid="4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75" y="260135"/>
            <a:ext cx="7886782" cy="461665"/>
          </a:xfrm>
        </p:spPr>
        <p:txBody>
          <a:bodyPr/>
          <a:lstStyle/>
          <a:p>
            <a:r>
              <a:rPr lang="en-US" dirty="0" smtClean="0"/>
              <a:t>Amino acids as aerobic substrate</a:t>
            </a:r>
            <a:endParaRPr lang="en-US" dirty="0"/>
          </a:p>
        </p:txBody>
      </p:sp>
      <p:sp>
        <p:nvSpPr>
          <p:cNvPr id="5" name="Text Placeholder 4"/>
          <p:cNvSpPr>
            <a:spLocks noGrp="1"/>
          </p:cNvSpPr>
          <p:nvPr>
            <p:ph type="body" sz="quarter" idx="12"/>
          </p:nvPr>
        </p:nvSpPr>
        <p:spPr>
          <a:xfrm>
            <a:off x="500775" y="1059136"/>
            <a:ext cx="8397040" cy="1223412"/>
          </a:xfrm>
        </p:spPr>
        <p:txBody>
          <a:bodyPr/>
          <a:lstStyle/>
          <a:p>
            <a:pPr>
              <a:lnSpc>
                <a:spcPct val="100000"/>
              </a:lnSpc>
            </a:pPr>
            <a:r>
              <a:rPr lang="en-US" sz="2400" dirty="0" err="1"/>
              <a:t>Tetrasphaera</a:t>
            </a:r>
            <a:r>
              <a:rPr lang="en-US" sz="2400" dirty="0"/>
              <a:t> </a:t>
            </a:r>
            <a:r>
              <a:rPr lang="en-US" sz="2400" dirty="0" smtClean="0"/>
              <a:t>PAOs store </a:t>
            </a:r>
            <a:r>
              <a:rPr lang="en-US" sz="2400" dirty="0"/>
              <a:t>amino acids anaerobically and then use them in aerobic phase </a:t>
            </a:r>
            <a:r>
              <a:rPr lang="en-US" sz="2400" dirty="0" smtClean="0"/>
              <a:t>for </a:t>
            </a:r>
            <a:r>
              <a:rPr lang="en-US" sz="2400" dirty="0"/>
              <a:t>energy </a:t>
            </a:r>
            <a:r>
              <a:rPr lang="en-US" sz="2400" dirty="0" smtClean="0"/>
              <a:t>(Nielsen </a:t>
            </a:r>
            <a:r>
              <a:rPr lang="en-US" sz="2400" dirty="0"/>
              <a:t>et al, </a:t>
            </a:r>
            <a:r>
              <a:rPr lang="en-US" sz="2400" dirty="0" smtClean="0"/>
              <a:t>2019)</a:t>
            </a:r>
            <a:endParaRPr lang="en-US" sz="2400" dirty="0"/>
          </a:p>
          <a:p>
            <a:pPr>
              <a:lnSpc>
                <a:spcPct val="100000"/>
              </a:lnSpc>
            </a:pPr>
            <a:r>
              <a:rPr lang="en-US" sz="2400" dirty="0" smtClean="0"/>
              <a:t>Potential amino acids used in EBPR</a:t>
            </a:r>
            <a:endParaRPr lang="en-US" sz="2400" dirty="0"/>
          </a:p>
        </p:txBody>
      </p:sp>
      <p:pic>
        <p:nvPicPr>
          <p:cNvPr id="4" name="Picture 3">
            <a:extLst>
              <a:ext uri="{FF2B5EF4-FFF2-40B4-BE49-F238E27FC236}">
                <a16:creationId xmlns="" xmlns:a16="http://schemas.microsoft.com/office/drawing/2014/main" id="{3E9805C3-3DF7-8845-A680-33E074482272}"/>
              </a:ext>
            </a:extLst>
          </p:cNvPr>
          <p:cNvPicPr>
            <a:picLocks noChangeAspect="1"/>
          </p:cNvPicPr>
          <p:nvPr/>
        </p:nvPicPr>
        <p:blipFill>
          <a:blip r:embed="rId2"/>
          <a:stretch>
            <a:fillRect/>
          </a:stretch>
        </p:blipFill>
        <p:spPr>
          <a:xfrm>
            <a:off x="2034118" y="2645925"/>
            <a:ext cx="1712543" cy="1722438"/>
          </a:xfrm>
          <a:prstGeom prst="rect">
            <a:avLst/>
          </a:prstGeom>
        </p:spPr>
      </p:pic>
      <p:pic>
        <p:nvPicPr>
          <p:cNvPr id="6" name="Picture 5">
            <a:extLst>
              <a:ext uri="{FF2B5EF4-FFF2-40B4-BE49-F238E27FC236}">
                <a16:creationId xmlns="" xmlns:a16="http://schemas.microsoft.com/office/drawing/2014/main" id="{62F3AFA2-05E7-F34C-9ABB-D91D55E7F24F}"/>
              </a:ext>
            </a:extLst>
          </p:cNvPr>
          <p:cNvPicPr>
            <a:picLocks noChangeAspect="1"/>
          </p:cNvPicPr>
          <p:nvPr/>
        </p:nvPicPr>
        <p:blipFill>
          <a:blip r:embed="rId3"/>
          <a:stretch>
            <a:fillRect/>
          </a:stretch>
        </p:blipFill>
        <p:spPr>
          <a:xfrm>
            <a:off x="1903075" y="5290430"/>
            <a:ext cx="1935305" cy="1138157"/>
          </a:xfrm>
          <a:prstGeom prst="rect">
            <a:avLst/>
          </a:prstGeom>
        </p:spPr>
      </p:pic>
      <p:pic>
        <p:nvPicPr>
          <p:cNvPr id="7" name="Picture 2" descr="Image result for alanine">
            <a:extLst>
              <a:ext uri="{FF2B5EF4-FFF2-40B4-BE49-F238E27FC236}">
                <a16:creationId xmlns="" xmlns:a16="http://schemas.microsoft.com/office/drawing/2014/main" id="{621E9C22-D24D-194D-9783-50BF7A8CC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541" y="2649339"/>
            <a:ext cx="1852178" cy="1369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glutamine">
            <a:extLst>
              <a:ext uri="{FF2B5EF4-FFF2-40B4-BE49-F238E27FC236}">
                <a16:creationId xmlns="" xmlns:a16="http://schemas.microsoft.com/office/drawing/2014/main" id="{F96D4D07-D482-F545-A9BB-631AAF9DD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016" y="4918207"/>
            <a:ext cx="2272755" cy="1369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85013" y="2339844"/>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histidine</a:t>
            </a:r>
            <a:endParaRPr lang="en-US" dirty="0">
              <a:latin typeface="Franklin Gothic Book" panose="020B0503020102020204" pitchFamily="34" charset="0"/>
            </a:endParaRPr>
          </a:p>
        </p:txBody>
      </p:sp>
      <p:sp>
        <p:nvSpPr>
          <p:cNvPr id="10" name="TextBox 9"/>
          <p:cNvSpPr txBox="1"/>
          <p:nvPr/>
        </p:nvSpPr>
        <p:spPr>
          <a:xfrm>
            <a:off x="4898988" y="2301372"/>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alanine</a:t>
            </a:r>
            <a:endParaRPr lang="en-US" dirty="0">
              <a:latin typeface="Franklin Gothic Book" panose="020B0503020102020204" pitchFamily="34" charset="0"/>
            </a:endParaRPr>
          </a:p>
        </p:txBody>
      </p:sp>
      <p:sp>
        <p:nvSpPr>
          <p:cNvPr id="11" name="TextBox 10"/>
          <p:cNvSpPr txBox="1"/>
          <p:nvPr/>
        </p:nvSpPr>
        <p:spPr>
          <a:xfrm>
            <a:off x="2065351" y="4918207"/>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glutamine</a:t>
            </a:r>
            <a:endParaRPr lang="en-US" dirty="0">
              <a:latin typeface="Franklin Gothic Book" panose="020B0503020102020204" pitchFamily="34" charset="0"/>
            </a:endParaRPr>
          </a:p>
        </p:txBody>
      </p:sp>
      <p:sp>
        <p:nvSpPr>
          <p:cNvPr id="12" name="TextBox 11"/>
          <p:cNvSpPr txBox="1"/>
          <p:nvPr/>
        </p:nvSpPr>
        <p:spPr>
          <a:xfrm>
            <a:off x="5789950" y="4579818"/>
            <a:ext cx="1610751" cy="402546"/>
          </a:xfrm>
          <a:prstGeom prst="rect">
            <a:avLst/>
          </a:prstGeom>
          <a:noFill/>
        </p:spPr>
        <p:txBody>
          <a:bodyPr wrap="square" rtlCol="0">
            <a:spAutoFit/>
          </a:bodyPr>
          <a:lstStyle/>
          <a:p>
            <a:pPr algn="ctr"/>
            <a:r>
              <a:rPr lang="en-US" dirty="0" smtClean="0">
                <a:latin typeface="Franklin Gothic Book" panose="020B0503020102020204" pitchFamily="34" charset="0"/>
              </a:rPr>
              <a:t>lysine</a:t>
            </a:r>
            <a:endParaRPr lang="en-US" dirty="0">
              <a:latin typeface="Franklin Gothic Book" panose="020B0503020102020204" pitchFamily="34" charset="0"/>
            </a:endParaRPr>
          </a:p>
        </p:txBody>
      </p:sp>
    </p:spTree>
    <p:extLst>
      <p:ext uri="{BB962C8B-B14F-4D97-AF65-F5344CB8AC3E}">
        <p14:creationId xmlns:p14="http://schemas.microsoft.com/office/powerpoint/2010/main" val="117737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88496" y="2013923"/>
            <a:ext cx="4883303" cy="1995461"/>
          </a:xfrm>
          <a:prstGeom prst="rect">
            <a:avLst/>
          </a:prstGeom>
        </p:spPr>
      </p:pic>
      <p:sp>
        <p:nvSpPr>
          <p:cNvPr id="2" name="Title 1"/>
          <p:cNvSpPr>
            <a:spLocks noGrp="1"/>
          </p:cNvSpPr>
          <p:nvPr>
            <p:ph type="title"/>
          </p:nvPr>
        </p:nvSpPr>
        <p:spPr>
          <a:xfrm>
            <a:off x="500774" y="77255"/>
            <a:ext cx="7886782" cy="923330"/>
          </a:xfrm>
        </p:spPr>
        <p:txBody>
          <a:bodyPr/>
          <a:lstStyle/>
          <a:p>
            <a:r>
              <a:rPr lang="en-US" dirty="0" smtClean="0"/>
              <a:t>phase 2 - Conventional </a:t>
            </a:r>
            <a:r>
              <a:rPr lang="en-US" dirty="0" err="1" smtClean="0"/>
              <a:t>ebpr</a:t>
            </a:r>
            <a:r>
              <a:rPr lang="en-US" dirty="0" smtClean="0"/>
              <a:t> vs. </a:t>
            </a:r>
            <a:r>
              <a:rPr lang="en-US" dirty="0" err="1" smtClean="0"/>
              <a:t>westbank</a:t>
            </a:r>
            <a:endParaRPr lang="en-US" dirty="0"/>
          </a:p>
        </p:txBody>
      </p:sp>
      <p:sp>
        <p:nvSpPr>
          <p:cNvPr id="5" name="Text Placeholder 4"/>
          <p:cNvSpPr>
            <a:spLocks noGrp="1"/>
          </p:cNvSpPr>
          <p:nvPr>
            <p:ph type="body" sz="quarter" idx="12"/>
          </p:nvPr>
        </p:nvSpPr>
        <p:spPr>
          <a:xfrm>
            <a:off x="181014" y="1070532"/>
            <a:ext cx="6322057" cy="5701561"/>
          </a:xfrm>
        </p:spPr>
        <p:txBody>
          <a:bodyPr/>
          <a:lstStyle/>
          <a:p>
            <a:pPr>
              <a:lnSpc>
                <a:spcPct val="100000"/>
              </a:lnSpc>
            </a:pPr>
            <a:r>
              <a:rPr lang="en-US" sz="2400" u="sng" dirty="0" smtClean="0"/>
              <a:t>Research questions:</a:t>
            </a:r>
          </a:p>
          <a:p>
            <a:pPr lvl="1">
              <a:lnSpc>
                <a:spcPct val="100000"/>
              </a:lnSpc>
            </a:pPr>
            <a:r>
              <a:rPr lang="en-US" sz="2400" dirty="0" smtClean="0"/>
              <a:t>Effect of PE addition outside AN zone?</a:t>
            </a:r>
          </a:p>
          <a:p>
            <a:pPr lvl="2">
              <a:lnSpc>
                <a:spcPct val="100000"/>
              </a:lnSpc>
            </a:pPr>
            <a:r>
              <a:rPr lang="en-US" sz="2400" dirty="0" smtClean="0"/>
              <a:t>P release or uptake?</a:t>
            </a:r>
          </a:p>
          <a:p>
            <a:pPr lvl="2">
              <a:lnSpc>
                <a:spcPct val="100000"/>
              </a:lnSpc>
            </a:pPr>
            <a:r>
              <a:rPr lang="en-US" sz="2400" dirty="0" smtClean="0"/>
              <a:t>Improved EBPR?</a:t>
            </a:r>
            <a:endParaRPr lang="en-US" sz="2400" dirty="0"/>
          </a:p>
          <a:p>
            <a:pPr lvl="2">
              <a:lnSpc>
                <a:spcPct val="100000"/>
              </a:lnSpc>
            </a:pPr>
            <a:endParaRPr lang="en-US" sz="2400" dirty="0" smtClean="0"/>
          </a:p>
          <a:p>
            <a:pPr lvl="2">
              <a:lnSpc>
                <a:spcPct val="100000"/>
              </a:lnSpc>
            </a:pPr>
            <a:endParaRPr lang="en-US" sz="2400" dirty="0"/>
          </a:p>
          <a:p>
            <a:pPr lvl="2">
              <a:lnSpc>
                <a:spcPct val="100000"/>
              </a:lnSpc>
            </a:pPr>
            <a:endParaRPr lang="en-US" sz="2400" dirty="0" smtClean="0"/>
          </a:p>
          <a:p>
            <a:pPr lvl="2">
              <a:lnSpc>
                <a:spcPct val="100000"/>
              </a:lnSpc>
            </a:pPr>
            <a:endParaRPr lang="en-US" sz="2400" dirty="0" smtClean="0"/>
          </a:p>
          <a:p>
            <a:pPr lvl="1">
              <a:lnSpc>
                <a:spcPct val="100000"/>
              </a:lnSpc>
            </a:pPr>
            <a:r>
              <a:rPr lang="en-US" sz="2400" dirty="0" err="1" smtClean="0"/>
              <a:t>Westbank</a:t>
            </a:r>
            <a:r>
              <a:rPr lang="en-US" sz="2400" dirty="0" smtClean="0"/>
              <a:t> produce better effluent quality?</a:t>
            </a:r>
          </a:p>
          <a:p>
            <a:pPr lvl="2">
              <a:lnSpc>
                <a:spcPct val="100000"/>
              </a:lnSpc>
            </a:pPr>
            <a:r>
              <a:rPr lang="en-US" sz="2400" dirty="0" smtClean="0"/>
              <a:t>Concentrated VFAs enhance AN response?</a:t>
            </a:r>
          </a:p>
          <a:p>
            <a:pPr lvl="1">
              <a:lnSpc>
                <a:spcPct val="100000"/>
              </a:lnSpc>
            </a:pPr>
            <a:r>
              <a:rPr lang="en-US" sz="2400" dirty="0" smtClean="0"/>
              <a:t>Interrogate “failure” and “recovery”</a:t>
            </a:r>
          </a:p>
          <a:p>
            <a:pPr lvl="2">
              <a:lnSpc>
                <a:spcPct val="100000"/>
              </a:lnSpc>
            </a:pPr>
            <a:r>
              <a:rPr lang="en-US" sz="2400" dirty="0" smtClean="0"/>
              <a:t>Metabolomics, transcriptomics, genomics</a:t>
            </a:r>
            <a:endParaRPr lang="en-US" sz="2400" dirty="0"/>
          </a:p>
        </p:txBody>
      </p:sp>
      <p:pic>
        <p:nvPicPr>
          <p:cNvPr id="4" name="Picture 3"/>
          <p:cNvPicPr>
            <a:picLocks noChangeAspect="1"/>
          </p:cNvPicPr>
          <p:nvPr/>
        </p:nvPicPr>
        <p:blipFill>
          <a:blip r:embed="rId3"/>
          <a:stretch>
            <a:fillRect/>
          </a:stretch>
        </p:blipFill>
        <p:spPr>
          <a:xfrm>
            <a:off x="242723" y="4217889"/>
            <a:ext cx="8749147" cy="447791"/>
          </a:xfrm>
          <a:prstGeom prst="rect">
            <a:avLst/>
          </a:prstGeom>
        </p:spPr>
      </p:pic>
    </p:spTree>
    <p:extLst>
      <p:ext uri="{BB962C8B-B14F-4D97-AF65-F5344CB8AC3E}">
        <p14:creationId xmlns:p14="http://schemas.microsoft.com/office/powerpoint/2010/main" val="153472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Preliminary data</a:t>
            </a:r>
            <a:endParaRPr lang="en-US" dirty="0"/>
          </a:p>
        </p:txBody>
      </p:sp>
      <p:pic>
        <p:nvPicPr>
          <p:cNvPr id="4" name="Picture 3"/>
          <p:cNvPicPr>
            <a:picLocks noChangeAspect="1"/>
          </p:cNvPicPr>
          <p:nvPr/>
        </p:nvPicPr>
        <p:blipFill>
          <a:blip r:embed="rId2"/>
          <a:stretch>
            <a:fillRect/>
          </a:stretch>
        </p:blipFill>
        <p:spPr>
          <a:xfrm>
            <a:off x="355563" y="921073"/>
            <a:ext cx="7928234" cy="4937760"/>
          </a:xfrm>
          <a:prstGeom prst="rect">
            <a:avLst/>
          </a:prstGeom>
        </p:spPr>
      </p:pic>
      <p:pic>
        <p:nvPicPr>
          <p:cNvPr id="5" name="Picture 4"/>
          <p:cNvPicPr>
            <a:picLocks noChangeAspect="1"/>
          </p:cNvPicPr>
          <p:nvPr/>
        </p:nvPicPr>
        <p:blipFill>
          <a:blip r:embed="rId3"/>
          <a:stretch>
            <a:fillRect/>
          </a:stretch>
        </p:blipFill>
        <p:spPr>
          <a:xfrm>
            <a:off x="888486" y="1526934"/>
            <a:ext cx="7928231" cy="4937760"/>
          </a:xfrm>
          <a:prstGeom prst="rect">
            <a:avLst/>
          </a:prstGeom>
        </p:spPr>
      </p:pic>
    </p:spTree>
    <p:extLst>
      <p:ext uri="{BB962C8B-B14F-4D97-AF65-F5344CB8AC3E}">
        <p14:creationId xmlns:p14="http://schemas.microsoft.com/office/powerpoint/2010/main" val="311354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40484" y="1714949"/>
            <a:ext cx="7696200" cy="3108543"/>
          </a:xfrm>
        </p:spPr>
        <p:txBody>
          <a:bodyPr/>
          <a:lstStyle/>
          <a:p>
            <a:pPr algn="ctr"/>
            <a:r>
              <a:rPr lang="en-US" sz="4800" dirty="0" smtClean="0"/>
              <a:t>Ongoing Research </a:t>
            </a:r>
          </a:p>
          <a:p>
            <a:pPr algn="ctr"/>
            <a:endParaRPr lang="en-US" sz="4800" dirty="0"/>
          </a:p>
          <a:p>
            <a:pPr algn="ctr"/>
            <a:r>
              <a:rPr lang="en-US" sz="4800" dirty="0" smtClean="0"/>
              <a:t>Post-anoxic BNR and Nitritation</a:t>
            </a:r>
            <a:endParaRPr lang="en-US" sz="4800" dirty="0"/>
          </a:p>
        </p:txBody>
      </p:sp>
    </p:spTree>
    <p:extLst>
      <p:ext uri="{BB962C8B-B14F-4D97-AF65-F5344CB8AC3E}">
        <p14:creationId xmlns:p14="http://schemas.microsoft.com/office/powerpoint/2010/main" val="3236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4800" y="1066800"/>
            <a:ext cx="7696200" cy="5386090"/>
          </a:xfrm>
        </p:spPr>
        <p:txBody>
          <a:bodyPr/>
          <a:lstStyle/>
          <a:p>
            <a:r>
              <a:rPr lang="en-US" sz="2800" dirty="0" smtClean="0"/>
              <a:t>Stop nitrification at nitrite (NO</a:t>
            </a:r>
            <a:r>
              <a:rPr lang="en-US" sz="2800" baseline="-25000" dirty="0" smtClean="0"/>
              <a:t>2</a:t>
            </a:r>
            <a:r>
              <a:rPr lang="en-US" sz="2800" baseline="30000" dirty="0" smtClean="0"/>
              <a:t>-</a:t>
            </a:r>
            <a:r>
              <a:rPr lang="en-US" sz="2800" dirty="0" smtClean="0"/>
              <a:t>)</a:t>
            </a:r>
          </a:p>
          <a:p>
            <a:endParaRPr lang="en-US" sz="2800" dirty="0" smtClean="0"/>
          </a:p>
          <a:p>
            <a:r>
              <a:rPr lang="pt-BR" sz="2800" dirty="0"/>
              <a:t>Ammonia Oxidizing Bacteria (AOBs)</a:t>
            </a:r>
          </a:p>
          <a:p>
            <a:r>
              <a:rPr lang="pt-BR" sz="2800" dirty="0"/>
              <a:t>2NH</a:t>
            </a:r>
            <a:r>
              <a:rPr lang="pt-BR" sz="2800" baseline="-25000" dirty="0"/>
              <a:t>4</a:t>
            </a:r>
            <a:r>
              <a:rPr lang="pt-BR" sz="2800" baseline="30000" dirty="0"/>
              <a:t>+</a:t>
            </a:r>
            <a:r>
              <a:rPr lang="pt-BR" sz="2800" dirty="0"/>
              <a:t> + 3O</a:t>
            </a:r>
            <a:r>
              <a:rPr lang="pt-BR" sz="2800" baseline="-25000" dirty="0"/>
              <a:t>2</a:t>
            </a:r>
            <a:r>
              <a:rPr lang="pt-BR" sz="2800" dirty="0"/>
              <a:t> </a:t>
            </a:r>
            <a:r>
              <a:rPr lang="pt-BR" sz="2800" dirty="0" smtClean="0">
                <a:sym typeface="Wingdings" panose="05000000000000000000" pitchFamily="2" charset="2"/>
              </a:rPr>
              <a:t></a:t>
            </a:r>
            <a:r>
              <a:rPr lang="pt-BR" sz="2800" dirty="0" smtClean="0"/>
              <a:t>  </a:t>
            </a:r>
            <a:r>
              <a:rPr lang="pt-BR" sz="2800" dirty="0"/>
              <a:t>2NO</a:t>
            </a:r>
            <a:r>
              <a:rPr lang="pt-BR" sz="2800" baseline="-25000" dirty="0"/>
              <a:t>2</a:t>
            </a:r>
            <a:r>
              <a:rPr lang="pt-BR" sz="2800" baseline="30000" dirty="0"/>
              <a:t>-</a:t>
            </a:r>
            <a:r>
              <a:rPr lang="pt-BR" sz="2800" dirty="0"/>
              <a:t> + 4H</a:t>
            </a:r>
            <a:r>
              <a:rPr lang="pt-BR" sz="2800" baseline="30000" dirty="0"/>
              <a:t>+</a:t>
            </a:r>
            <a:r>
              <a:rPr lang="pt-BR" sz="2800" dirty="0"/>
              <a:t> + 2H</a:t>
            </a:r>
            <a:r>
              <a:rPr lang="pt-BR" sz="2800" baseline="-25000" dirty="0"/>
              <a:t>2</a:t>
            </a:r>
            <a:r>
              <a:rPr lang="pt-BR" sz="2800" dirty="0"/>
              <a:t>O </a:t>
            </a:r>
          </a:p>
          <a:p>
            <a:endParaRPr lang="pt-BR" sz="2800" dirty="0"/>
          </a:p>
          <a:p>
            <a:r>
              <a:rPr lang="pt-BR" sz="2800" dirty="0"/>
              <a:t>Nitrite Oxidizing Bacteria (NOBs)</a:t>
            </a:r>
          </a:p>
          <a:p>
            <a:r>
              <a:rPr lang="pt-BR" sz="2800" dirty="0"/>
              <a:t>2NO</a:t>
            </a:r>
            <a:r>
              <a:rPr lang="pt-BR" sz="2800" baseline="-25000" dirty="0"/>
              <a:t>2</a:t>
            </a:r>
            <a:r>
              <a:rPr lang="pt-BR" sz="2800" baseline="30000" dirty="0"/>
              <a:t>-</a:t>
            </a:r>
            <a:r>
              <a:rPr lang="pt-BR" sz="2800" dirty="0"/>
              <a:t> + O</a:t>
            </a:r>
            <a:r>
              <a:rPr lang="pt-BR" sz="2800" baseline="-25000" dirty="0"/>
              <a:t>2</a:t>
            </a:r>
            <a:r>
              <a:rPr lang="pt-BR" sz="2800" dirty="0"/>
              <a:t> </a:t>
            </a:r>
            <a:r>
              <a:rPr lang="pt-BR" sz="2800" dirty="0" smtClean="0">
                <a:sym typeface="Wingdings" panose="05000000000000000000" pitchFamily="2" charset="2"/>
              </a:rPr>
              <a:t></a:t>
            </a:r>
            <a:r>
              <a:rPr lang="pt-BR" sz="2800" dirty="0" smtClean="0"/>
              <a:t>  </a:t>
            </a:r>
            <a:r>
              <a:rPr lang="pt-BR" sz="2800" dirty="0"/>
              <a:t>2NO</a:t>
            </a:r>
            <a:r>
              <a:rPr lang="pt-BR" sz="2800" baseline="-25000" dirty="0"/>
              <a:t>3</a:t>
            </a:r>
            <a:r>
              <a:rPr lang="pt-BR" sz="2800" baseline="30000" dirty="0"/>
              <a:t>-</a:t>
            </a:r>
            <a:r>
              <a:rPr lang="pt-BR" sz="2800" dirty="0"/>
              <a:t> </a:t>
            </a:r>
            <a:endParaRPr lang="pt-BR" sz="2800" dirty="0" smtClean="0"/>
          </a:p>
          <a:p>
            <a:pPr marL="457200" indent="-457200">
              <a:buFont typeface="Arial" panose="020B0604020202020204" pitchFamily="34" charset="0"/>
              <a:buChar char="•"/>
            </a:pPr>
            <a:r>
              <a:rPr lang="pt-BR" dirty="0" smtClean="0"/>
              <a:t>Nitrobacter spp.</a:t>
            </a:r>
          </a:p>
          <a:p>
            <a:pPr marL="800202" lvl="1" indent="-457200">
              <a:lnSpc>
                <a:spcPct val="100000"/>
              </a:lnSpc>
              <a:spcAft>
                <a:spcPts val="600"/>
              </a:spcAft>
              <a:buFont typeface="Arial" panose="020B0604020202020204" pitchFamily="34" charset="0"/>
              <a:buChar char="•"/>
            </a:pPr>
            <a:r>
              <a:rPr lang="en-US" sz="2400" dirty="0"/>
              <a:t>r-strategists; low affinity for NO</a:t>
            </a:r>
            <a:r>
              <a:rPr lang="en-US" sz="2400" baseline="-25000" dirty="0"/>
              <a:t>2</a:t>
            </a:r>
            <a:r>
              <a:rPr lang="en-US" sz="2400" dirty="0"/>
              <a:t> and O</a:t>
            </a:r>
            <a:r>
              <a:rPr lang="en-US" sz="2400" baseline="-25000" dirty="0"/>
              <a:t>2</a:t>
            </a:r>
            <a:endParaRPr lang="pt-BR" sz="2400" baseline="-25000" dirty="0" smtClean="0"/>
          </a:p>
          <a:p>
            <a:pPr marL="457200" indent="-457200">
              <a:buFont typeface="Arial" panose="020B0604020202020204" pitchFamily="34" charset="0"/>
              <a:buChar char="•"/>
            </a:pPr>
            <a:r>
              <a:rPr lang="pt-BR" sz="2800" dirty="0" smtClean="0"/>
              <a:t>Nitrospira spp.</a:t>
            </a:r>
          </a:p>
          <a:p>
            <a:pPr marL="800202" lvl="1" indent="-457200">
              <a:lnSpc>
                <a:spcPct val="100000"/>
              </a:lnSpc>
              <a:spcAft>
                <a:spcPts val="600"/>
              </a:spcAft>
              <a:buFont typeface="Arial" panose="020B0604020202020204" pitchFamily="34" charset="0"/>
              <a:buChar char="•"/>
            </a:pPr>
            <a:r>
              <a:rPr lang="en-US" sz="2400" dirty="0"/>
              <a:t>K-strategists; high affinity for NO</a:t>
            </a:r>
            <a:r>
              <a:rPr lang="en-US" sz="2400" baseline="-25000" dirty="0"/>
              <a:t>2</a:t>
            </a:r>
            <a:r>
              <a:rPr lang="en-US" sz="2400" dirty="0"/>
              <a:t> and </a:t>
            </a:r>
            <a:r>
              <a:rPr lang="en-US" sz="2400" dirty="0" smtClean="0"/>
              <a:t>O</a:t>
            </a:r>
            <a:r>
              <a:rPr lang="en-US" sz="2400" baseline="-25000" dirty="0" smtClean="0"/>
              <a:t>2</a:t>
            </a:r>
            <a:endParaRPr lang="pt-BR" sz="2400" dirty="0" smtClean="0"/>
          </a:p>
        </p:txBody>
      </p:sp>
      <p:sp>
        <p:nvSpPr>
          <p:cNvPr id="3" name="Title 2"/>
          <p:cNvSpPr>
            <a:spLocks noGrp="1"/>
          </p:cNvSpPr>
          <p:nvPr>
            <p:ph type="title"/>
          </p:nvPr>
        </p:nvSpPr>
        <p:spPr/>
        <p:txBody>
          <a:bodyPr/>
          <a:lstStyle/>
          <a:p>
            <a:pPr algn="ctr"/>
            <a:r>
              <a:rPr lang="en-US" dirty="0" smtClean="0"/>
              <a:t>What is nitritation?</a:t>
            </a:r>
            <a:endParaRPr lang="en-US" dirty="0"/>
          </a:p>
        </p:txBody>
      </p:sp>
    </p:spTree>
    <p:extLst>
      <p:ext uri="{BB962C8B-B14F-4D97-AF65-F5344CB8AC3E}">
        <p14:creationId xmlns:p14="http://schemas.microsoft.com/office/powerpoint/2010/main" val="424470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Value of Nitritation</a:t>
            </a:r>
          </a:p>
        </p:txBody>
      </p:sp>
      <p:sp>
        <p:nvSpPr>
          <p:cNvPr id="3" name="Text Placeholder 2"/>
          <p:cNvSpPr>
            <a:spLocks noGrp="1"/>
          </p:cNvSpPr>
          <p:nvPr>
            <p:ph type="body" sz="quarter" idx="12"/>
          </p:nvPr>
        </p:nvSpPr>
        <p:spPr>
          <a:xfrm>
            <a:off x="465589" y="1066800"/>
            <a:ext cx="4944611" cy="5709255"/>
          </a:xfrm>
        </p:spPr>
        <p:txBody>
          <a:bodyPr/>
          <a:lstStyle/>
          <a:p>
            <a:r>
              <a:rPr lang="en-US" sz="2400" dirty="0"/>
              <a:t>Less O</a:t>
            </a:r>
            <a:r>
              <a:rPr lang="en-US" sz="2400" baseline="-25000" dirty="0"/>
              <a:t>2</a:t>
            </a:r>
            <a:r>
              <a:rPr lang="en-US" sz="2400" dirty="0"/>
              <a:t> required in nitritation control</a:t>
            </a:r>
          </a:p>
          <a:p>
            <a:pPr marL="684213" lvl="1" indent="-214313">
              <a:lnSpc>
                <a:spcPct val="100000"/>
              </a:lnSpc>
              <a:spcAft>
                <a:spcPts val="600"/>
              </a:spcAft>
            </a:pPr>
            <a:r>
              <a:rPr lang="en-US" sz="2400" dirty="0"/>
              <a:t>Low residual DO set point</a:t>
            </a:r>
          </a:p>
          <a:p>
            <a:pPr marL="684213" lvl="1" indent="-214313">
              <a:lnSpc>
                <a:spcPct val="100000"/>
              </a:lnSpc>
              <a:spcAft>
                <a:spcPts val="600"/>
              </a:spcAft>
            </a:pPr>
            <a:r>
              <a:rPr lang="en-US" sz="2400" dirty="0"/>
              <a:t>Shorter aeration period</a:t>
            </a:r>
          </a:p>
          <a:p>
            <a:pPr marL="684213" lvl="1" indent="-214313">
              <a:lnSpc>
                <a:spcPct val="100000"/>
              </a:lnSpc>
              <a:spcAft>
                <a:spcPts val="600"/>
              </a:spcAft>
            </a:pPr>
            <a:r>
              <a:rPr lang="en-US" sz="2400" b="1" u="sng" dirty="0">
                <a:solidFill>
                  <a:srgbClr val="FF0000"/>
                </a:solidFill>
              </a:rPr>
              <a:t>Goal: reduce WRRF energy demand</a:t>
            </a:r>
          </a:p>
          <a:p>
            <a:r>
              <a:rPr lang="en-US" sz="2400" dirty="0"/>
              <a:t>ΔG= -93.23 kJ/e</a:t>
            </a:r>
            <a:r>
              <a:rPr lang="en-US" sz="2400" baseline="30000" dirty="0"/>
              <a:t>- </a:t>
            </a:r>
            <a:r>
              <a:rPr lang="en-US" sz="2400" dirty="0"/>
              <a:t>for NO</a:t>
            </a:r>
            <a:r>
              <a:rPr lang="en-US" sz="2400" baseline="-25000" dirty="0"/>
              <a:t>2</a:t>
            </a:r>
            <a:r>
              <a:rPr lang="en-US" sz="2400" baseline="30000" dirty="0"/>
              <a:t>-</a:t>
            </a:r>
            <a:endParaRPr lang="en-US" sz="2400" baseline="-25000" dirty="0"/>
          </a:p>
          <a:p>
            <a:pPr marL="684213" lvl="1" indent="-214313">
              <a:lnSpc>
                <a:spcPct val="100000"/>
              </a:lnSpc>
              <a:spcAft>
                <a:spcPts val="600"/>
              </a:spcAft>
            </a:pPr>
            <a:r>
              <a:rPr lang="en-US" sz="2400" dirty="0"/>
              <a:t>NO</a:t>
            </a:r>
            <a:r>
              <a:rPr lang="en-US" sz="2400" baseline="-25000" dirty="0"/>
              <a:t>2</a:t>
            </a:r>
            <a:r>
              <a:rPr lang="en-US" sz="2400" baseline="30000" dirty="0"/>
              <a:t>-</a:t>
            </a:r>
            <a:r>
              <a:rPr lang="en-US" sz="2400" dirty="0"/>
              <a:t> reduced to N</a:t>
            </a:r>
            <a:r>
              <a:rPr lang="en-US" sz="2400" baseline="-25000" dirty="0"/>
              <a:t>2</a:t>
            </a:r>
            <a:r>
              <a:rPr lang="en-US" sz="2400" dirty="0"/>
              <a:t> post anoxically</a:t>
            </a:r>
          </a:p>
          <a:p>
            <a:pPr marL="684213" lvl="1" indent="-214313">
              <a:lnSpc>
                <a:spcPct val="100000"/>
              </a:lnSpc>
              <a:spcAft>
                <a:spcPts val="600"/>
              </a:spcAft>
            </a:pPr>
            <a:r>
              <a:rPr lang="en-US" sz="2400" dirty="0"/>
              <a:t>Less carbon (i.e., PHA substrate) required in NO</a:t>
            </a:r>
            <a:r>
              <a:rPr lang="en-US" sz="2400" baseline="-25000" dirty="0"/>
              <a:t>2</a:t>
            </a:r>
            <a:r>
              <a:rPr lang="en-US" sz="2400" baseline="30000" dirty="0"/>
              <a:t>-</a:t>
            </a:r>
            <a:r>
              <a:rPr lang="en-US" sz="2400" dirty="0"/>
              <a:t> reduction (compared with NO</a:t>
            </a:r>
            <a:r>
              <a:rPr lang="en-US" sz="2400" baseline="-25000" dirty="0"/>
              <a:t>3</a:t>
            </a:r>
            <a:r>
              <a:rPr lang="en-US" sz="2400" baseline="30000" dirty="0"/>
              <a:t>-</a:t>
            </a:r>
            <a:r>
              <a:rPr lang="en-US" sz="2400" dirty="0"/>
              <a:t>)</a:t>
            </a:r>
          </a:p>
          <a:p>
            <a:pPr marL="684213" lvl="1" indent="-214313">
              <a:lnSpc>
                <a:spcPct val="100000"/>
              </a:lnSpc>
              <a:spcAft>
                <a:spcPts val="600"/>
              </a:spcAft>
            </a:pPr>
            <a:r>
              <a:rPr lang="en-US" sz="2400" b="1" u="sng" dirty="0">
                <a:solidFill>
                  <a:srgbClr val="FF0000"/>
                </a:solidFill>
              </a:rPr>
              <a:t>Goal: conserve wastewater carbon for resource </a:t>
            </a:r>
            <a:r>
              <a:rPr lang="en-US" sz="2400" b="1" u="sng" dirty="0" smtClean="0">
                <a:solidFill>
                  <a:srgbClr val="FF0000"/>
                </a:solidFill>
              </a:rPr>
              <a:t>recovery, post-anoxic </a:t>
            </a:r>
            <a:r>
              <a:rPr lang="en-US" sz="2400" b="1" u="sng" dirty="0" err="1" smtClean="0">
                <a:solidFill>
                  <a:srgbClr val="FF0000"/>
                </a:solidFill>
              </a:rPr>
              <a:t>denit</a:t>
            </a:r>
            <a:r>
              <a:rPr lang="en-US" sz="2400" b="1" u="sng" dirty="0">
                <a:solidFill>
                  <a:srgbClr val="FF0000"/>
                </a:solidFill>
              </a:rPr>
              <a:t> </a:t>
            </a:r>
            <a:r>
              <a:rPr lang="en-US" sz="2400" b="1" u="sng" dirty="0" smtClean="0">
                <a:solidFill>
                  <a:srgbClr val="FF0000"/>
                </a:solidFill>
              </a:rPr>
              <a:t>&amp; P removal</a:t>
            </a:r>
            <a:endParaRPr lang="en-US" sz="2400" b="1" u="sng" dirty="0">
              <a:solidFill>
                <a:srgbClr val="FF0000"/>
              </a:solidFill>
            </a:endParaRPr>
          </a:p>
        </p:txBody>
      </p:sp>
      <p:pic>
        <p:nvPicPr>
          <p:cNvPr id="4" name="Picture 3">
            <a:extLst>
              <a:ext uri="{FF2B5EF4-FFF2-40B4-BE49-F238E27FC236}">
                <a16:creationId xmlns="" xmlns:a16="http://schemas.microsoft.com/office/drawing/2014/main" id="{9B481E3C-6F07-4BFC-B661-982AECB9E9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981200"/>
            <a:ext cx="3657600" cy="3048000"/>
          </a:xfrm>
          <a:prstGeom prst="rect">
            <a:avLst/>
          </a:prstGeom>
          <a:noFill/>
          <a:ln>
            <a:noFill/>
          </a:ln>
        </p:spPr>
      </p:pic>
    </p:spTree>
    <p:extLst>
      <p:ext uri="{BB962C8B-B14F-4D97-AF65-F5344CB8AC3E}">
        <p14:creationId xmlns:p14="http://schemas.microsoft.com/office/powerpoint/2010/main" val="106442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Controlling for Nitritation</a:t>
            </a:r>
          </a:p>
        </p:txBody>
      </p:sp>
      <p:sp>
        <p:nvSpPr>
          <p:cNvPr id="3" name="Text Placeholder 2"/>
          <p:cNvSpPr>
            <a:spLocks noGrp="1"/>
          </p:cNvSpPr>
          <p:nvPr>
            <p:ph type="body" sz="quarter" idx="12"/>
          </p:nvPr>
        </p:nvSpPr>
        <p:spPr>
          <a:xfrm>
            <a:off x="465589" y="1066800"/>
            <a:ext cx="7421111" cy="3939540"/>
          </a:xfrm>
        </p:spPr>
        <p:txBody>
          <a:bodyPr/>
          <a:lstStyle/>
          <a:p>
            <a:r>
              <a:rPr lang="en-US" sz="2400" dirty="0"/>
              <a:t>NO</a:t>
            </a:r>
            <a:r>
              <a:rPr lang="en-US" sz="2400" baseline="-25000" dirty="0"/>
              <a:t>2</a:t>
            </a:r>
            <a:r>
              <a:rPr lang="en-US" sz="2400" baseline="30000" dirty="0"/>
              <a:t>- </a:t>
            </a:r>
            <a:r>
              <a:rPr lang="en-US" sz="2400" dirty="0"/>
              <a:t>accumulation inhibits Nitrospira</a:t>
            </a:r>
          </a:p>
          <a:p>
            <a:r>
              <a:rPr lang="en-US" sz="2400" dirty="0"/>
              <a:t>Length of aerobic period</a:t>
            </a:r>
          </a:p>
          <a:p>
            <a:pPr lvl="1">
              <a:lnSpc>
                <a:spcPct val="100000"/>
              </a:lnSpc>
              <a:spcAft>
                <a:spcPts val="600"/>
              </a:spcAft>
            </a:pPr>
            <a:r>
              <a:rPr lang="en-US" sz="2400" dirty="0"/>
              <a:t>Target NH</a:t>
            </a:r>
            <a:r>
              <a:rPr lang="en-US" sz="2400" baseline="-25000" dirty="0"/>
              <a:t>4</a:t>
            </a:r>
            <a:r>
              <a:rPr lang="en-US" sz="2400" baseline="30000" dirty="0"/>
              <a:t>+</a:t>
            </a:r>
            <a:r>
              <a:rPr lang="en-US" sz="2400" dirty="0"/>
              <a:t> oxidation to NO</a:t>
            </a:r>
            <a:r>
              <a:rPr lang="en-US" sz="2400" baseline="-25000" dirty="0"/>
              <a:t>2</a:t>
            </a:r>
            <a:r>
              <a:rPr lang="en-US" sz="2400" baseline="30000" dirty="0"/>
              <a:t>- </a:t>
            </a:r>
            <a:endParaRPr lang="en-US" sz="2400" baseline="30000" dirty="0" smtClean="0"/>
          </a:p>
          <a:p>
            <a:pPr lvl="1">
              <a:lnSpc>
                <a:spcPct val="100000"/>
              </a:lnSpc>
              <a:spcAft>
                <a:spcPts val="600"/>
              </a:spcAft>
            </a:pPr>
            <a:r>
              <a:rPr lang="en-US" sz="2400" dirty="0"/>
              <a:t>NH</a:t>
            </a:r>
            <a:r>
              <a:rPr lang="en-US" sz="2400" baseline="-25000" dirty="0"/>
              <a:t>4</a:t>
            </a:r>
            <a:r>
              <a:rPr lang="en-US" sz="2400" baseline="30000" dirty="0"/>
              <a:t>+</a:t>
            </a:r>
            <a:r>
              <a:rPr lang="en-US" sz="2400" dirty="0" smtClean="0"/>
              <a:t> </a:t>
            </a:r>
            <a:r>
              <a:rPr lang="en-US" sz="2400" dirty="0"/>
              <a:t>based </a:t>
            </a:r>
            <a:r>
              <a:rPr lang="en-US" sz="2400" dirty="0" smtClean="0"/>
              <a:t>aeration control</a:t>
            </a:r>
            <a:endParaRPr lang="en-US" sz="2400" dirty="0"/>
          </a:p>
          <a:p>
            <a:r>
              <a:rPr lang="en-US" sz="2400" dirty="0"/>
              <a:t>Residual O</a:t>
            </a:r>
            <a:r>
              <a:rPr lang="en-US" sz="2400" baseline="-25000" dirty="0"/>
              <a:t>2</a:t>
            </a:r>
            <a:r>
              <a:rPr lang="en-US" sz="2400" dirty="0"/>
              <a:t> </a:t>
            </a:r>
            <a:r>
              <a:rPr lang="en-US" sz="2400" dirty="0" smtClean="0"/>
              <a:t>concentration</a:t>
            </a:r>
            <a:endParaRPr lang="en-US" sz="2400" dirty="0"/>
          </a:p>
          <a:p>
            <a:pPr lvl="1">
              <a:lnSpc>
                <a:spcPct val="100000"/>
              </a:lnSpc>
              <a:spcAft>
                <a:spcPts val="600"/>
              </a:spcAft>
            </a:pPr>
            <a:r>
              <a:rPr lang="en-US" sz="2400" dirty="0"/>
              <a:t>Nitrobacter favored over Nitrospira</a:t>
            </a:r>
          </a:p>
          <a:p>
            <a:r>
              <a:rPr lang="en-US" sz="2400" dirty="0"/>
              <a:t>Solids Residence Time?</a:t>
            </a:r>
          </a:p>
          <a:p>
            <a:r>
              <a:rPr lang="en-US" sz="2400" dirty="0"/>
              <a:t>Real-time NO</a:t>
            </a:r>
            <a:r>
              <a:rPr lang="en-US" sz="2400" baseline="-25000" dirty="0"/>
              <a:t>2</a:t>
            </a:r>
            <a:r>
              <a:rPr lang="en-US" sz="2400" baseline="30000" dirty="0"/>
              <a:t>- </a:t>
            </a:r>
            <a:r>
              <a:rPr lang="en-US" sz="2400" dirty="0" smtClean="0"/>
              <a:t>monitoring</a:t>
            </a:r>
            <a:endParaRPr lang="en-US" sz="2400" dirty="0"/>
          </a:p>
          <a:p>
            <a:endParaRPr lang="en-US" sz="2400" dirty="0"/>
          </a:p>
        </p:txBody>
      </p:sp>
      <p:pic>
        <p:nvPicPr>
          <p:cNvPr id="6" name="Content Placeholder 3"/>
          <p:cNvPicPr>
            <a:picLocks noChangeAspect="1"/>
          </p:cNvPicPr>
          <p:nvPr/>
        </p:nvPicPr>
        <p:blipFill rotWithShape="1">
          <a:blip r:embed="rId2"/>
          <a:srcRect l="716" t="-3918" r="671" b="-1"/>
          <a:stretch/>
        </p:blipFill>
        <p:spPr>
          <a:xfrm>
            <a:off x="7133034" y="2723012"/>
            <a:ext cx="1477851" cy="1740549"/>
          </a:xfrm>
          <a:prstGeom prst="rect">
            <a:avLst/>
          </a:prstGeom>
        </p:spPr>
      </p:pic>
      <p:pic>
        <p:nvPicPr>
          <p:cNvPr id="1026" name="Picture 2" descr="Image result for hach an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601" y="1357775"/>
            <a:ext cx="2381250" cy="1228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ch l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903" y="4343400"/>
            <a:ext cx="2199395" cy="21993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ach nitrite pro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868" y="4887032"/>
            <a:ext cx="2721801" cy="165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85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39" y="265514"/>
            <a:ext cx="7886782" cy="461665"/>
          </a:xfrm>
        </p:spPr>
        <p:txBody>
          <a:bodyPr/>
          <a:lstStyle/>
          <a:p>
            <a:r>
              <a:rPr lang="en-US" dirty="0" smtClean="0"/>
              <a:t>Coats’ research emphasis</a:t>
            </a:r>
            <a:endParaRPr lang="en-US" dirty="0"/>
          </a:p>
        </p:txBody>
      </p:sp>
      <p:sp>
        <p:nvSpPr>
          <p:cNvPr id="5" name="Text Placeholder 4"/>
          <p:cNvSpPr>
            <a:spLocks noGrp="1"/>
          </p:cNvSpPr>
          <p:nvPr>
            <p:ph type="body" sz="quarter" idx="12"/>
          </p:nvPr>
        </p:nvSpPr>
        <p:spPr>
          <a:xfrm>
            <a:off x="484640" y="1045901"/>
            <a:ext cx="4603728" cy="5383034"/>
          </a:xfrm>
        </p:spPr>
        <p:txBody>
          <a:bodyPr/>
          <a:lstStyle/>
          <a:p>
            <a:pPr>
              <a:lnSpc>
                <a:spcPct val="100000"/>
              </a:lnSpc>
            </a:pPr>
            <a:r>
              <a:rPr lang="en-US" sz="2800" dirty="0"/>
              <a:t>Biological Nutrient Removal: </a:t>
            </a:r>
          </a:p>
          <a:p>
            <a:pPr lvl="1">
              <a:lnSpc>
                <a:spcPct val="100000"/>
              </a:lnSpc>
            </a:pPr>
            <a:r>
              <a:rPr lang="en-US" sz="2800" dirty="0"/>
              <a:t>Phosphorus removal (EBPR); nitritation</a:t>
            </a:r>
          </a:p>
          <a:p>
            <a:pPr>
              <a:lnSpc>
                <a:spcPct val="100000"/>
              </a:lnSpc>
            </a:pPr>
            <a:r>
              <a:rPr lang="en-US" sz="2800" dirty="0"/>
              <a:t>Resource Recovery: emphasis on polyhydroxyalkanoates (bioplastics)</a:t>
            </a:r>
          </a:p>
          <a:p>
            <a:pPr>
              <a:lnSpc>
                <a:spcPct val="100000"/>
              </a:lnSpc>
            </a:pPr>
            <a:r>
              <a:rPr lang="en-US" sz="2800" dirty="0"/>
              <a:t>Anaerobic Digestion</a:t>
            </a:r>
          </a:p>
          <a:p>
            <a:pPr>
              <a:lnSpc>
                <a:spcPct val="100000"/>
              </a:lnSpc>
            </a:pPr>
            <a:r>
              <a:rPr lang="en-US" sz="2800" dirty="0"/>
              <a:t>Appropriate blend of fundamental and applied</a:t>
            </a:r>
          </a:p>
          <a:p>
            <a:pPr>
              <a:lnSpc>
                <a:spcPct val="100000"/>
              </a:lnSpc>
            </a:pPr>
            <a:r>
              <a:rPr lang="en-US" sz="2800" dirty="0"/>
              <a:t>Integrate molecular </a:t>
            </a:r>
            <a:r>
              <a:rPr lang="en-US" sz="2800" dirty="0" smtClean="0"/>
              <a:t>methods</a:t>
            </a:r>
            <a:endParaRPr lang="en-US" sz="2800" dirty="0"/>
          </a:p>
        </p:txBody>
      </p:sp>
      <p:pic>
        <p:nvPicPr>
          <p:cNvPr id="6" name="Picture 5"/>
          <p:cNvPicPr>
            <a:picLocks noChangeAspect="1"/>
          </p:cNvPicPr>
          <p:nvPr/>
        </p:nvPicPr>
        <p:blipFill>
          <a:blip r:embed="rId2"/>
          <a:stretch>
            <a:fillRect/>
          </a:stretch>
        </p:blipFill>
        <p:spPr>
          <a:xfrm>
            <a:off x="4321595" y="2027816"/>
            <a:ext cx="4435130" cy="2460881"/>
          </a:xfrm>
          <a:prstGeom prst="rect">
            <a:avLst/>
          </a:prstGeom>
        </p:spPr>
      </p:pic>
      <p:pic>
        <p:nvPicPr>
          <p:cNvPr id="7" name="Picture 6"/>
          <p:cNvPicPr>
            <a:picLocks noChangeAspect="1"/>
          </p:cNvPicPr>
          <p:nvPr/>
        </p:nvPicPr>
        <p:blipFill>
          <a:blip r:embed="rId3"/>
          <a:stretch>
            <a:fillRect/>
          </a:stretch>
        </p:blipFill>
        <p:spPr>
          <a:xfrm>
            <a:off x="5238332" y="4563507"/>
            <a:ext cx="3133089" cy="2233002"/>
          </a:xfrm>
          <a:prstGeom prst="rect">
            <a:avLst/>
          </a:prstGeom>
        </p:spPr>
      </p:pic>
      <p:pic>
        <p:nvPicPr>
          <p:cNvPr id="8" name="Picture 10" descr="Image result for phosphor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332" y="864686"/>
            <a:ext cx="1025622" cy="102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4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200" y="690265"/>
            <a:ext cx="4942367" cy="3185487"/>
          </a:xfrm>
        </p:spPr>
        <p:txBody>
          <a:bodyPr/>
          <a:lstStyle/>
          <a:p>
            <a:pPr marL="342900" lvl="1" indent="-342900">
              <a:lnSpc>
                <a:spcPct val="100000"/>
              </a:lnSpc>
              <a:spcAft>
                <a:spcPts val="600"/>
              </a:spcAft>
              <a:buFont typeface="Arial" panose="020B0604020202020204" pitchFamily="34" charset="0"/>
              <a:buChar char="•"/>
            </a:pPr>
            <a:r>
              <a:rPr lang="en-US" altLang="en-US" sz="2400" dirty="0" smtClean="0">
                <a:ea typeface="Calibri" panose="020F0502020204030204" pitchFamily="34" charset="0"/>
                <a:cs typeface="Arial" panose="020B0604020202020204" pitchFamily="34" charset="0"/>
              </a:rPr>
              <a:t>DO/aeration control: Nitritation at 42-60</a:t>
            </a:r>
            <a:r>
              <a:rPr lang="en-US" altLang="en-US" sz="2400" dirty="0">
                <a:ea typeface="Calibri" panose="020F0502020204030204" pitchFamily="34" charset="0"/>
                <a:cs typeface="Arial" panose="020B0604020202020204" pitchFamily="34" charset="0"/>
              </a:rPr>
              <a:t>% of the influent </a:t>
            </a:r>
            <a:r>
              <a:rPr lang="en-US" altLang="en-US" sz="2400" dirty="0" smtClean="0">
                <a:ea typeface="Calibri" panose="020F0502020204030204" pitchFamily="34" charset="0"/>
                <a:cs typeface="Arial" panose="020B0604020202020204" pitchFamily="34" charset="0"/>
              </a:rPr>
              <a:t>NH</a:t>
            </a:r>
            <a:r>
              <a:rPr lang="en-US" altLang="en-US" sz="2400" baseline="-30000" dirty="0" smtClean="0">
                <a:ea typeface="Calibri" panose="020F0502020204030204" pitchFamily="34" charset="0"/>
                <a:cs typeface="Arial" panose="020B0604020202020204" pitchFamily="34" charset="0"/>
              </a:rPr>
              <a:t>4</a:t>
            </a:r>
            <a:endParaRPr lang="en-US" altLang="en-US" sz="2400" dirty="0" smtClean="0">
              <a:ea typeface="Calibri" panose="020F0502020204030204" pitchFamily="34" charset="0"/>
              <a:cs typeface="Arial" panose="020B0604020202020204" pitchFamily="34" charset="0"/>
            </a:endParaRPr>
          </a:p>
          <a:p>
            <a:pPr marL="342900" lvl="1" indent="-342900">
              <a:lnSpc>
                <a:spcPct val="100000"/>
              </a:lnSpc>
              <a:spcAft>
                <a:spcPts val="600"/>
              </a:spcAft>
              <a:buFont typeface="Arial" panose="020B0604020202020204" pitchFamily="34" charset="0"/>
              <a:buChar char="•"/>
            </a:pPr>
            <a:r>
              <a:rPr lang="en-US" altLang="en-US" sz="2400" dirty="0" smtClean="0">
                <a:ea typeface="Calibri" panose="020F0502020204030204" pitchFamily="34" charset="0"/>
                <a:cs typeface="Arial" panose="020B0604020202020204" pitchFamily="34" charset="0"/>
              </a:rPr>
              <a:t>Biomass enriched </a:t>
            </a:r>
            <a:r>
              <a:rPr lang="en-US" altLang="en-US" sz="2400" dirty="0">
                <a:ea typeface="Calibri" panose="020F0502020204030204" pitchFamily="34" charset="0"/>
                <a:cs typeface="Arial" panose="020B0604020202020204" pitchFamily="34" charset="0"/>
              </a:rPr>
              <a:t>with </a:t>
            </a:r>
            <a:r>
              <a:rPr lang="en-US" altLang="en-US" sz="2400" i="1" dirty="0">
                <a:ea typeface="Calibri" panose="020F0502020204030204" pitchFamily="34" charset="0"/>
                <a:cs typeface="Arial" panose="020B0604020202020204" pitchFamily="34" charset="0"/>
              </a:rPr>
              <a:t>Nitrobacter</a:t>
            </a:r>
            <a:r>
              <a:rPr lang="en-US" altLang="en-US" sz="2400" dirty="0">
                <a:ea typeface="Calibri" panose="020F0502020204030204" pitchFamily="34" charset="0"/>
                <a:cs typeface="Arial" panose="020B0604020202020204" pitchFamily="34" charset="0"/>
              </a:rPr>
              <a:t> spp. at 9.3</a:t>
            </a:r>
            <a:r>
              <a:rPr lang="en-US" altLang="en-US" sz="2400" dirty="0" smtClean="0">
                <a:ea typeface="Calibri" panose="020F0502020204030204" pitchFamily="34" charset="0"/>
                <a:cs typeface="Arial" panose="020B0604020202020204" pitchFamily="34" charset="0"/>
              </a:rPr>
              <a:t>%; </a:t>
            </a:r>
            <a:r>
              <a:rPr lang="en-US" altLang="en-US" sz="2400" i="1" dirty="0">
                <a:ea typeface="Calibri" panose="020F0502020204030204" pitchFamily="34" charset="0"/>
                <a:cs typeface="Arial" panose="020B0604020202020204" pitchFamily="34" charset="0"/>
              </a:rPr>
              <a:t>Nitrospira </a:t>
            </a:r>
            <a:r>
              <a:rPr lang="en-US" altLang="en-US" sz="2400" dirty="0">
                <a:ea typeface="Calibri" panose="020F0502020204030204" pitchFamily="34" charset="0"/>
                <a:cs typeface="Arial" panose="020B0604020202020204" pitchFamily="34" charset="0"/>
              </a:rPr>
              <a:t>represented ~0.1</a:t>
            </a:r>
            <a:r>
              <a:rPr lang="en-US" altLang="en-US" sz="2400" dirty="0" smtClean="0">
                <a:ea typeface="Calibri" panose="020F0502020204030204" pitchFamily="34" charset="0"/>
                <a:cs typeface="Arial" panose="020B0604020202020204" pitchFamily="34" charset="0"/>
              </a:rPr>
              <a:t>% (&gt;93:1).</a:t>
            </a:r>
          </a:p>
          <a:p>
            <a:pPr marL="548700" lvl="2" indent="-342900">
              <a:lnSpc>
                <a:spcPct val="100000"/>
              </a:lnSpc>
              <a:spcAft>
                <a:spcPts val="600"/>
              </a:spcAft>
              <a:buFont typeface="Arial" panose="020B0604020202020204" pitchFamily="34" charset="0"/>
              <a:buChar char="•"/>
            </a:pPr>
            <a:r>
              <a:rPr lang="en-US" altLang="en-US" sz="2400" dirty="0" smtClean="0">
                <a:ea typeface="Calibri" panose="020F0502020204030204" pitchFamily="34" charset="0"/>
                <a:cs typeface="Arial" panose="020B0604020202020204" pitchFamily="34" charset="0"/>
              </a:rPr>
              <a:t>Full-scale: ratio ~ 0.5:1 (i.e., NSR)</a:t>
            </a:r>
          </a:p>
          <a:p>
            <a:pPr marL="342900" lvl="1" indent="-342900">
              <a:lnSpc>
                <a:spcPct val="100000"/>
              </a:lnSpc>
              <a:spcAft>
                <a:spcPts val="600"/>
              </a:spcAft>
              <a:buFont typeface="Arial" panose="020B0604020202020204" pitchFamily="34" charset="0"/>
              <a:buChar char="•"/>
            </a:pPr>
            <a:r>
              <a:rPr lang="en-US" altLang="en-US" sz="2400" dirty="0" smtClean="0">
                <a:cs typeface="Arial" panose="020B0604020202020204" pitchFamily="34" charset="0"/>
              </a:rPr>
              <a:t>Peer-review research shows same</a:t>
            </a:r>
            <a:endParaRPr lang="en-US" altLang="en-US" sz="2400" dirty="0"/>
          </a:p>
        </p:txBody>
      </p:sp>
      <p:sp>
        <p:nvSpPr>
          <p:cNvPr id="3" name="Title 2"/>
          <p:cNvSpPr>
            <a:spLocks noGrp="1"/>
          </p:cNvSpPr>
          <p:nvPr>
            <p:ph type="title"/>
          </p:nvPr>
        </p:nvSpPr>
        <p:spPr/>
        <p:txBody>
          <a:bodyPr/>
          <a:lstStyle/>
          <a:p>
            <a:r>
              <a:rPr lang="en-US" dirty="0" smtClean="0"/>
              <a:t>Preliminary data</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0"/>
            <a:ext cx="4076698" cy="6096000"/>
          </a:xfrm>
          <a:prstGeom prst="rect">
            <a:avLst/>
          </a:prstGeom>
          <a:noFill/>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64" y="3530432"/>
            <a:ext cx="4997303" cy="3348833"/>
          </a:xfrm>
          <a:prstGeom prst="rect">
            <a:avLst/>
          </a:prstGeom>
          <a:noFill/>
        </p:spPr>
      </p:pic>
    </p:spTree>
    <p:extLst>
      <p:ext uri="{BB962C8B-B14F-4D97-AF65-F5344CB8AC3E}">
        <p14:creationId xmlns:p14="http://schemas.microsoft.com/office/powerpoint/2010/main" val="422982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9107" y="685800"/>
            <a:ext cx="7810582" cy="2590801"/>
          </a:xfrm>
        </p:spPr>
        <p:txBody>
          <a:bodyPr/>
          <a:lstStyle/>
          <a:p>
            <a:pPr marL="342900" indent="-342900">
              <a:buFont typeface="Arial" panose="020B0604020202020204" pitchFamily="34" charset="0"/>
              <a:buChar char="•"/>
            </a:pPr>
            <a:r>
              <a:rPr lang="en-US" dirty="0" smtClean="0"/>
              <a:t>National Science Foundation-funded project (2017-2021)</a:t>
            </a:r>
          </a:p>
          <a:p>
            <a:pPr marL="685902" lvl="1" indent="-342900">
              <a:buFont typeface="Arial" panose="020B0604020202020204" pitchFamily="34" charset="0"/>
              <a:buChar char="•"/>
            </a:pPr>
            <a:r>
              <a:rPr lang="en-US" sz="2000" dirty="0" smtClean="0"/>
              <a:t>Dr. Art Umble, </a:t>
            </a:r>
            <a:r>
              <a:rPr lang="en-US" sz="2000" dirty="0" err="1" smtClean="0"/>
              <a:t>Stantec</a:t>
            </a:r>
            <a:r>
              <a:rPr lang="en-US" sz="2000" dirty="0" smtClean="0"/>
              <a:t>, is a project partner</a:t>
            </a:r>
          </a:p>
          <a:p>
            <a:pPr marL="342900" indent="-342900">
              <a:buFont typeface="Arial" panose="020B0604020202020204" pitchFamily="34" charset="0"/>
              <a:buChar char="•"/>
            </a:pPr>
            <a:r>
              <a:rPr lang="en-US" dirty="0" smtClean="0"/>
              <a:t>Goal: mainstream nitritation within a post-anoxic EBPR configuration</a:t>
            </a:r>
          </a:p>
          <a:p>
            <a:pPr marL="342900" indent="-342900">
              <a:buFont typeface="Arial" panose="020B0604020202020204" pitchFamily="34" charset="0"/>
              <a:buChar char="•"/>
            </a:pPr>
            <a:r>
              <a:rPr lang="en-US" dirty="0" smtClean="0"/>
              <a:t>Research led by Jason Mellin, PhD student in CEE</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smtClean="0"/>
              <a:t>Our research project</a:t>
            </a:r>
            <a:endParaRPr lang="en-US" dirty="0"/>
          </a:p>
        </p:txBody>
      </p:sp>
      <p:pic>
        <p:nvPicPr>
          <p:cNvPr id="4" name="Picture 3"/>
          <p:cNvPicPr>
            <a:picLocks noChangeAspect="1"/>
          </p:cNvPicPr>
          <p:nvPr/>
        </p:nvPicPr>
        <p:blipFill>
          <a:blip r:embed="rId2"/>
          <a:stretch>
            <a:fillRect/>
          </a:stretch>
        </p:blipFill>
        <p:spPr>
          <a:xfrm>
            <a:off x="18167" y="3352801"/>
            <a:ext cx="8996912" cy="3505199"/>
          </a:xfrm>
          <a:prstGeom prst="rect">
            <a:avLst/>
          </a:prstGeom>
        </p:spPr>
      </p:pic>
    </p:spTree>
    <p:extLst>
      <p:ext uri="{BB962C8B-B14F-4D97-AF65-F5344CB8AC3E}">
        <p14:creationId xmlns:p14="http://schemas.microsoft.com/office/powerpoint/2010/main" val="38048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23891" y="990600"/>
            <a:ext cx="7677109" cy="3677930"/>
          </a:xfrm>
        </p:spPr>
        <p:txBody>
          <a:bodyPr/>
          <a:lstStyle/>
          <a:p>
            <a:r>
              <a:rPr lang="en-US" dirty="0" smtClean="0"/>
              <a:t>Stable </a:t>
            </a:r>
            <a:r>
              <a:rPr lang="en-US" dirty="0"/>
              <a:t>and resilient mainstream nitritation can be sustained with an enrichment of </a:t>
            </a:r>
            <a:r>
              <a:rPr lang="en-US" i="1" dirty="0"/>
              <a:t>Nitrobacter</a:t>
            </a:r>
            <a:r>
              <a:rPr lang="en-US" dirty="0"/>
              <a:t> spp. over </a:t>
            </a:r>
            <a:r>
              <a:rPr lang="en-US" i="1" dirty="0"/>
              <a:t>Nitrospira</a:t>
            </a:r>
            <a:r>
              <a:rPr lang="en-US" dirty="0"/>
              <a:t> spp. </a:t>
            </a:r>
            <a:endParaRPr lang="en-US" dirty="0" smtClean="0"/>
          </a:p>
          <a:p>
            <a:endParaRPr lang="en-US" dirty="0"/>
          </a:p>
          <a:p>
            <a:r>
              <a:rPr lang="en-US" dirty="0" smtClean="0"/>
              <a:t>The </a:t>
            </a:r>
            <a:r>
              <a:rPr lang="en-US" dirty="0"/>
              <a:t>targeted enrichment and outcome (nitritation) can be achieved through the control of the aeration period</a:t>
            </a:r>
            <a:r>
              <a:rPr lang="en-US" dirty="0" smtClean="0"/>
              <a:t>.</a:t>
            </a:r>
          </a:p>
          <a:p>
            <a:endParaRPr lang="en-US" dirty="0"/>
          </a:p>
        </p:txBody>
      </p:sp>
      <p:sp>
        <p:nvSpPr>
          <p:cNvPr id="3" name="Title 2"/>
          <p:cNvSpPr>
            <a:spLocks noGrp="1"/>
          </p:cNvSpPr>
          <p:nvPr>
            <p:ph type="title"/>
          </p:nvPr>
        </p:nvSpPr>
        <p:spPr/>
        <p:txBody>
          <a:bodyPr/>
          <a:lstStyle/>
          <a:p>
            <a:pPr algn="ctr"/>
            <a:r>
              <a:rPr lang="en-US" dirty="0" smtClean="0"/>
              <a:t>Research hypotheses</a:t>
            </a:r>
            <a:endParaRPr lang="en-US" dirty="0"/>
          </a:p>
        </p:txBody>
      </p:sp>
    </p:spTree>
    <p:extLst>
      <p:ext uri="{BB962C8B-B14F-4D97-AF65-F5344CB8AC3E}">
        <p14:creationId xmlns:p14="http://schemas.microsoft.com/office/powerpoint/2010/main" val="281059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Jason and his </a:t>
            </a:r>
            <a:r>
              <a:rPr lang="en-US" dirty="0" err="1" smtClean="0"/>
              <a:t>Biopho-px</a:t>
            </a:r>
            <a:r>
              <a:rPr lang="en-US" dirty="0" smtClean="0"/>
              <a:t> reactors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9200"/>
            <a:ext cx="9144000" cy="5360693"/>
          </a:xfrm>
          <a:prstGeom prst="rect">
            <a:avLst/>
          </a:prstGeom>
        </p:spPr>
      </p:pic>
    </p:spTree>
    <p:extLst>
      <p:ext uri="{BB962C8B-B14F-4D97-AF65-F5344CB8AC3E}">
        <p14:creationId xmlns:p14="http://schemas.microsoft.com/office/powerpoint/2010/main" val="9126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048" y="243998"/>
            <a:ext cx="7886782" cy="461665"/>
          </a:xfrm>
        </p:spPr>
        <p:txBody>
          <a:bodyPr/>
          <a:lstStyle/>
          <a:p>
            <a:r>
              <a:rPr lang="en-US" dirty="0" smtClean="0"/>
              <a:t>Operational strategy</a:t>
            </a:r>
            <a:endParaRPr lang="en-US" dirty="0"/>
          </a:p>
        </p:txBody>
      </p:sp>
      <p:sp>
        <p:nvSpPr>
          <p:cNvPr id="5" name="Text Placeholder 4"/>
          <p:cNvSpPr>
            <a:spLocks noGrp="1"/>
          </p:cNvSpPr>
          <p:nvPr>
            <p:ph type="body" sz="quarter" idx="12"/>
          </p:nvPr>
        </p:nvSpPr>
        <p:spPr>
          <a:xfrm>
            <a:off x="533048" y="1013629"/>
            <a:ext cx="6211997" cy="5570756"/>
          </a:xfrm>
        </p:spPr>
        <p:txBody>
          <a:bodyPr/>
          <a:lstStyle/>
          <a:p>
            <a:pPr>
              <a:lnSpc>
                <a:spcPct val="100000"/>
              </a:lnSpc>
              <a:spcAft>
                <a:spcPts val="600"/>
              </a:spcAft>
            </a:pPr>
            <a:r>
              <a:rPr lang="en-US" sz="2400" dirty="0" smtClean="0"/>
              <a:t>SRT appears to have negligible influence</a:t>
            </a:r>
          </a:p>
          <a:p>
            <a:pPr>
              <a:lnSpc>
                <a:spcPct val="100000"/>
              </a:lnSpc>
              <a:spcAft>
                <a:spcPts val="600"/>
              </a:spcAft>
            </a:pPr>
            <a:r>
              <a:rPr lang="en-US" sz="2400" dirty="0" smtClean="0"/>
              <a:t>Aeration control</a:t>
            </a:r>
          </a:p>
          <a:p>
            <a:pPr lvl="1">
              <a:lnSpc>
                <a:spcPct val="100000"/>
              </a:lnSpc>
              <a:spcAft>
                <a:spcPts val="600"/>
              </a:spcAft>
            </a:pPr>
            <a:r>
              <a:rPr lang="en-US" sz="2400" dirty="0" smtClean="0"/>
              <a:t>Target 1.5 mgO</a:t>
            </a:r>
            <a:r>
              <a:rPr lang="en-US" sz="2400" baseline="-25000" dirty="0" smtClean="0"/>
              <a:t>2</a:t>
            </a:r>
            <a:r>
              <a:rPr lang="en-US" sz="2400" dirty="0" smtClean="0"/>
              <a:t>/L</a:t>
            </a:r>
          </a:p>
          <a:p>
            <a:pPr lvl="1">
              <a:lnSpc>
                <a:spcPct val="100000"/>
              </a:lnSpc>
              <a:spcAft>
                <a:spcPts val="600"/>
              </a:spcAft>
            </a:pPr>
            <a:r>
              <a:rPr lang="en-US" sz="2400" dirty="0" smtClean="0"/>
              <a:t>Aeration ‘off’ when NH</a:t>
            </a:r>
            <a:r>
              <a:rPr lang="en-US" sz="2400" baseline="-25000" dirty="0" smtClean="0"/>
              <a:t>4</a:t>
            </a:r>
            <a:r>
              <a:rPr lang="en-US" sz="2400" dirty="0" smtClean="0"/>
              <a:t> = 3 </a:t>
            </a:r>
            <a:r>
              <a:rPr lang="en-US" sz="2400" dirty="0" err="1" smtClean="0"/>
              <a:t>mgN</a:t>
            </a:r>
            <a:r>
              <a:rPr lang="en-US" sz="2400" dirty="0" smtClean="0"/>
              <a:t>/L</a:t>
            </a:r>
          </a:p>
          <a:p>
            <a:pPr lvl="1">
              <a:lnSpc>
                <a:spcPct val="100000"/>
              </a:lnSpc>
              <a:spcAft>
                <a:spcPts val="600"/>
              </a:spcAft>
            </a:pPr>
            <a:r>
              <a:rPr lang="en-US" sz="2400" dirty="0" smtClean="0"/>
              <a:t>Strategy 1:</a:t>
            </a:r>
          </a:p>
          <a:p>
            <a:pPr lvl="2">
              <a:lnSpc>
                <a:spcPct val="100000"/>
              </a:lnSpc>
              <a:spcAft>
                <a:spcPts val="600"/>
              </a:spcAft>
            </a:pPr>
            <a:r>
              <a:rPr lang="en-US" sz="2400" dirty="0" smtClean="0"/>
              <a:t>Continuous aeration until NH</a:t>
            </a:r>
            <a:r>
              <a:rPr lang="en-US" sz="2400" baseline="-25000" dirty="0" smtClean="0"/>
              <a:t>4</a:t>
            </a:r>
            <a:r>
              <a:rPr lang="en-US" sz="2400" dirty="0" smtClean="0"/>
              <a:t> target met; maximum aeration period = 50%</a:t>
            </a:r>
          </a:p>
          <a:p>
            <a:pPr lvl="1">
              <a:lnSpc>
                <a:spcPct val="100000"/>
              </a:lnSpc>
              <a:spcAft>
                <a:spcPts val="600"/>
              </a:spcAft>
            </a:pPr>
            <a:r>
              <a:rPr lang="en-US" sz="2400" dirty="0" smtClean="0"/>
              <a:t>Strategy 2:</a:t>
            </a:r>
          </a:p>
          <a:p>
            <a:pPr lvl="2">
              <a:lnSpc>
                <a:spcPct val="100000"/>
              </a:lnSpc>
              <a:spcAft>
                <a:spcPts val="600"/>
              </a:spcAft>
            </a:pPr>
            <a:r>
              <a:rPr lang="en-US" sz="2400" dirty="0" smtClean="0"/>
              <a:t>Intermittent aeration</a:t>
            </a:r>
          </a:p>
          <a:p>
            <a:pPr lvl="2">
              <a:lnSpc>
                <a:spcPct val="100000"/>
              </a:lnSpc>
              <a:spcAft>
                <a:spcPts val="600"/>
              </a:spcAft>
            </a:pPr>
            <a:r>
              <a:rPr lang="en-US" sz="2400" dirty="0" smtClean="0"/>
              <a:t>Use UV NO</a:t>
            </a:r>
            <a:r>
              <a:rPr lang="en-US" sz="2400" baseline="-25000" dirty="0" smtClean="0"/>
              <a:t>2</a:t>
            </a:r>
            <a:r>
              <a:rPr lang="en-US" sz="2400" dirty="0" smtClean="0"/>
              <a:t>/NO</a:t>
            </a:r>
            <a:r>
              <a:rPr lang="en-US" sz="2400" baseline="-25000" dirty="0" smtClean="0"/>
              <a:t>3</a:t>
            </a:r>
            <a:r>
              <a:rPr lang="en-US" sz="2400" dirty="0"/>
              <a:t> </a:t>
            </a:r>
            <a:r>
              <a:rPr lang="en-US" sz="2400" dirty="0" smtClean="0"/>
              <a:t>probe for process control</a:t>
            </a:r>
          </a:p>
          <a:p>
            <a:pPr lvl="2">
              <a:lnSpc>
                <a:spcPct val="100000"/>
              </a:lnSpc>
              <a:spcAft>
                <a:spcPts val="600"/>
              </a:spcAft>
            </a:pPr>
            <a:r>
              <a:rPr lang="en-US" sz="2400" dirty="0" smtClean="0"/>
              <a:t>Air ‘on’ at 0.2 mgNO</a:t>
            </a:r>
            <a:r>
              <a:rPr lang="en-US" sz="2400" baseline="-25000" dirty="0" smtClean="0"/>
              <a:t>2</a:t>
            </a:r>
            <a:r>
              <a:rPr lang="en-US" sz="2400" dirty="0" smtClean="0"/>
              <a:t>, off at 1.0 mgNO</a:t>
            </a:r>
            <a:r>
              <a:rPr lang="en-US" sz="2400" baseline="-25000" dirty="0" smtClean="0"/>
              <a:t>2</a:t>
            </a:r>
          </a:p>
          <a:p>
            <a:pPr lvl="2">
              <a:lnSpc>
                <a:spcPct val="100000"/>
              </a:lnSpc>
              <a:spcAft>
                <a:spcPts val="600"/>
              </a:spcAft>
            </a:pPr>
            <a:r>
              <a:rPr lang="en-US" sz="2400" dirty="0" smtClean="0"/>
              <a:t>Targeting simultaneous nitrification-denitritation (denitrification)</a:t>
            </a:r>
            <a:endParaRPr lang="en-US" sz="2400" dirty="0"/>
          </a:p>
        </p:txBody>
      </p:sp>
    </p:spTree>
    <p:extLst>
      <p:ext uri="{BB962C8B-B14F-4D97-AF65-F5344CB8AC3E}">
        <p14:creationId xmlns:p14="http://schemas.microsoft.com/office/powerpoint/2010/main" val="21913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1582" y="5996226"/>
            <a:ext cx="7962818" cy="861774"/>
          </a:xfrm>
        </p:spPr>
        <p:txBody>
          <a:bodyPr/>
          <a:lstStyle/>
          <a:p>
            <a:pPr algn="ctr">
              <a:spcAft>
                <a:spcPts val="0"/>
              </a:spcAft>
            </a:pPr>
            <a:r>
              <a:rPr lang="en-US" dirty="0" smtClean="0"/>
              <a:t>NOB Enrichment: select for Nitrobacter spp. (r) over Nitrospira (K; potential COMAMMOX)</a:t>
            </a:r>
            <a:endParaRPr lang="en-US" dirty="0"/>
          </a:p>
        </p:txBody>
      </p:sp>
      <p:sp>
        <p:nvSpPr>
          <p:cNvPr id="3" name="Title 2"/>
          <p:cNvSpPr>
            <a:spLocks noGrp="1"/>
          </p:cNvSpPr>
          <p:nvPr>
            <p:ph type="title"/>
          </p:nvPr>
        </p:nvSpPr>
        <p:spPr>
          <a:xfrm>
            <a:off x="228600" y="76200"/>
            <a:ext cx="7886782" cy="461665"/>
          </a:xfrm>
        </p:spPr>
        <p:txBody>
          <a:bodyPr/>
          <a:lstStyle/>
          <a:p>
            <a:r>
              <a:rPr lang="en-US" dirty="0" smtClean="0"/>
              <a:t>Nitritation: </a:t>
            </a:r>
            <a:r>
              <a:rPr lang="en-US" cap="none" dirty="0" smtClean="0"/>
              <a:t>r-</a:t>
            </a:r>
            <a:r>
              <a:rPr lang="en-US" dirty="0" smtClean="0"/>
              <a:t> </a:t>
            </a:r>
            <a:r>
              <a:rPr lang="en-US" cap="none" dirty="0" smtClean="0"/>
              <a:t>vs</a:t>
            </a:r>
            <a:r>
              <a:rPr lang="en-US" dirty="0" smtClean="0"/>
              <a:t>. k-strategists</a:t>
            </a:r>
            <a:endParaRPr lang="en-US" dirty="0"/>
          </a:p>
        </p:txBody>
      </p:sp>
      <p:pic>
        <p:nvPicPr>
          <p:cNvPr id="5" name="Picture 4"/>
          <p:cNvPicPr>
            <a:picLocks noChangeAspect="1"/>
          </p:cNvPicPr>
          <p:nvPr/>
        </p:nvPicPr>
        <p:blipFill>
          <a:blip r:embed="rId2"/>
          <a:stretch>
            <a:fillRect/>
          </a:stretch>
        </p:blipFill>
        <p:spPr>
          <a:xfrm>
            <a:off x="442986" y="742278"/>
            <a:ext cx="7673040" cy="5266333"/>
          </a:xfrm>
          <a:prstGeom prst="rect">
            <a:avLst/>
          </a:prstGeom>
        </p:spPr>
      </p:pic>
    </p:spTree>
    <p:extLst>
      <p:ext uri="{BB962C8B-B14F-4D97-AF65-F5344CB8AC3E}">
        <p14:creationId xmlns:p14="http://schemas.microsoft.com/office/powerpoint/2010/main" val="380315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048" y="243998"/>
            <a:ext cx="7886782" cy="461665"/>
          </a:xfrm>
        </p:spPr>
        <p:txBody>
          <a:bodyPr/>
          <a:lstStyle/>
          <a:p>
            <a:r>
              <a:rPr lang="en-US" dirty="0" smtClean="0"/>
              <a:t>Complementary scale model ops</a:t>
            </a:r>
            <a:endParaRPr lang="en-US" dirty="0"/>
          </a:p>
        </p:txBody>
      </p:sp>
      <p:pic>
        <p:nvPicPr>
          <p:cNvPr id="3" name="Picture 2"/>
          <p:cNvPicPr>
            <a:picLocks noChangeAspect="1"/>
          </p:cNvPicPr>
          <p:nvPr/>
        </p:nvPicPr>
        <p:blipFill>
          <a:blip r:embed="rId2"/>
          <a:stretch>
            <a:fillRect/>
          </a:stretch>
        </p:blipFill>
        <p:spPr>
          <a:xfrm>
            <a:off x="463178" y="871370"/>
            <a:ext cx="7956652" cy="6025837"/>
          </a:xfrm>
          <a:prstGeom prst="rect">
            <a:avLst/>
          </a:prstGeom>
        </p:spPr>
      </p:pic>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7936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75" y="260135"/>
            <a:ext cx="7886782" cy="461665"/>
          </a:xfrm>
        </p:spPr>
        <p:txBody>
          <a:bodyPr/>
          <a:lstStyle/>
          <a:p>
            <a:r>
              <a:rPr lang="en-US" dirty="0" err="1" smtClean="0"/>
              <a:t>Weftec</a:t>
            </a:r>
            <a:r>
              <a:rPr lang="en-US" dirty="0" smtClean="0"/>
              <a:t> 2019 - </a:t>
            </a:r>
            <a:r>
              <a:rPr lang="en-US" dirty="0" err="1" smtClean="0"/>
              <a:t>chicago</a:t>
            </a:r>
            <a:endParaRPr lang="en-US" dirty="0"/>
          </a:p>
        </p:txBody>
      </p:sp>
      <p:sp>
        <p:nvSpPr>
          <p:cNvPr id="5" name="Text Placeholder 4"/>
          <p:cNvSpPr>
            <a:spLocks noGrp="1"/>
          </p:cNvSpPr>
          <p:nvPr>
            <p:ph type="body" sz="quarter" idx="12"/>
          </p:nvPr>
        </p:nvSpPr>
        <p:spPr>
          <a:xfrm>
            <a:off x="758959" y="1357873"/>
            <a:ext cx="7551324" cy="4616648"/>
          </a:xfrm>
        </p:spPr>
        <p:txBody>
          <a:bodyPr/>
          <a:lstStyle/>
          <a:p>
            <a:pPr marL="0" indent="0">
              <a:lnSpc>
                <a:spcPct val="100000"/>
              </a:lnSpc>
              <a:buNone/>
            </a:pPr>
            <a:r>
              <a:rPr lang="en-US" sz="2400" dirty="0" smtClean="0"/>
              <a:t>Wednesday, Sept. 25, 9:45 am</a:t>
            </a:r>
          </a:p>
          <a:p>
            <a:pPr marL="0" indent="0">
              <a:lnSpc>
                <a:spcPct val="100000"/>
              </a:lnSpc>
              <a:buNone/>
            </a:pPr>
            <a:r>
              <a:rPr lang="en-US" sz="2400" dirty="0" smtClean="0"/>
              <a:t>Room S403a</a:t>
            </a:r>
          </a:p>
          <a:p>
            <a:pPr marL="0" indent="0">
              <a:lnSpc>
                <a:spcPct val="100000"/>
              </a:lnSpc>
              <a:buNone/>
            </a:pPr>
            <a:r>
              <a:rPr lang="en-US" sz="2400" dirty="0" smtClean="0"/>
              <a:t>Session: “Shortcut Nitrogen with </a:t>
            </a:r>
            <a:r>
              <a:rPr lang="en-US" sz="2400" dirty="0" err="1" smtClean="0"/>
              <a:t>BioP</a:t>
            </a:r>
            <a:r>
              <a:rPr lang="en-US" sz="2400" dirty="0" smtClean="0"/>
              <a:t>”</a:t>
            </a:r>
          </a:p>
          <a:p>
            <a:pPr marL="0" indent="0">
              <a:lnSpc>
                <a:spcPct val="100000"/>
              </a:lnSpc>
              <a:buNone/>
            </a:pPr>
            <a:endParaRPr lang="en-US" sz="2400" dirty="0" smtClean="0"/>
          </a:p>
          <a:p>
            <a:pPr marL="0" indent="0" algn="ctr">
              <a:lnSpc>
                <a:spcPct val="100000"/>
              </a:lnSpc>
              <a:buNone/>
            </a:pPr>
            <a:r>
              <a:rPr lang="en-US" sz="2400" dirty="0" smtClean="0">
                <a:solidFill>
                  <a:srgbClr val="FF0000"/>
                </a:solidFill>
              </a:rPr>
              <a:t>Integration </a:t>
            </a:r>
            <a:r>
              <a:rPr lang="en-US" sz="2400" dirty="0">
                <a:solidFill>
                  <a:srgbClr val="FF0000"/>
                </a:solidFill>
              </a:rPr>
              <a:t>of Municipal Mainstream Nitritation With Post-Anoxic EBPR Through Ammonia Based Aeration </a:t>
            </a:r>
            <a:r>
              <a:rPr lang="en-US" sz="2400" dirty="0" smtClean="0">
                <a:solidFill>
                  <a:srgbClr val="FF0000"/>
                </a:solidFill>
              </a:rPr>
              <a:t>Control</a:t>
            </a:r>
          </a:p>
          <a:p>
            <a:pPr marL="0" indent="0" algn="ctr">
              <a:lnSpc>
                <a:spcPct val="100000"/>
              </a:lnSpc>
              <a:buNone/>
            </a:pPr>
            <a:endParaRPr lang="en-US" sz="2400" dirty="0" smtClean="0"/>
          </a:p>
          <a:p>
            <a:pPr marL="0" indent="0" algn="ctr">
              <a:lnSpc>
                <a:spcPct val="100000"/>
              </a:lnSpc>
              <a:buNone/>
            </a:pPr>
            <a:r>
              <a:rPr lang="en-US" sz="2400" dirty="0" smtClean="0"/>
              <a:t>Jason </a:t>
            </a:r>
            <a:r>
              <a:rPr lang="en-US" sz="2400" dirty="0" err="1" smtClean="0"/>
              <a:t>Mellin</a:t>
            </a:r>
            <a:r>
              <a:rPr lang="en-US" sz="2400" dirty="0" smtClean="0"/>
              <a:t>, P.E.</a:t>
            </a:r>
          </a:p>
          <a:p>
            <a:pPr marL="0" indent="0" algn="ctr">
              <a:lnSpc>
                <a:spcPct val="100000"/>
              </a:lnSpc>
              <a:buNone/>
            </a:pPr>
            <a:r>
              <a:rPr lang="en-US" sz="2400" dirty="0" err="1" smtClean="0"/>
              <a:t>Ph.D</a:t>
            </a:r>
            <a:r>
              <a:rPr lang="en-US" sz="2400" dirty="0" smtClean="0"/>
              <a:t> Student, Dept. of Civil and Environmental Engineering</a:t>
            </a:r>
          </a:p>
          <a:p>
            <a:pPr marL="0" indent="0" algn="ctr">
              <a:lnSpc>
                <a:spcPct val="100000"/>
              </a:lnSpc>
              <a:buNone/>
            </a:pPr>
            <a:r>
              <a:rPr lang="en-US" sz="2400" dirty="0" smtClean="0"/>
              <a:t>University of Idaho</a:t>
            </a:r>
          </a:p>
        </p:txBody>
      </p:sp>
    </p:spTree>
    <p:extLst>
      <p:ext uri="{BB962C8B-B14F-4D97-AF65-F5344CB8AC3E}">
        <p14:creationId xmlns:p14="http://schemas.microsoft.com/office/powerpoint/2010/main" val="144383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889" y="3020209"/>
            <a:ext cx="7886782" cy="461665"/>
          </a:xfrm>
        </p:spPr>
        <p:txBody>
          <a:bodyPr/>
          <a:lstStyle/>
          <a:p>
            <a:pPr algn="ctr"/>
            <a:r>
              <a:rPr lang="en-US" dirty="0" smtClean="0"/>
              <a:t>Thank you……questions?</a:t>
            </a:r>
            <a:endParaRPr lang="en-US" dirty="0"/>
          </a:p>
        </p:txBody>
      </p:sp>
    </p:spTree>
    <p:extLst>
      <p:ext uri="{BB962C8B-B14F-4D97-AF65-F5344CB8AC3E}">
        <p14:creationId xmlns:p14="http://schemas.microsoft.com/office/powerpoint/2010/main" val="282882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639" y="265514"/>
            <a:ext cx="7886782" cy="461665"/>
          </a:xfrm>
        </p:spPr>
        <p:txBody>
          <a:bodyPr/>
          <a:lstStyle/>
          <a:p>
            <a:r>
              <a:rPr lang="en-US" dirty="0"/>
              <a:t>Coats environmental engr. lab</a:t>
            </a:r>
          </a:p>
        </p:txBody>
      </p:sp>
      <p:sp>
        <p:nvSpPr>
          <p:cNvPr id="5" name="Text Placeholder 4"/>
          <p:cNvSpPr>
            <a:spLocks noGrp="1"/>
          </p:cNvSpPr>
          <p:nvPr>
            <p:ph type="body" sz="quarter" idx="12"/>
          </p:nvPr>
        </p:nvSpPr>
        <p:spPr>
          <a:xfrm>
            <a:off x="5502060" y="1861827"/>
            <a:ext cx="3480162" cy="4139595"/>
          </a:xfrm>
        </p:spPr>
        <p:txBody>
          <a:bodyPr/>
          <a:lstStyle/>
          <a:p>
            <a:pPr marL="0" indent="0">
              <a:lnSpc>
                <a:spcPct val="100000"/>
              </a:lnSpc>
              <a:buNone/>
            </a:pPr>
            <a:r>
              <a:rPr lang="en-US" sz="2800" dirty="0"/>
              <a:t>Molecular capabilities:</a:t>
            </a:r>
          </a:p>
          <a:p>
            <a:pPr>
              <a:lnSpc>
                <a:spcPct val="100000"/>
              </a:lnSpc>
            </a:pPr>
            <a:r>
              <a:rPr lang="en-US" sz="2800" dirty="0" smtClean="0"/>
              <a:t>qPCR</a:t>
            </a:r>
            <a:endParaRPr lang="en-US" sz="2800" dirty="0"/>
          </a:p>
          <a:p>
            <a:pPr>
              <a:lnSpc>
                <a:spcPct val="100000"/>
              </a:lnSpc>
            </a:pPr>
            <a:r>
              <a:rPr lang="en-US" sz="2800" dirty="0"/>
              <a:t>PCR</a:t>
            </a:r>
          </a:p>
          <a:p>
            <a:pPr>
              <a:lnSpc>
                <a:spcPct val="100000"/>
              </a:lnSpc>
            </a:pPr>
            <a:r>
              <a:rPr lang="en-US" sz="2800" dirty="0"/>
              <a:t>DNA sequencing</a:t>
            </a:r>
          </a:p>
          <a:p>
            <a:pPr>
              <a:lnSpc>
                <a:spcPct val="100000"/>
              </a:lnSpc>
            </a:pPr>
            <a:r>
              <a:rPr lang="en-US" sz="2800" dirty="0"/>
              <a:t>Proteomics</a:t>
            </a:r>
          </a:p>
          <a:p>
            <a:pPr>
              <a:lnSpc>
                <a:spcPct val="100000"/>
              </a:lnSpc>
            </a:pPr>
            <a:r>
              <a:rPr lang="en-US" sz="2800" dirty="0"/>
              <a:t>Transcriptomics</a:t>
            </a:r>
          </a:p>
          <a:p>
            <a:pPr>
              <a:lnSpc>
                <a:spcPct val="100000"/>
              </a:lnSpc>
            </a:pPr>
            <a:r>
              <a:rPr lang="en-US" sz="2800" dirty="0"/>
              <a:t>Metabolomics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18761"/>
            <a:ext cx="4572000" cy="6039239"/>
          </a:xfrm>
          <a:prstGeom prst="rect">
            <a:avLst/>
          </a:prstGeom>
        </p:spPr>
      </p:pic>
      <p:sp>
        <p:nvSpPr>
          <p:cNvPr id="4" name="Rounded Rectangle 3"/>
          <p:cNvSpPr/>
          <p:nvPr/>
        </p:nvSpPr>
        <p:spPr>
          <a:xfrm>
            <a:off x="5265868" y="2329031"/>
            <a:ext cx="3469341" cy="3528508"/>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44584" y="5598876"/>
            <a:ext cx="2425849" cy="523220"/>
          </a:xfrm>
          <a:prstGeom prst="rect">
            <a:avLst/>
          </a:prstGeom>
          <a:solidFill>
            <a:schemeClr val="bg1"/>
          </a:solidFill>
          <a:ln>
            <a:noFill/>
          </a:ln>
        </p:spPr>
        <p:txBody>
          <a:bodyPr wrap="square" rtlCol="0">
            <a:spAutoFit/>
          </a:bodyPr>
          <a:lstStyle/>
          <a:p>
            <a:pPr algn="ctr"/>
            <a:r>
              <a:rPr lang="en-US" sz="2800" dirty="0" smtClean="0"/>
              <a:t>multi -Omics</a:t>
            </a:r>
            <a:endParaRPr lang="en-US" sz="2800" dirty="0"/>
          </a:p>
        </p:txBody>
      </p:sp>
    </p:spTree>
    <p:extLst>
      <p:ext uri="{BB962C8B-B14F-4D97-AF65-F5344CB8AC3E}">
        <p14:creationId xmlns:p14="http://schemas.microsoft.com/office/powerpoint/2010/main" val="73409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28600" y="762000"/>
            <a:ext cx="8237668" cy="1877437"/>
          </a:xfrm>
        </p:spPr>
        <p:txBody>
          <a:bodyPr/>
          <a:lstStyle/>
          <a:p>
            <a:r>
              <a:rPr lang="en-US" dirty="0" smtClean="0"/>
              <a:t>Comprehensive analytical capabilities:</a:t>
            </a:r>
          </a:p>
          <a:p>
            <a:pPr marL="457200" indent="-457200">
              <a:buFont typeface="Arial" panose="020B0604020202020204" pitchFamily="34" charset="0"/>
              <a:buChar char="•"/>
            </a:pPr>
            <a:r>
              <a:rPr lang="en-US" dirty="0" smtClean="0"/>
              <a:t>PHA; VFAs; nutrients; CH</a:t>
            </a:r>
            <a:r>
              <a:rPr lang="en-US" baseline="-25000" dirty="0" smtClean="0"/>
              <a:t>4</a:t>
            </a:r>
            <a:r>
              <a:rPr lang="en-US" dirty="0" smtClean="0"/>
              <a:t>; solids characterization</a:t>
            </a:r>
          </a:p>
          <a:p>
            <a:r>
              <a:rPr lang="en-US" dirty="0" smtClean="0"/>
              <a:t>PLC-controlled operations</a:t>
            </a:r>
            <a:endParaRPr lang="en-US" dirty="0"/>
          </a:p>
        </p:txBody>
      </p:sp>
      <p:sp>
        <p:nvSpPr>
          <p:cNvPr id="3" name="Title 2"/>
          <p:cNvSpPr>
            <a:spLocks noGrp="1"/>
          </p:cNvSpPr>
          <p:nvPr>
            <p:ph type="title"/>
          </p:nvPr>
        </p:nvSpPr>
        <p:spPr/>
        <p:txBody>
          <a:bodyPr/>
          <a:lstStyle/>
          <a:p>
            <a:r>
              <a:rPr lang="en-US" dirty="0" smtClean="0"/>
              <a:t>Coats environmental engr. lab</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13000"/>
            <a:ext cx="9144000" cy="4445000"/>
          </a:xfrm>
          <a:prstGeom prst="rect">
            <a:avLst/>
          </a:prstGeom>
        </p:spPr>
      </p:pic>
    </p:spTree>
    <p:extLst>
      <p:ext uri="{BB962C8B-B14F-4D97-AF65-F5344CB8AC3E}">
        <p14:creationId xmlns:p14="http://schemas.microsoft.com/office/powerpoint/2010/main" val="82759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422480" y="2034450"/>
            <a:ext cx="2570913" cy="2308324"/>
          </a:xfrm>
        </p:spPr>
        <p:txBody>
          <a:bodyPr/>
          <a:lstStyle/>
          <a:p>
            <a:pPr algn="r"/>
            <a:r>
              <a:rPr lang="en-US" dirty="0" smtClean="0"/>
              <a:t>Currently &gt;80 gallons weekly</a:t>
            </a:r>
          </a:p>
          <a:p>
            <a:pPr algn="r"/>
            <a:endParaRPr lang="en-US" dirty="0"/>
          </a:p>
          <a:p>
            <a:pPr algn="r"/>
            <a:r>
              <a:rPr lang="en-US" dirty="0" smtClean="0"/>
              <a:t>Also ferment primary solids</a:t>
            </a:r>
            <a:endParaRPr lang="en-US" dirty="0"/>
          </a:p>
        </p:txBody>
      </p:sp>
      <p:sp>
        <p:nvSpPr>
          <p:cNvPr id="3" name="Title 2"/>
          <p:cNvSpPr>
            <a:spLocks noGrp="1"/>
          </p:cNvSpPr>
          <p:nvPr>
            <p:ph type="title"/>
          </p:nvPr>
        </p:nvSpPr>
        <p:spPr>
          <a:xfrm>
            <a:off x="228600" y="228600"/>
            <a:ext cx="7886782" cy="461665"/>
          </a:xfrm>
        </p:spPr>
        <p:txBody>
          <a:bodyPr/>
          <a:lstStyle/>
          <a:p>
            <a:r>
              <a:rPr lang="en-US" dirty="0" smtClean="0"/>
              <a:t>Always use real wastewater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0600"/>
            <a:ext cx="6422480" cy="4856181"/>
          </a:xfrm>
          <a:prstGeom prst="rect">
            <a:avLst/>
          </a:prstGeom>
        </p:spPr>
      </p:pic>
    </p:spTree>
    <p:extLst>
      <p:ext uri="{BB962C8B-B14F-4D97-AF65-F5344CB8AC3E}">
        <p14:creationId xmlns:p14="http://schemas.microsoft.com/office/powerpoint/2010/main" val="279177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I-CENG-template-4x3" id="{D2735F51-BC24-9149-9764-AF533032D749}" vid="{838D47E3-C904-B84F-B6AD-7B675C1699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ui-ceng-template-4x3</Template>
  <TotalTime>2648</TotalTime>
  <Words>2520</Words>
  <Application>Microsoft Office PowerPoint</Application>
  <PresentationFormat>On-screen Show (4:3)</PresentationFormat>
  <Paragraphs>492</Paragraphs>
  <Slides>68</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68</vt:i4>
      </vt:variant>
    </vt:vector>
  </HeadingPairs>
  <TitlesOfParts>
    <vt:vector size="79" baseType="lpstr">
      <vt:lpstr>ＭＳ Ｐゴシック</vt:lpstr>
      <vt:lpstr>Archivo Regular</vt:lpstr>
      <vt:lpstr>Arial</vt:lpstr>
      <vt:lpstr>Calibri</vt:lpstr>
      <vt:lpstr>Franklin Gothic Book</vt:lpstr>
      <vt:lpstr>Franklin Gothic Demi</vt:lpstr>
      <vt:lpstr>GreekC</vt:lpstr>
      <vt:lpstr>Helvetica</vt:lpstr>
      <vt:lpstr>Wingdings</vt:lpstr>
      <vt:lpstr>Text Slides</vt:lpstr>
      <vt:lpstr>Office Theme</vt:lpstr>
      <vt:lpstr>PowerPoint Presentation</vt:lpstr>
      <vt:lpstr>BEFORE WE BEGIN</vt:lpstr>
      <vt:lpstr>Erik R. Coats, P.E. Ph.D. </vt:lpstr>
      <vt:lpstr>2019 seminar series Research presentation: ebpr (incl. ras fermentation) &amp; biological nutrient removal</vt:lpstr>
      <vt:lpstr>Coats’ professional background</vt:lpstr>
      <vt:lpstr>Coats’ research emphasis</vt:lpstr>
      <vt:lpstr>Coats environmental engr. lab</vt:lpstr>
      <vt:lpstr>Coats environmental engr. lab</vt:lpstr>
      <vt:lpstr>Always use real wastewater</vt:lpstr>
      <vt:lpstr>Bench to Pilot scale</vt:lpstr>
      <vt:lpstr>Topics for today</vt:lpstr>
      <vt:lpstr>Studying ebpr</vt:lpstr>
      <vt:lpstr>What is EBPR?</vt:lpstr>
      <vt:lpstr>brief refresher on core ebpr principles</vt:lpstr>
      <vt:lpstr>Ebpr Carbon sources</vt:lpstr>
      <vt:lpstr>VFAs and Pha synthesis</vt:lpstr>
      <vt:lpstr>Are all vfa’s the same??</vt:lpstr>
      <vt:lpstr>Are anaerobic conditions necessary?</vt:lpstr>
      <vt:lpstr>What and who are paos?</vt:lpstr>
      <vt:lpstr>are all ebpr bacteria the model Pao?</vt:lpstr>
      <vt:lpstr>Ebpr and ras fermentation</vt:lpstr>
      <vt:lpstr>Our Ras fermentation research</vt:lpstr>
      <vt:lpstr>Phase 1 research  evaluate ras fermentation</vt:lpstr>
      <vt:lpstr>Fermenting Moscow ebpr Ras effect on soluble phosphorus</vt:lpstr>
      <vt:lpstr>Fermenting Moscow ebpr Ras effect on carbon</vt:lpstr>
      <vt:lpstr>Fermenting Pullman mle ras</vt:lpstr>
      <vt:lpstr>Ras fermentation &amp; p release</vt:lpstr>
      <vt:lpstr>Ras fermentation &amp; pao’s</vt:lpstr>
      <vt:lpstr>Ras fermentation  preliminary takeaways</vt:lpstr>
      <vt:lpstr>Phase 2  integrate ras fermentation with ebpr</vt:lpstr>
      <vt:lpstr>EBPR &amp; RAS FERMENTATION</vt:lpstr>
      <vt:lpstr>4 hr. ras fermentation period P cycling &amp; removal</vt:lpstr>
      <vt:lpstr>4 hr. ras fermentation period P cycling &amp; removal</vt:lpstr>
      <vt:lpstr>2 hr. ras fermentation period P cycling &amp; removal</vt:lpstr>
      <vt:lpstr>2 hr. ras fermentation period P cycling &amp; removal</vt:lpstr>
      <vt:lpstr>Impacts of ras nitrate (here is where the research got a bit more interesting)</vt:lpstr>
      <vt:lpstr>RAS Ferm-ebpr; some RAS NO3-N</vt:lpstr>
      <vt:lpstr>PowerPoint Presentation</vt:lpstr>
      <vt:lpstr>RAS Ferm-ebpr; minimal RAS NO3-N</vt:lpstr>
      <vt:lpstr>Control reactor: Conventional ebpr; minimal nitrate</vt:lpstr>
      <vt:lpstr>EBPR anaerobic metabolisms</vt:lpstr>
      <vt:lpstr>Ras fermentation, glycogen, &amp; energy</vt:lpstr>
      <vt:lpstr>Ras fermentation  gao’s?</vt:lpstr>
      <vt:lpstr>Elevator speech “going down”</vt:lpstr>
      <vt:lpstr>PowerPoint Presentation</vt:lpstr>
      <vt:lpstr>Potential causes of ebpr failure</vt:lpstr>
      <vt:lpstr>phase 1 – assess conventional ebpr Bench scale reactors</vt:lpstr>
      <vt:lpstr>Reactor a – consistently poor EBPR</vt:lpstr>
      <vt:lpstr>Metabolomics workflow</vt:lpstr>
      <vt:lpstr>Microbial stringent response</vt:lpstr>
      <vt:lpstr>Anaerobic “Stress” &amp; EBPR</vt:lpstr>
      <vt:lpstr>Anaerobic period fermentation</vt:lpstr>
      <vt:lpstr>Amino acids as aerobic substrate</vt:lpstr>
      <vt:lpstr>phase 2 - Conventional ebpr vs. westbank</vt:lpstr>
      <vt:lpstr>Preliminary data</vt:lpstr>
      <vt:lpstr>PowerPoint Presentation</vt:lpstr>
      <vt:lpstr>What is nitritation?</vt:lpstr>
      <vt:lpstr>Potential Value of Nitritation</vt:lpstr>
      <vt:lpstr>Controlling for Nitritation</vt:lpstr>
      <vt:lpstr>Preliminary data</vt:lpstr>
      <vt:lpstr>Our research project</vt:lpstr>
      <vt:lpstr>Research hypotheses</vt:lpstr>
      <vt:lpstr>Jason and his Biopho-px reactors</vt:lpstr>
      <vt:lpstr>Operational strategy</vt:lpstr>
      <vt:lpstr>Nitritation: r- vs. k-strategists</vt:lpstr>
      <vt:lpstr>Complementary scale model ops</vt:lpstr>
      <vt:lpstr>Weftec 2019 - chicago</vt:lpstr>
      <vt:lpstr>Thank you……questions?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ecoats</dc:creator>
  <cp:lastModifiedBy>Slaby, Pamela</cp:lastModifiedBy>
  <cp:revision>328</cp:revision>
  <dcterms:created xsi:type="dcterms:W3CDTF">2018-07-13T00:08:00Z</dcterms:created>
  <dcterms:modified xsi:type="dcterms:W3CDTF">2019-08-06T12:42:33Z</dcterms:modified>
</cp:coreProperties>
</file>