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1"/>
  </p:notesMasterIdLst>
  <p:sldIdLst>
    <p:sldId id="342" r:id="rId3"/>
    <p:sldId id="350" r:id="rId4"/>
    <p:sldId id="351" r:id="rId5"/>
    <p:sldId id="286" r:id="rId6"/>
    <p:sldId id="326" r:id="rId7"/>
    <p:sldId id="271" r:id="rId8"/>
    <p:sldId id="359" r:id="rId9"/>
    <p:sldId id="276" r:id="rId10"/>
    <p:sldId id="259" r:id="rId11"/>
    <p:sldId id="331" r:id="rId12"/>
    <p:sldId id="330" r:id="rId13"/>
    <p:sldId id="332" r:id="rId14"/>
    <p:sldId id="333" r:id="rId15"/>
    <p:sldId id="308" r:id="rId16"/>
    <p:sldId id="310" r:id="rId17"/>
    <p:sldId id="311" r:id="rId18"/>
    <p:sldId id="313" r:id="rId19"/>
    <p:sldId id="314" r:id="rId20"/>
    <p:sldId id="309" r:id="rId21"/>
    <p:sldId id="316" r:id="rId22"/>
    <p:sldId id="315" r:id="rId23"/>
    <p:sldId id="336" r:id="rId24"/>
    <p:sldId id="337" r:id="rId25"/>
    <p:sldId id="334" r:id="rId26"/>
    <p:sldId id="335" r:id="rId27"/>
    <p:sldId id="352" r:id="rId28"/>
    <p:sldId id="318" r:id="rId29"/>
    <p:sldId id="320" r:id="rId30"/>
    <p:sldId id="338" r:id="rId31"/>
    <p:sldId id="360" r:id="rId32"/>
    <p:sldId id="322" r:id="rId33"/>
    <p:sldId id="353" r:id="rId34"/>
    <p:sldId id="324" r:id="rId35"/>
    <p:sldId id="283" r:id="rId36"/>
    <p:sldId id="361" r:id="rId37"/>
    <p:sldId id="355" r:id="rId38"/>
    <p:sldId id="356" r:id="rId39"/>
    <p:sldId id="36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5" autoAdjust="0"/>
    <p:restoredTop sz="91275" autoAdjust="0"/>
  </p:normalViewPr>
  <p:slideViewPr>
    <p:cSldViewPr snapToGrid="0">
      <p:cViewPr varScale="1">
        <p:scale>
          <a:sx n="97" d="100"/>
          <a:sy n="97" d="100"/>
        </p:scale>
        <p:origin x="438" y="84"/>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ngqi%20Wang\Desktop\future%20work\002%20PAO%20survey\results\Batch\Raman\summary\summary_Raman_Batch_Test_ne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summary!$A$38</c:f>
              <c:strCache>
                <c:ptCount val="1"/>
                <c:pt idx="0">
                  <c:v>0h</c:v>
                </c:pt>
              </c:strCache>
            </c:strRef>
          </c:tx>
          <c:spPr>
            <a:solidFill>
              <a:schemeClr val="accent1"/>
            </a:solidFill>
            <a:ln>
              <a:noFill/>
            </a:ln>
            <a:effectLst/>
          </c:spPr>
          <c:invertIfNegative val="0"/>
          <c:errBars>
            <c:errBarType val="both"/>
            <c:errValType val="cust"/>
            <c:noEndCap val="0"/>
            <c:plus>
              <c:numRef>
                <c:f>(summary!$H$38:$I$38,summary!$K$38)</c:f>
                <c:numCache>
                  <c:formatCode>General</c:formatCode>
                  <c:ptCount val="3"/>
                  <c:pt idx="0">
                    <c:v>1.045236902792978</c:v>
                  </c:pt>
                  <c:pt idx="1">
                    <c:v>1.090401707891717</c:v>
                  </c:pt>
                  <c:pt idx="2">
                    <c:v>0.28868682634584297</c:v>
                  </c:pt>
                </c:numCache>
              </c:numRef>
            </c:plus>
            <c:minus>
              <c:numRef>
                <c:f>(summary!$H$38:$I$38,summary!$K$38)</c:f>
                <c:numCache>
                  <c:formatCode>General</c:formatCode>
                  <c:ptCount val="3"/>
                  <c:pt idx="0">
                    <c:v>1.045236902792978</c:v>
                  </c:pt>
                  <c:pt idx="1">
                    <c:v>1.090401707891717</c:v>
                  </c:pt>
                  <c:pt idx="2">
                    <c:v>0.28868682634584297</c:v>
                  </c:pt>
                </c:numCache>
              </c:numRef>
            </c:minus>
            <c:spPr>
              <a:noFill/>
              <a:ln w="9525" cap="flat" cmpd="sng" algn="ctr">
                <a:solidFill>
                  <a:schemeClr val="tx1">
                    <a:lumMod val="65000"/>
                    <a:lumOff val="35000"/>
                  </a:schemeClr>
                </a:solidFill>
                <a:round/>
              </a:ln>
              <a:effectLst/>
            </c:spPr>
          </c:errBars>
          <c:cat>
            <c:strRef>
              <c:f>(summary!$B$37:$C$37,summary!$E$37)</c:f>
              <c:strCache>
                <c:ptCount val="3"/>
                <c:pt idx="0">
                  <c:v>PP in PAO</c:v>
                </c:pt>
                <c:pt idx="1">
                  <c:v>GLY in PAO</c:v>
                </c:pt>
                <c:pt idx="2">
                  <c:v>GLY in GAO</c:v>
                </c:pt>
              </c:strCache>
            </c:strRef>
          </c:cat>
          <c:val>
            <c:numRef>
              <c:f>(summary!$B$38:$C$38,summary!$E$38)</c:f>
              <c:numCache>
                <c:formatCode>0.00_);[Red]\(0.00\)</c:formatCode>
                <c:ptCount val="3"/>
                <c:pt idx="0">
                  <c:v>1.455391786148631</c:v>
                </c:pt>
                <c:pt idx="1">
                  <c:v>1.8267842320907099</c:v>
                </c:pt>
                <c:pt idx="2">
                  <c:v>1.7295015843704931</c:v>
                </c:pt>
              </c:numCache>
            </c:numRef>
          </c:val>
          <c:extLst>
            <c:ext xmlns:c16="http://schemas.microsoft.com/office/drawing/2014/chart" uri="{C3380CC4-5D6E-409C-BE32-E72D297353CC}">
              <c16:uniqueId val="{00000000-0101-204D-B451-AA0E4B02C2E7}"/>
            </c:ext>
          </c:extLst>
        </c:ser>
        <c:ser>
          <c:idx val="1"/>
          <c:order val="1"/>
          <c:tx>
            <c:strRef>
              <c:f>summary!$A$39</c:f>
              <c:strCache>
                <c:ptCount val="1"/>
                <c:pt idx="0">
                  <c:v>12h</c:v>
                </c:pt>
              </c:strCache>
            </c:strRef>
          </c:tx>
          <c:spPr>
            <a:solidFill>
              <a:schemeClr val="accent2"/>
            </a:solidFill>
            <a:ln>
              <a:noFill/>
            </a:ln>
            <a:effectLst/>
          </c:spPr>
          <c:invertIfNegative val="0"/>
          <c:errBars>
            <c:errBarType val="both"/>
            <c:errValType val="cust"/>
            <c:noEndCap val="0"/>
            <c:plus>
              <c:numRef>
                <c:f>(summary!$H$39:$I$39,summary!$K$39)</c:f>
                <c:numCache>
                  <c:formatCode>General</c:formatCode>
                  <c:ptCount val="3"/>
                  <c:pt idx="0">
                    <c:v>0.24463497234166701</c:v>
                  </c:pt>
                  <c:pt idx="1">
                    <c:v>0.536592188620857</c:v>
                  </c:pt>
                  <c:pt idx="2">
                    <c:v>1.25829330983232E-2</c:v>
                  </c:pt>
                </c:numCache>
              </c:numRef>
            </c:plus>
            <c:minus>
              <c:numRef>
                <c:f>(summary!$H$39:$I$39,summary!$K$39)</c:f>
                <c:numCache>
                  <c:formatCode>General</c:formatCode>
                  <c:ptCount val="3"/>
                  <c:pt idx="0">
                    <c:v>0.24463497234166701</c:v>
                  </c:pt>
                  <c:pt idx="1">
                    <c:v>0.536592188620857</c:v>
                  </c:pt>
                  <c:pt idx="2">
                    <c:v>1.25829330983232E-2</c:v>
                  </c:pt>
                </c:numCache>
              </c:numRef>
            </c:minus>
            <c:spPr>
              <a:noFill/>
              <a:ln w="9525" cap="flat" cmpd="sng" algn="ctr">
                <a:solidFill>
                  <a:schemeClr val="tx1">
                    <a:lumMod val="65000"/>
                    <a:lumOff val="35000"/>
                  </a:schemeClr>
                </a:solidFill>
                <a:round/>
              </a:ln>
              <a:effectLst/>
            </c:spPr>
          </c:errBars>
          <c:cat>
            <c:strRef>
              <c:f>(summary!$B$37:$C$37,summary!$E$37)</c:f>
              <c:strCache>
                <c:ptCount val="3"/>
                <c:pt idx="0">
                  <c:v>PP in PAO</c:v>
                </c:pt>
                <c:pt idx="1">
                  <c:v>GLY in PAO</c:v>
                </c:pt>
                <c:pt idx="2">
                  <c:v>GLY in GAO</c:v>
                </c:pt>
              </c:strCache>
            </c:strRef>
          </c:cat>
          <c:val>
            <c:numRef>
              <c:f>(summary!$B$39:$C$39,summary!$E$39)</c:f>
              <c:numCache>
                <c:formatCode>0.00_);[Red]\(0.00\)</c:formatCode>
                <c:ptCount val="3"/>
                <c:pt idx="0">
                  <c:v>1.2908167813517799</c:v>
                </c:pt>
                <c:pt idx="1">
                  <c:v>1.4458018698319159</c:v>
                </c:pt>
                <c:pt idx="2">
                  <c:v>0.84053628260565005</c:v>
                </c:pt>
              </c:numCache>
            </c:numRef>
          </c:val>
          <c:extLst>
            <c:ext xmlns:c16="http://schemas.microsoft.com/office/drawing/2014/chart" uri="{C3380CC4-5D6E-409C-BE32-E72D297353CC}">
              <c16:uniqueId val="{00000001-0101-204D-B451-AA0E4B02C2E7}"/>
            </c:ext>
          </c:extLst>
        </c:ser>
        <c:ser>
          <c:idx val="2"/>
          <c:order val="2"/>
          <c:tx>
            <c:strRef>
              <c:f>summary!$A$40</c:f>
              <c:strCache>
                <c:ptCount val="1"/>
                <c:pt idx="0">
                  <c:v>24h</c:v>
                </c:pt>
              </c:strCache>
            </c:strRef>
          </c:tx>
          <c:spPr>
            <a:solidFill>
              <a:schemeClr val="accent3"/>
            </a:solidFill>
            <a:ln>
              <a:noFill/>
            </a:ln>
            <a:effectLst/>
          </c:spPr>
          <c:invertIfNegative val="0"/>
          <c:errBars>
            <c:errBarType val="both"/>
            <c:errValType val="cust"/>
            <c:noEndCap val="0"/>
            <c:plus>
              <c:numRef>
                <c:f>(summary!$H$40:$I$40,summary!$K$40)</c:f>
                <c:numCache>
                  <c:formatCode>General</c:formatCode>
                  <c:ptCount val="3"/>
                  <c:pt idx="0">
                    <c:v>0</c:v>
                  </c:pt>
                  <c:pt idx="1">
                    <c:v>0.406049530843544</c:v>
                  </c:pt>
                  <c:pt idx="2">
                    <c:v>9.1207618495975903E-2</c:v>
                  </c:pt>
                </c:numCache>
              </c:numRef>
            </c:plus>
            <c:minus>
              <c:numRef>
                <c:f>(summary!$H$40:$I$40,summary!$K$40)</c:f>
                <c:numCache>
                  <c:formatCode>General</c:formatCode>
                  <c:ptCount val="3"/>
                  <c:pt idx="0">
                    <c:v>0</c:v>
                  </c:pt>
                  <c:pt idx="1">
                    <c:v>0.406049530843544</c:v>
                  </c:pt>
                  <c:pt idx="2">
                    <c:v>9.1207618495975903E-2</c:v>
                  </c:pt>
                </c:numCache>
              </c:numRef>
            </c:minus>
            <c:spPr>
              <a:noFill/>
              <a:ln w="9525" cap="flat" cmpd="sng" algn="ctr">
                <a:solidFill>
                  <a:schemeClr val="tx1">
                    <a:lumMod val="65000"/>
                    <a:lumOff val="35000"/>
                  </a:schemeClr>
                </a:solidFill>
                <a:round/>
              </a:ln>
              <a:effectLst/>
            </c:spPr>
          </c:errBars>
          <c:cat>
            <c:strRef>
              <c:f>(summary!$B$37:$C$37,summary!$E$37)</c:f>
              <c:strCache>
                <c:ptCount val="3"/>
                <c:pt idx="0">
                  <c:v>PP in PAO</c:v>
                </c:pt>
                <c:pt idx="1">
                  <c:v>GLY in PAO</c:v>
                </c:pt>
                <c:pt idx="2">
                  <c:v>GLY in GAO</c:v>
                </c:pt>
              </c:strCache>
            </c:strRef>
          </c:cat>
          <c:val>
            <c:numRef>
              <c:f>(summary!$B$40:$C$40,summary!$E$40)</c:f>
              <c:numCache>
                <c:formatCode>0.00_);[Red]\(0.00\)</c:formatCode>
                <c:ptCount val="3"/>
                <c:pt idx="0">
                  <c:v>1.119267908447465</c:v>
                </c:pt>
                <c:pt idx="1">
                  <c:v>0.60089488344599096</c:v>
                </c:pt>
                <c:pt idx="2">
                  <c:v>0.76250262057228602</c:v>
                </c:pt>
              </c:numCache>
            </c:numRef>
          </c:val>
          <c:extLst>
            <c:ext xmlns:c16="http://schemas.microsoft.com/office/drawing/2014/chart" uri="{C3380CC4-5D6E-409C-BE32-E72D297353CC}">
              <c16:uniqueId val="{00000002-0101-204D-B451-AA0E4B02C2E7}"/>
            </c:ext>
          </c:extLst>
        </c:ser>
        <c:ser>
          <c:idx val="3"/>
          <c:order val="3"/>
          <c:tx>
            <c:strRef>
              <c:f>summary!$A$41</c:f>
              <c:strCache>
                <c:ptCount val="1"/>
                <c:pt idx="0">
                  <c:v>36h</c:v>
                </c:pt>
              </c:strCache>
            </c:strRef>
          </c:tx>
          <c:spPr>
            <a:solidFill>
              <a:schemeClr val="accent4"/>
            </a:solidFill>
            <a:ln>
              <a:noFill/>
            </a:ln>
            <a:effectLst/>
          </c:spPr>
          <c:invertIfNegative val="0"/>
          <c:errBars>
            <c:errBarType val="both"/>
            <c:errValType val="cust"/>
            <c:noEndCap val="0"/>
            <c:plus>
              <c:numRef>
                <c:f>(summary!$H$41:$I$41,summary!$K$41)</c:f>
                <c:numCache>
                  <c:formatCode>General</c:formatCode>
                  <c:ptCount val="3"/>
                  <c:pt idx="0">
                    <c:v>5.2885276636894303E-2</c:v>
                  </c:pt>
                  <c:pt idx="1">
                    <c:v>9.2991571582834998E-2</c:v>
                  </c:pt>
                  <c:pt idx="2">
                    <c:v>8.4785374830582502E-2</c:v>
                  </c:pt>
                </c:numCache>
              </c:numRef>
            </c:plus>
            <c:minus>
              <c:numRef>
                <c:f>(summary!$H$41:$I$41,summary!$K$41)</c:f>
                <c:numCache>
                  <c:formatCode>General</c:formatCode>
                  <c:ptCount val="3"/>
                  <c:pt idx="0">
                    <c:v>5.2885276636894303E-2</c:v>
                  </c:pt>
                  <c:pt idx="1">
                    <c:v>9.2991571582834998E-2</c:v>
                  </c:pt>
                  <c:pt idx="2">
                    <c:v>8.4785374830582502E-2</c:v>
                  </c:pt>
                </c:numCache>
              </c:numRef>
            </c:minus>
            <c:spPr>
              <a:noFill/>
              <a:ln w="9525" cap="flat" cmpd="sng" algn="ctr">
                <a:solidFill>
                  <a:schemeClr val="tx1">
                    <a:lumMod val="65000"/>
                    <a:lumOff val="35000"/>
                  </a:schemeClr>
                </a:solidFill>
                <a:round/>
              </a:ln>
              <a:effectLst/>
            </c:spPr>
          </c:errBars>
          <c:cat>
            <c:strRef>
              <c:f>(summary!$B$37:$C$37,summary!$E$37)</c:f>
              <c:strCache>
                <c:ptCount val="3"/>
                <c:pt idx="0">
                  <c:v>PP in PAO</c:v>
                </c:pt>
                <c:pt idx="1">
                  <c:v>GLY in PAO</c:v>
                </c:pt>
                <c:pt idx="2">
                  <c:v>GLY in GAO</c:v>
                </c:pt>
              </c:strCache>
            </c:strRef>
          </c:cat>
          <c:val>
            <c:numRef>
              <c:f>(summary!$B$41:$C$41,summary!$E$41)</c:f>
              <c:numCache>
                <c:formatCode>0.00_);[Red]\(0.00\)</c:formatCode>
                <c:ptCount val="3"/>
                <c:pt idx="0">
                  <c:v>0.62774135354282001</c:v>
                </c:pt>
                <c:pt idx="1">
                  <c:v>0.61246818168102601</c:v>
                </c:pt>
                <c:pt idx="2">
                  <c:v>0.52830342009281395</c:v>
                </c:pt>
              </c:numCache>
            </c:numRef>
          </c:val>
          <c:extLst>
            <c:ext xmlns:c16="http://schemas.microsoft.com/office/drawing/2014/chart" uri="{C3380CC4-5D6E-409C-BE32-E72D297353CC}">
              <c16:uniqueId val="{00000003-0101-204D-B451-AA0E4B02C2E7}"/>
            </c:ext>
          </c:extLst>
        </c:ser>
        <c:ser>
          <c:idx val="4"/>
          <c:order val="4"/>
          <c:tx>
            <c:strRef>
              <c:f>summary!$A$42</c:f>
              <c:strCache>
                <c:ptCount val="1"/>
                <c:pt idx="0">
                  <c:v>72h</c:v>
                </c:pt>
              </c:strCache>
            </c:strRef>
          </c:tx>
          <c:spPr>
            <a:solidFill>
              <a:schemeClr val="accent5"/>
            </a:solidFill>
            <a:ln>
              <a:noFill/>
            </a:ln>
            <a:effectLst/>
          </c:spPr>
          <c:invertIfNegative val="0"/>
          <c:errBars>
            <c:errBarType val="both"/>
            <c:errValType val="cust"/>
            <c:noEndCap val="0"/>
            <c:plus>
              <c:numRef>
                <c:f>(summary!$H$42,summary!$I$42,summary!$K$42)</c:f>
                <c:numCache>
                  <c:formatCode>General</c:formatCode>
                  <c:ptCount val="3"/>
                  <c:pt idx="0">
                    <c:v>8.3488862064237196E-2</c:v>
                  </c:pt>
                  <c:pt idx="1">
                    <c:v>0</c:v>
                  </c:pt>
                  <c:pt idx="2">
                    <c:v>0</c:v>
                  </c:pt>
                </c:numCache>
              </c:numRef>
            </c:plus>
            <c:minus>
              <c:numRef>
                <c:f>(summary!$H$42:$I$42,summary!$K$42)</c:f>
                <c:numCache>
                  <c:formatCode>General</c:formatCode>
                  <c:ptCount val="3"/>
                  <c:pt idx="0">
                    <c:v>8.3488862064237196E-2</c:v>
                  </c:pt>
                  <c:pt idx="1">
                    <c:v>0</c:v>
                  </c:pt>
                  <c:pt idx="2">
                    <c:v>0</c:v>
                  </c:pt>
                </c:numCache>
              </c:numRef>
            </c:minus>
            <c:spPr>
              <a:noFill/>
              <a:ln w="9525" cap="flat" cmpd="sng" algn="ctr">
                <a:solidFill>
                  <a:schemeClr val="tx1">
                    <a:lumMod val="65000"/>
                    <a:lumOff val="35000"/>
                  </a:schemeClr>
                </a:solidFill>
                <a:round/>
              </a:ln>
              <a:effectLst/>
            </c:spPr>
          </c:errBars>
          <c:val>
            <c:numRef>
              <c:f>(summary!$B$42:$C$42,summary!$E$42)</c:f>
              <c:numCache>
                <c:formatCode>0.00_);[Red]\(0.00\)</c:formatCode>
                <c:ptCount val="3"/>
                <c:pt idx="0">
                  <c:v>0.41173269592120099</c:v>
                </c:pt>
                <c:pt idx="1">
                  <c:v>0.74962203867364696</c:v>
                </c:pt>
                <c:pt idx="2">
                  <c:v>0.34058410938401001</c:v>
                </c:pt>
              </c:numCache>
            </c:numRef>
          </c:val>
          <c:extLst>
            <c:ext xmlns:c16="http://schemas.microsoft.com/office/drawing/2014/chart" uri="{C3380CC4-5D6E-409C-BE32-E72D297353CC}">
              <c16:uniqueId val="{00000004-0101-204D-B451-AA0E4B02C2E7}"/>
            </c:ext>
          </c:extLst>
        </c:ser>
        <c:dLbls>
          <c:showLegendKey val="0"/>
          <c:showVal val="0"/>
          <c:showCatName val="0"/>
          <c:showSerName val="0"/>
          <c:showPercent val="0"/>
          <c:showBubbleSize val="0"/>
        </c:dLbls>
        <c:gapWidth val="219"/>
        <c:overlap val="-27"/>
        <c:axId val="632564464"/>
        <c:axId val="632547488"/>
      </c:barChart>
      <c:catAx>
        <c:axId val="6325644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32547488"/>
        <c:crosses val="autoZero"/>
        <c:auto val="1"/>
        <c:lblAlgn val="ctr"/>
        <c:lblOffset val="100"/>
        <c:noMultiLvlLbl val="0"/>
      </c:catAx>
      <c:valAx>
        <c:axId val="63254748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Normalized Raman intensity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32564464"/>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F12B2-0B21-4188-ADBE-B3B9F2EAF81E}" type="datetimeFigureOut">
              <a:rPr lang="en-US" smtClean="0"/>
              <a:t>9/20/2019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2944D-8C0E-4468-B031-98A4A9D279CD}" type="slidenum">
              <a:rPr lang="en-US" smtClean="0"/>
              <a:t>‹#›</a:t>
            </a:fld>
            <a:endParaRPr lang="en-US"/>
          </a:p>
        </p:txBody>
      </p:sp>
    </p:spTree>
    <p:extLst>
      <p:ext uri="{BB962C8B-B14F-4D97-AF65-F5344CB8AC3E}">
        <p14:creationId xmlns:p14="http://schemas.microsoft.com/office/powerpoint/2010/main" val="72041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science/article/pii/S0043135408000079#bib1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sciencedirect.com/science/article/pii/S0043135408000079#bib30" TargetMode="External"/><Relationship Id="rId4" Type="http://schemas.openxmlformats.org/officeDocument/2006/relationships/hyperlink" Target="https://www.sciencedirect.com/science/article/pii/S0043135408000079#bib4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6A921E-90D2-4139-82A6-9840314433E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365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here results of PAOs based on DAPI, FISH and Raman</a:t>
            </a:r>
          </a:p>
          <a:p>
            <a:r>
              <a:rPr lang="en-US" dirty="0"/>
              <a:t>Key points</a:t>
            </a:r>
          </a:p>
          <a:p>
            <a:pPr lvl="1"/>
            <a:r>
              <a:rPr lang="en-US" dirty="0"/>
              <a:t>Comparison of overall PAOs among Plants</a:t>
            </a:r>
          </a:p>
          <a:p>
            <a:pPr lvl="2"/>
            <a:r>
              <a:rPr lang="en-US" dirty="0"/>
              <a:t>Comparison of DAPI/Raman on total PAOs, </a:t>
            </a:r>
          </a:p>
          <a:p>
            <a:pPr lvl="2"/>
            <a:r>
              <a:rPr lang="en-US" dirty="0"/>
              <a:t>Comparison of FISH </a:t>
            </a:r>
            <a:r>
              <a:rPr lang="en-US" dirty="0" err="1"/>
              <a:t>accumulibacter</a:t>
            </a:r>
            <a:endParaRPr lang="en-US" dirty="0"/>
          </a:p>
          <a:p>
            <a:pPr lvl="1"/>
            <a:r>
              <a:rPr lang="en-US" dirty="0"/>
              <a:t>DAPI/Raman&gt; FISH, indicate higher diversity than </a:t>
            </a:r>
            <a:r>
              <a:rPr lang="en-US" dirty="0" err="1"/>
              <a:t>accumulibacter</a:t>
            </a:r>
            <a:endParaRPr lang="en-US" dirty="0"/>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GAOMIX (equal amounts of GAOQ989, GAOQ431and GB742) for the </a:t>
            </a:r>
            <a:r>
              <a:rPr lang="en-US" sz="1200" i="1" kern="1200" dirty="0" err="1">
                <a:solidFill>
                  <a:schemeClr val="tx1"/>
                </a:solidFill>
                <a:effectLst/>
                <a:latin typeface="+mn-lt"/>
                <a:ea typeface="+mn-ea"/>
                <a:cs typeface="+mn-cs"/>
              </a:rPr>
              <a:t>Gammaproteobacteria</a:t>
            </a:r>
            <a:r>
              <a:rPr lang="en-US" sz="1200" i="1"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Competibacter</a:t>
            </a:r>
            <a:r>
              <a:rPr lang="en-US" sz="1200" kern="1200" dirty="0">
                <a:solidFill>
                  <a:schemeClr val="tx1"/>
                </a:solidFill>
                <a:effectLst/>
                <a:latin typeface="+mn-lt"/>
                <a:ea typeface="+mn-ea"/>
                <a:cs typeface="+mn-cs"/>
              </a:rPr>
              <a:t> spp. (</a:t>
            </a:r>
            <a:r>
              <a:rPr lang="en-US" sz="1200" u="none" strike="noStrike" kern="1200" dirty="0" err="1">
                <a:solidFill>
                  <a:schemeClr val="tx1"/>
                </a:solidFill>
                <a:effectLst/>
                <a:latin typeface="+mn-lt"/>
                <a:ea typeface="+mn-ea"/>
                <a:cs typeface="+mn-cs"/>
                <a:hlinkClick r:id="rId3"/>
              </a:rPr>
              <a:t>Crocetti</a:t>
            </a:r>
            <a:r>
              <a:rPr lang="en-US" sz="1200" u="none" strike="noStrike" kern="1200" dirty="0">
                <a:solidFill>
                  <a:schemeClr val="tx1"/>
                </a:solidFill>
                <a:effectLst/>
                <a:latin typeface="+mn-lt"/>
                <a:ea typeface="+mn-ea"/>
                <a:cs typeface="+mn-cs"/>
                <a:hlinkClick r:id="rId3"/>
              </a:rPr>
              <a:t> et al. 2002</a:t>
            </a:r>
            <a:r>
              <a:rPr lang="en-US" sz="1200" kern="1200" dirty="0">
                <a:solidFill>
                  <a:schemeClr val="tx1"/>
                </a:solidFill>
                <a:effectLst/>
                <a:latin typeface="+mn-lt"/>
                <a:ea typeface="+mn-ea"/>
                <a:cs typeface="+mn-cs"/>
              </a:rPr>
              <a:t>; Kim et al. 2010); DF1MIX (TFO_DF218 plus TFO_DF218) for the </a:t>
            </a:r>
            <a:r>
              <a:rPr lang="en-US" sz="1200" i="1" kern="1200" dirty="0" err="1">
                <a:solidFill>
                  <a:schemeClr val="tx1"/>
                </a:solidFill>
                <a:effectLst/>
                <a:latin typeface="+mn-lt"/>
                <a:ea typeface="+mn-ea"/>
                <a:cs typeface="+mn-cs"/>
              </a:rPr>
              <a:t>Alphaproteobacteria</a:t>
            </a:r>
            <a:r>
              <a:rPr lang="en-US" sz="1200" kern="1200" dirty="0">
                <a:solidFill>
                  <a:schemeClr val="tx1"/>
                </a:solidFill>
                <a:effectLst/>
                <a:latin typeface="+mn-lt"/>
                <a:ea typeface="+mn-ea"/>
                <a:cs typeface="+mn-cs"/>
              </a:rPr>
              <a:t> from Cluster 1 </a:t>
            </a:r>
            <a:r>
              <a:rPr lang="en-US" sz="1200" i="1" kern="1200" dirty="0" err="1">
                <a:solidFill>
                  <a:schemeClr val="tx1"/>
                </a:solidFill>
                <a:effectLst/>
                <a:latin typeface="+mn-lt"/>
                <a:ea typeface="+mn-ea"/>
                <a:cs typeface="+mn-cs"/>
              </a:rPr>
              <a:t>Defluviicoccus</a:t>
            </a:r>
            <a:r>
              <a:rPr lang="en-US" sz="1200" kern="1200" dirty="0">
                <a:solidFill>
                  <a:schemeClr val="tx1"/>
                </a:solidFill>
                <a:effectLst/>
                <a:latin typeface="+mn-lt"/>
                <a:ea typeface="+mn-ea"/>
                <a:cs typeface="+mn-cs"/>
              </a:rPr>
              <a:t> spp. (</a:t>
            </a:r>
            <a:r>
              <a:rPr lang="en-US" sz="1200" u="none" strike="noStrike" kern="1200" dirty="0">
                <a:solidFill>
                  <a:schemeClr val="tx1"/>
                </a:solidFill>
                <a:effectLst/>
                <a:latin typeface="+mn-lt"/>
                <a:ea typeface="+mn-ea"/>
                <a:cs typeface="+mn-cs"/>
                <a:hlinkClick r:id="rId4"/>
              </a:rPr>
              <a:t>Wong et al. 2004</a:t>
            </a:r>
            <a:r>
              <a:rPr lang="en-US" sz="1200" kern="1200" dirty="0">
                <a:solidFill>
                  <a:schemeClr val="tx1"/>
                </a:solidFill>
                <a:effectLst/>
                <a:latin typeface="+mn-lt"/>
                <a:ea typeface="+mn-ea"/>
                <a:cs typeface="+mn-cs"/>
              </a:rPr>
              <a:t>); DF2MIX (DF988, DF1020 with helper probes H966 and H1038 in equal amounts) for Cluster 2 </a:t>
            </a:r>
            <a:r>
              <a:rPr lang="en-US" sz="1200" i="1" kern="1200" dirty="0" err="1">
                <a:solidFill>
                  <a:schemeClr val="tx1"/>
                </a:solidFill>
                <a:effectLst/>
                <a:latin typeface="+mn-lt"/>
                <a:ea typeface="+mn-ea"/>
                <a:cs typeface="+mn-cs"/>
              </a:rPr>
              <a:t>Defluviicoccus</a:t>
            </a:r>
            <a:r>
              <a:rPr lang="en-US" sz="1200" kern="1200" dirty="0">
                <a:solidFill>
                  <a:schemeClr val="tx1"/>
                </a:solidFill>
                <a:effectLst/>
                <a:latin typeface="+mn-lt"/>
                <a:ea typeface="+mn-ea"/>
                <a:cs typeface="+mn-cs"/>
              </a:rPr>
              <a:t> spp. (</a:t>
            </a:r>
            <a:r>
              <a:rPr lang="en-US" sz="1200" u="none" strike="noStrike" kern="1200" dirty="0">
                <a:solidFill>
                  <a:schemeClr val="tx1"/>
                </a:solidFill>
                <a:effectLst/>
                <a:latin typeface="+mn-lt"/>
                <a:ea typeface="+mn-ea"/>
                <a:cs typeface="+mn-cs"/>
                <a:hlinkClick r:id="rId5"/>
              </a:rPr>
              <a:t>Meyer et al. 2006</a:t>
            </a:r>
            <a:r>
              <a:rPr lang="en-US" sz="1200" kern="1200" dirty="0">
                <a:solidFill>
                  <a:schemeClr val="tx1"/>
                </a:solidFill>
                <a:effectLst/>
                <a:latin typeface="+mn-lt"/>
                <a:ea typeface="+mn-ea"/>
                <a:cs typeface="+mn-cs"/>
              </a:rPr>
              <a:t>); and Prop207 for the </a:t>
            </a:r>
            <a:r>
              <a:rPr lang="en-US" sz="1200" i="1" kern="1200" dirty="0">
                <a:solidFill>
                  <a:schemeClr val="tx1"/>
                </a:solidFill>
                <a:effectLst/>
                <a:latin typeface="+mn-lt"/>
                <a:ea typeface="+mn-ea"/>
                <a:cs typeface="+mn-cs"/>
              </a:rPr>
              <a:t>Betaproteobacteria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 </a:t>
            </a:r>
            <a:r>
              <a:rPr lang="en-US" sz="1200" kern="1200" dirty="0" err="1">
                <a:solidFill>
                  <a:schemeClr val="tx1"/>
                </a:solidFill>
                <a:effectLst/>
                <a:latin typeface="+mn-lt"/>
                <a:ea typeface="+mn-ea"/>
                <a:cs typeface="+mn-cs"/>
              </a:rPr>
              <a:t>Propionivibrio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aalborgensis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Albertsen</a:t>
            </a:r>
            <a:r>
              <a:rPr lang="en-US" sz="1200" kern="1200" dirty="0">
                <a:solidFill>
                  <a:schemeClr val="tx1"/>
                </a:solidFill>
                <a:effectLst/>
                <a:latin typeface="+mn-lt"/>
                <a:ea typeface="+mn-ea"/>
                <a:cs typeface="+mn-cs"/>
              </a:rPr>
              <a:t> et al. 2016).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772944D-8C0E-4468-B031-98A4A9D279CD}" type="slidenum">
              <a:rPr lang="en-US" smtClean="0"/>
              <a:t>22</a:t>
            </a:fld>
            <a:endParaRPr lang="en-US"/>
          </a:p>
        </p:txBody>
      </p:sp>
    </p:spTree>
    <p:extLst>
      <p:ext uri="{BB962C8B-B14F-4D97-AF65-F5344CB8AC3E}">
        <p14:creationId xmlns:p14="http://schemas.microsoft.com/office/powerpoint/2010/main" val="110448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A3294-F4D3-430E-BE03-A33A5853210E}" type="slidenum">
              <a:rPr lang="en-US" smtClean="0"/>
              <a:t>23</a:t>
            </a:fld>
            <a:endParaRPr lang="en-US"/>
          </a:p>
        </p:txBody>
      </p:sp>
    </p:spTree>
    <p:extLst>
      <p:ext uri="{BB962C8B-B14F-4D97-AF65-F5344CB8AC3E}">
        <p14:creationId xmlns:p14="http://schemas.microsoft.com/office/powerpoint/2010/main" val="99621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2944D-8C0E-4468-B031-98A4A9D279CD}" type="slidenum">
              <a:rPr lang="en-US" smtClean="0"/>
              <a:t>24</a:t>
            </a:fld>
            <a:endParaRPr lang="en-US"/>
          </a:p>
        </p:txBody>
      </p:sp>
    </p:spTree>
    <p:extLst>
      <p:ext uri="{BB962C8B-B14F-4D97-AF65-F5344CB8AC3E}">
        <p14:creationId xmlns:p14="http://schemas.microsoft.com/office/powerpoint/2010/main" val="38369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New Roman" charset="0"/>
                <a:ea typeface="MS PGothic" charset="-128"/>
              </a:rPr>
              <a:t>Metagenomic</a:t>
            </a:r>
            <a:r>
              <a:rPr lang="en-US" altLang="en-US" dirty="0">
                <a:latin typeface="Times New Roman" charset="0"/>
                <a:ea typeface="MS PGothic" charset="-128"/>
              </a:rPr>
              <a:t> analysis of full-scale systems highlights clade-specific functions and the presence of uncharacterized clades in full-scale facilities. This highlights a need for high-throughput and inexpensive methods to characterize </a:t>
            </a:r>
            <a:r>
              <a:rPr lang="en-US" altLang="en-US" dirty="0" err="1">
                <a:latin typeface="Times New Roman" charset="0"/>
                <a:ea typeface="MS PGothic" charset="-128"/>
              </a:rPr>
              <a:t>Accumulibacter</a:t>
            </a:r>
            <a:r>
              <a:rPr lang="en-US" altLang="en-US" dirty="0">
                <a:latin typeface="Times New Roman" charset="0"/>
                <a:ea typeface="MS PGothic" charset="-128"/>
              </a:rPr>
              <a:t> clades. </a:t>
            </a:r>
          </a:p>
          <a:p>
            <a:endParaRPr lang="en-US" altLang="x-none" dirty="0">
              <a:latin typeface="Times New Roman" charset="0"/>
              <a:ea typeface="MS PGothic" charset="-128"/>
            </a:endParaRPr>
          </a:p>
        </p:txBody>
      </p:sp>
      <p:sp>
        <p:nvSpPr>
          <p:cNvPr id="2560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baseline="-25000">
                <a:solidFill>
                  <a:schemeClr val="tx1"/>
                </a:solidFill>
                <a:latin typeface="Times New Roman" charset="0"/>
                <a:ea typeface="MS PGothic" charset="-128"/>
              </a:defRPr>
            </a:lvl1pPr>
            <a:lvl2pPr marL="742950" indent="-285750" defTabSz="930275">
              <a:defRPr sz="2400" baseline="-25000">
                <a:solidFill>
                  <a:schemeClr val="tx1"/>
                </a:solidFill>
                <a:latin typeface="Times New Roman" charset="0"/>
                <a:ea typeface="MS PGothic" charset="-128"/>
              </a:defRPr>
            </a:lvl2pPr>
            <a:lvl3pPr marL="1143000" indent="-228600" defTabSz="930275">
              <a:defRPr sz="2400" baseline="-25000">
                <a:solidFill>
                  <a:schemeClr val="tx1"/>
                </a:solidFill>
                <a:latin typeface="Times New Roman" charset="0"/>
                <a:ea typeface="MS PGothic" charset="-128"/>
              </a:defRPr>
            </a:lvl3pPr>
            <a:lvl4pPr marL="1600200" indent="-228600" defTabSz="930275">
              <a:defRPr sz="2400" baseline="-25000">
                <a:solidFill>
                  <a:schemeClr val="tx1"/>
                </a:solidFill>
                <a:latin typeface="Times New Roman" charset="0"/>
                <a:ea typeface="MS PGothic" charset="-128"/>
              </a:defRPr>
            </a:lvl4pPr>
            <a:lvl5pPr marL="2057400" indent="-228600" defTabSz="930275">
              <a:defRPr sz="2400" baseline="-25000">
                <a:solidFill>
                  <a:schemeClr val="tx1"/>
                </a:solidFill>
                <a:latin typeface="Times New Roman" charset="0"/>
                <a:ea typeface="MS PGothic" charset="-128"/>
              </a:defRPr>
            </a:lvl5pPr>
            <a:lvl6pPr marL="2514600" indent="-228600" defTabSz="930275" eaLnBrk="0" fontAlgn="base" hangingPunct="0">
              <a:spcBef>
                <a:spcPct val="0"/>
              </a:spcBef>
              <a:spcAft>
                <a:spcPct val="0"/>
              </a:spcAft>
              <a:defRPr sz="2400" baseline="-25000">
                <a:solidFill>
                  <a:schemeClr val="tx1"/>
                </a:solidFill>
                <a:latin typeface="Times New Roman" charset="0"/>
                <a:ea typeface="MS PGothic" charset="-128"/>
              </a:defRPr>
            </a:lvl6pPr>
            <a:lvl7pPr marL="2971800" indent="-228600" defTabSz="930275" eaLnBrk="0" fontAlgn="base" hangingPunct="0">
              <a:spcBef>
                <a:spcPct val="0"/>
              </a:spcBef>
              <a:spcAft>
                <a:spcPct val="0"/>
              </a:spcAft>
              <a:defRPr sz="2400" baseline="-25000">
                <a:solidFill>
                  <a:schemeClr val="tx1"/>
                </a:solidFill>
                <a:latin typeface="Times New Roman" charset="0"/>
                <a:ea typeface="MS PGothic" charset="-128"/>
              </a:defRPr>
            </a:lvl7pPr>
            <a:lvl8pPr marL="3429000" indent="-228600" defTabSz="930275" eaLnBrk="0" fontAlgn="base" hangingPunct="0">
              <a:spcBef>
                <a:spcPct val="0"/>
              </a:spcBef>
              <a:spcAft>
                <a:spcPct val="0"/>
              </a:spcAft>
              <a:defRPr sz="2400" baseline="-25000">
                <a:solidFill>
                  <a:schemeClr val="tx1"/>
                </a:solidFill>
                <a:latin typeface="Times New Roman" charset="0"/>
                <a:ea typeface="MS PGothic" charset="-128"/>
              </a:defRPr>
            </a:lvl8pPr>
            <a:lvl9pPr marL="3886200" indent="-228600" defTabSz="930275" eaLnBrk="0" fontAlgn="base" hangingPunct="0">
              <a:spcBef>
                <a:spcPct val="0"/>
              </a:spcBef>
              <a:spcAft>
                <a:spcPct val="0"/>
              </a:spcAft>
              <a:defRPr sz="2400" baseline="-25000">
                <a:solidFill>
                  <a:schemeClr val="tx1"/>
                </a:solidFill>
                <a:latin typeface="Times New Roman" charset="0"/>
                <a:ea typeface="MS PGothic" charset="-128"/>
              </a:defRPr>
            </a:lvl9pPr>
          </a:lstStyle>
          <a:p>
            <a:fld id="{CE351DA7-CCEF-B343-9DCE-84F25785376F}" type="slidenum">
              <a:rPr lang="en-US" altLang="en-US" sz="1200" baseline="0"/>
              <a:pPr/>
              <a:t>25</a:t>
            </a:fld>
            <a:endParaRPr lang="en-US" altLang="en-US" sz="1200" baseline="0"/>
          </a:p>
        </p:txBody>
      </p:sp>
    </p:spTree>
    <p:extLst>
      <p:ext uri="{BB962C8B-B14F-4D97-AF65-F5344CB8AC3E}">
        <p14:creationId xmlns:p14="http://schemas.microsoft.com/office/powerpoint/2010/main" val="159989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changes the slides to make the </a:t>
            </a:r>
            <a:r>
              <a:rPr lang="en-US" dirty="0" err="1"/>
              <a:t>mesasges</a:t>
            </a:r>
            <a:r>
              <a:rPr lang="en-US" dirty="0"/>
              <a:t> more clear </a:t>
            </a:r>
          </a:p>
        </p:txBody>
      </p:sp>
      <p:sp>
        <p:nvSpPr>
          <p:cNvPr id="4" name="Slide Number Placeholder 3"/>
          <p:cNvSpPr>
            <a:spLocks noGrp="1"/>
          </p:cNvSpPr>
          <p:nvPr>
            <p:ph type="sldNum" sz="quarter" idx="10"/>
          </p:nvPr>
        </p:nvSpPr>
        <p:spPr/>
        <p:txBody>
          <a:bodyPr/>
          <a:lstStyle/>
          <a:p>
            <a:fld id="{9ECCBA9F-E49D-48D0-8495-6FE39D56B666}" type="slidenum">
              <a:rPr lang="en-US" smtClean="0"/>
              <a:t>26</a:t>
            </a:fld>
            <a:endParaRPr lang="en-US"/>
          </a:p>
        </p:txBody>
      </p:sp>
    </p:spTree>
    <p:extLst>
      <p:ext uri="{BB962C8B-B14F-4D97-AF65-F5344CB8AC3E}">
        <p14:creationId xmlns:p14="http://schemas.microsoft.com/office/powerpoint/2010/main" val="117791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&lt;here…&gt;</a:t>
            </a:r>
          </a:p>
          <a:p>
            <a:r>
              <a:rPr lang="en-US" baseline="0" dirty="0"/>
              <a:t>&lt;… with S2EBPR extension -&gt; inherited from ASM2 -&gt; what inherited -&gt; what not&gt;</a:t>
            </a:r>
          </a:p>
          <a:p>
            <a:r>
              <a:rPr lang="en-US" baseline="0" dirty="0"/>
              <a:t>&lt;calibrated to, 8-day starvation, lab-scale sludge&gt;</a:t>
            </a:r>
          </a:p>
          <a:p>
            <a:r>
              <a:rPr lang="en-US" baseline="0" dirty="0"/>
              <a:t>&lt;validated 36-hr </a:t>
            </a:r>
            <a:r>
              <a:rPr lang="en-US" baseline="0" dirty="0" err="1"/>
              <a:t>ana</a:t>
            </a:r>
            <a:r>
              <a:rPr lang="en-US" baseline="0" dirty="0"/>
              <a:t>., full-scale sludge&gt;</a:t>
            </a:r>
          </a:p>
        </p:txBody>
      </p:sp>
      <p:sp>
        <p:nvSpPr>
          <p:cNvPr id="4" name="Slide Number Placeholder 3"/>
          <p:cNvSpPr>
            <a:spLocks noGrp="1"/>
          </p:cNvSpPr>
          <p:nvPr>
            <p:ph type="sldNum" sz="quarter" idx="10"/>
          </p:nvPr>
        </p:nvSpPr>
        <p:spPr/>
        <p:txBody>
          <a:bodyPr/>
          <a:lstStyle/>
          <a:p>
            <a:fld id="{0433A22F-0A00-4CFF-8B8F-34BE7BF8F2F9}" type="slidenum">
              <a:rPr lang="en-US" smtClean="0"/>
              <a:t>31</a:t>
            </a:fld>
            <a:endParaRPr lang="en-US"/>
          </a:p>
        </p:txBody>
      </p:sp>
    </p:spTree>
    <p:extLst>
      <p:ext uri="{BB962C8B-B14F-4D97-AF65-F5344CB8AC3E}">
        <p14:creationId xmlns:p14="http://schemas.microsoft.com/office/powerpoint/2010/main" val="67333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5"/>
          </p:nvPr>
        </p:nvSpPr>
        <p:spPr/>
        <p:txBody>
          <a:bodyPr/>
          <a:lstStyle/>
          <a:p>
            <a:fld id="{EFBF6DF7-B662-4B9D-9FF7-72ADF617BB2D}" type="slidenum">
              <a:rPr lang="en-US" smtClean="0"/>
              <a:t>36</a:t>
            </a:fld>
            <a:endParaRPr lang="en-US"/>
          </a:p>
        </p:txBody>
      </p:sp>
    </p:spTree>
    <p:extLst>
      <p:ext uri="{BB962C8B-B14F-4D97-AF65-F5344CB8AC3E}">
        <p14:creationId xmlns:p14="http://schemas.microsoft.com/office/powerpoint/2010/main" val="32643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F6DF7-B662-4B9D-9FF7-72ADF617BB2D}" type="slidenum">
              <a:rPr lang="en-US" smtClean="0"/>
              <a:t>38</a:t>
            </a:fld>
            <a:endParaRPr lang="en-US"/>
          </a:p>
        </p:txBody>
      </p:sp>
    </p:spTree>
    <p:extLst>
      <p:ext uri="{BB962C8B-B14F-4D97-AF65-F5344CB8AC3E}">
        <p14:creationId xmlns:p14="http://schemas.microsoft.com/office/powerpoint/2010/main" val="21877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2944D-8C0E-4468-B031-98A4A9D279CD}" type="slidenum">
              <a:rPr lang="en-US" smtClean="0"/>
              <a:t>4</a:t>
            </a:fld>
            <a:endParaRPr lang="en-US"/>
          </a:p>
        </p:txBody>
      </p:sp>
    </p:spTree>
    <p:extLst>
      <p:ext uri="{BB962C8B-B14F-4D97-AF65-F5344CB8AC3E}">
        <p14:creationId xmlns:p14="http://schemas.microsoft.com/office/powerpoint/2010/main" val="54023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0E68-481F-4FE7-91F6-0DFDBA7AAE51}" type="slidenum">
              <a:rPr lang="en-US" smtClean="0"/>
              <a:t>5</a:t>
            </a:fld>
            <a:endParaRPr lang="en-US"/>
          </a:p>
        </p:txBody>
      </p:sp>
    </p:spTree>
    <p:extLst>
      <p:ext uri="{BB962C8B-B14F-4D97-AF65-F5344CB8AC3E}">
        <p14:creationId xmlns:p14="http://schemas.microsoft.com/office/powerpoint/2010/main" val="88238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0E68-481F-4FE7-91F6-0DFDBA7AAE51}" type="slidenum">
              <a:rPr lang="en-US" smtClean="0"/>
              <a:t>6</a:t>
            </a:fld>
            <a:endParaRPr lang="en-US"/>
          </a:p>
        </p:txBody>
      </p:sp>
    </p:spTree>
    <p:extLst>
      <p:ext uri="{BB962C8B-B14F-4D97-AF65-F5344CB8AC3E}">
        <p14:creationId xmlns:p14="http://schemas.microsoft.com/office/powerpoint/2010/main" val="351641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30E68-481F-4FE7-91F6-0DFDBA7AAE51}" type="slidenum">
              <a:rPr lang="en-US" smtClean="0"/>
              <a:t>8</a:t>
            </a:fld>
            <a:endParaRPr lang="en-US"/>
          </a:p>
        </p:txBody>
      </p:sp>
    </p:spTree>
    <p:extLst>
      <p:ext uri="{BB962C8B-B14F-4D97-AF65-F5344CB8AC3E}">
        <p14:creationId xmlns:p14="http://schemas.microsoft.com/office/powerpoint/2010/main" val="53295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AE30E68-481F-4FE7-91F6-0DFDBA7AAE51}" type="slidenum">
              <a:rPr lang="en-US" smtClean="0"/>
              <a:t>11</a:t>
            </a:fld>
            <a:endParaRPr lang="en-US"/>
          </a:p>
        </p:txBody>
      </p:sp>
    </p:spTree>
    <p:extLst>
      <p:ext uri="{BB962C8B-B14F-4D97-AF65-F5344CB8AC3E}">
        <p14:creationId xmlns:p14="http://schemas.microsoft.com/office/powerpoint/2010/main" val="119571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Henderson, Permit is lower </a:t>
            </a:r>
            <a:r>
              <a:rPr lang="en-US" dirty="0" err="1"/>
              <a:t>thatn</a:t>
            </a:r>
            <a:r>
              <a:rPr lang="en-US"/>
              <a:t> performance, does not make sense</a:t>
            </a:r>
          </a:p>
        </p:txBody>
      </p:sp>
      <p:sp>
        <p:nvSpPr>
          <p:cNvPr id="4" name="Slide Number Placeholder 3"/>
          <p:cNvSpPr>
            <a:spLocks noGrp="1"/>
          </p:cNvSpPr>
          <p:nvPr>
            <p:ph type="sldNum" sz="quarter" idx="10"/>
          </p:nvPr>
        </p:nvSpPr>
        <p:spPr/>
        <p:txBody>
          <a:bodyPr/>
          <a:lstStyle/>
          <a:p>
            <a:fld id="{6AA3C322-132E-42BC-B2E6-2926C54B4E22}" type="slidenum">
              <a:rPr lang="en-US" smtClean="0"/>
              <a:t>12</a:t>
            </a:fld>
            <a:endParaRPr lang="en-US"/>
          </a:p>
        </p:txBody>
      </p:sp>
    </p:spTree>
    <p:extLst>
      <p:ext uri="{BB962C8B-B14F-4D97-AF65-F5344CB8AC3E}">
        <p14:creationId xmlns:p14="http://schemas.microsoft.com/office/powerpoint/2010/main" val="58086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2944D-8C0E-4468-B031-98A4A9D279CD}" type="slidenum">
              <a:rPr lang="en-US" smtClean="0"/>
              <a:t>16</a:t>
            </a:fld>
            <a:endParaRPr lang="en-US"/>
          </a:p>
        </p:txBody>
      </p:sp>
    </p:spTree>
    <p:extLst>
      <p:ext uri="{BB962C8B-B14F-4D97-AF65-F5344CB8AC3E}">
        <p14:creationId xmlns:p14="http://schemas.microsoft.com/office/powerpoint/2010/main" val="114017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2944D-8C0E-4468-B031-98A4A9D279CD}" type="slidenum">
              <a:rPr lang="en-US" smtClean="0"/>
              <a:t>21</a:t>
            </a:fld>
            <a:endParaRPr lang="en-US"/>
          </a:p>
        </p:txBody>
      </p:sp>
    </p:spTree>
    <p:extLst>
      <p:ext uri="{BB962C8B-B14F-4D97-AF65-F5344CB8AC3E}">
        <p14:creationId xmlns:p14="http://schemas.microsoft.com/office/powerpoint/2010/main" val="152779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9C1ADF-1681-4472-91CA-182DF1F4D98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32725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1ADF-1681-4472-91CA-182DF1F4D98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1242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1ADF-1681-4472-91CA-182DF1F4D98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192331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69E66E-5FF8-4930-B331-9C1D15031FF1}" type="slidenum">
              <a:rPr lang="en-US"/>
              <a:pPr>
                <a:defRPr/>
              </a:pPr>
              <a:t>‹#›</a:t>
            </a:fld>
            <a:endParaRPr lang="en-US" dirty="0"/>
          </a:p>
        </p:txBody>
      </p:sp>
    </p:spTree>
    <p:extLst>
      <p:ext uri="{BB962C8B-B14F-4D97-AF65-F5344CB8AC3E}">
        <p14:creationId xmlns:p14="http://schemas.microsoft.com/office/powerpoint/2010/main" val="376729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CAF250-40D8-4B10-97C8-7708DA927079}" type="slidenum">
              <a:rPr lang="en-US"/>
              <a:pPr>
                <a:defRPr/>
              </a:pPr>
              <a:t>‹#›</a:t>
            </a:fld>
            <a:endParaRPr lang="en-US" dirty="0"/>
          </a:p>
        </p:txBody>
      </p:sp>
    </p:spTree>
    <p:extLst>
      <p:ext uri="{BB962C8B-B14F-4D97-AF65-F5344CB8AC3E}">
        <p14:creationId xmlns:p14="http://schemas.microsoft.com/office/powerpoint/2010/main" val="656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00E919-C74E-4971-ADC4-83989D3A3C0E}" type="slidenum">
              <a:rPr lang="en-US"/>
              <a:pPr>
                <a:defRPr/>
              </a:pPr>
              <a:t>‹#›</a:t>
            </a:fld>
            <a:endParaRPr lang="en-US" dirty="0"/>
          </a:p>
        </p:txBody>
      </p:sp>
    </p:spTree>
    <p:extLst>
      <p:ext uri="{BB962C8B-B14F-4D97-AF65-F5344CB8AC3E}">
        <p14:creationId xmlns:p14="http://schemas.microsoft.com/office/powerpoint/2010/main" val="385968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D9AE56-A357-4123-85A4-C380F9336765}" type="slidenum">
              <a:rPr lang="en-US"/>
              <a:pPr>
                <a:defRPr/>
              </a:pPr>
              <a:t>‹#›</a:t>
            </a:fld>
            <a:endParaRPr lang="en-US" dirty="0"/>
          </a:p>
        </p:txBody>
      </p:sp>
    </p:spTree>
    <p:extLst>
      <p:ext uri="{BB962C8B-B14F-4D97-AF65-F5344CB8AC3E}">
        <p14:creationId xmlns:p14="http://schemas.microsoft.com/office/powerpoint/2010/main" val="244781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84A3CD1-9DDF-4A90-A07E-36C388D94275}" type="slidenum">
              <a:rPr lang="en-US"/>
              <a:pPr>
                <a:defRPr/>
              </a:pPr>
              <a:t>‹#›</a:t>
            </a:fld>
            <a:endParaRPr lang="en-US" dirty="0"/>
          </a:p>
        </p:txBody>
      </p:sp>
    </p:spTree>
    <p:extLst>
      <p:ext uri="{BB962C8B-B14F-4D97-AF65-F5344CB8AC3E}">
        <p14:creationId xmlns:p14="http://schemas.microsoft.com/office/powerpoint/2010/main" val="3002254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CF62EA9-7517-485D-B68A-BBDDA559F346}" type="slidenum">
              <a:rPr lang="en-US"/>
              <a:pPr>
                <a:defRPr/>
              </a:pPr>
              <a:t>‹#›</a:t>
            </a:fld>
            <a:endParaRPr lang="en-US" dirty="0"/>
          </a:p>
        </p:txBody>
      </p:sp>
    </p:spTree>
    <p:extLst>
      <p:ext uri="{BB962C8B-B14F-4D97-AF65-F5344CB8AC3E}">
        <p14:creationId xmlns:p14="http://schemas.microsoft.com/office/powerpoint/2010/main" val="236148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B80070-E1A6-4B24-BBB0-F349B7C91234}" type="slidenum">
              <a:rPr lang="en-US"/>
              <a:pPr>
                <a:defRPr/>
              </a:pPr>
              <a:t>‹#›</a:t>
            </a:fld>
            <a:endParaRPr lang="en-US" dirty="0"/>
          </a:p>
        </p:txBody>
      </p:sp>
    </p:spTree>
    <p:extLst>
      <p:ext uri="{BB962C8B-B14F-4D97-AF65-F5344CB8AC3E}">
        <p14:creationId xmlns:p14="http://schemas.microsoft.com/office/powerpoint/2010/main" val="228540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CF4346-FF7E-406E-9AC8-A0862642E550}" type="slidenum">
              <a:rPr lang="en-US"/>
              <a:pPr>
                <a:defRPr/>
              </a:pPr>
              <a:t>‹#›</a:t>
            </a:fld>
            <a:endParaRPr lang="en-US" dirty="0"/>
          </a:p>
        </p:txBody>
      </p:sp>
    </p:spTree>
    <p:extLst>
      <p:ext uri="{BB962C8B-B14F-4D97-AF65-F5344CB8AC3E}">
        <p14:creationId xmlns:p14="http://schemas.microsoft.com/office/powerpoint/2010/main" val="384427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1ADF-1681-4472-91CA-182DF1F4D98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416949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78722E-59B3-4ADB-B20C-B2CE6D3014F8}" type="slidenum">
              <a:rPr lang="en-US"/>
              <a:pPr>
                <a:defRPr/>
              </a:pPr>
              <a:t>‹#›</a:t>
            </a:fld>
            <a:endParaRPr lang="en-US" dirty="0"/>
          </a:p>
        </p:txBody>
      </p:sp>
    </p:spTree>
    <p:extLst>
      <p:ext uri="{BB962C8B-B14F-4D97-AF65-F5344CB8AC3E}">
        <p14:creationId xmlns:p14="http://schemas.microsoft.com/office/powerpoint/2010/main" val="212160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450D89-F386-412F-A7C8-E62AA9F17B42}" type="slidenum">
              <a:rPr lang="en-US"/>
              <a:pPr>
                <a:defRPr/>
              </a:pPr>
              <a:t>‹#›</a:t>
            </a:fld>
            <a:endParaRPr lang="en-US" dirty="0"/>
          </a:p>
        </p:txBody>
      </p:sp>
    </p:spTree>
    <p:extLst>
      <p:ext uri="{BB962C8B-B14F-4D97-AF65-F5344CB8AC3E}">
        <p14:creationId xmlns:p14="http://schemas.microsoft.com/office/powerpoint/2010/main" val="4182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E5BB09-DDE7-48A8-A723-1F30DB5A8EB0}" type="slidenum">
              <a:rPr lang="en-US"/>
              <a:pPr>
                <a:defRPr/>
              </a:pPr>
              <a:t>‹#›</a:t>
            </a:fld>
            <a:endParaRPr lang="en-US" dirty="0"/>
          </a:p>
        </p:txBody>
      </p:sp>
    </p:spTree>
    <p:extLst>
      <p:ext uri="{BB962C8B-B14F-4D97-AF65-F5344CB8AC3E}">
        <p14:creationId xmlns:p14="http://schemas.microsoft.com/office/powerpoint/2010/main" val="8488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9C1ADF-1681-4472-91CA-182DF1F4D98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B92F-7BD6-4B2A-87E2-3A284427321D}" type="slidenum">
              <a:rPr lang="en-US" smtClean="0"/>
              <a:t>‹#›</a:t>
            </a:fld>
            <a:endParaRPr lang="en-US"/>
          </a:p>
        </p:txBody>
      </p:sp>
      <p:pic>
        <p:nvPicPr>
          <p:cNvPr id="7" name="Picture 6"/>
          <p:cNvPicPr>
            <a:picLocks noChangeAspect="1"/>
          </p:cNvPicPr>
          <p:nvPr userDrawn="1"/>
        </p:nvPicPr>
        <p:blipFill rotWithShape="1">
          <a:blip r:embed="rId2"/>
          <a:srcRect t="92881" r="371"/>
          <a:stretch/>
        </p:blipFill>
        <p:spPr>
          <a:xfrm>
            <a:off x="0" y="6472862"/>
            <a:ext cx="9144000" cy="367550"/>
          </a:xfrm>
          <a:prstGeom prst="rect">
            <a:avLst/>
          </a:prstGeom>
        </p:spPr>
      </p:pic>
    </p:spTree>
    <p:extLst>
      <p:ext uri="{BB962C8B-B14F-4D97-AF65-F5344CB8AC3E}">
        <p14:creationId xmlns:p14="http://schemas.microsoft.com/office/powerpoint/2010/main" val="76158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9C1ADF-1681-4472-91CA-182DF1F4D98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B92F-7BD6-4B2A-87E2-3A284427321D}" type="slidenum">
              <a:rPr lang="en-US" smtClean="0"/>
              <a:t>‹#›</a:t>
            </a:fld>
            <a:endParaRPr lang="en-US"/>
          </a:p>
        </p:txBody>
      </p:sp>
      <p:pic>
        <p:nvPicPr>
          <p:cNvPr id="8" name="Picture 7"/>
          <p:cNvPicPr>
            <a:picLocks noChangeAspect="1"/>
          </p:cNvPicPr>
          <p:nvPr userDrawn="1"/>
        </p:nvPicPr>
        <p:blipFill rotWithShape="1">
          <a:blip r:embed="rId2"/>
          <a:srcRect l="92" t="88107"/>
          <a:stretch/>
        </p:blipFill>
        <p:spPr>
          <a:xfrm>
            <a:off x="0" y="6278033"/>
            <a:ext cx="9144000" cy="612284"/>
          </a:xfrm>
          <a:prstGeom prst="rect">
            <a:avLst/>
          </a:prstGeom>
        </p:spPr>
      </p:pic>
    </p:spTree>
    <p:extLst>
      <p:ext uri="{BB962C8B-B14F-4D97-AF65-F5344CB8AC3E}">
        <p14:creationId xmlns:p14="http://schemas.microsoft.com/office/powerpoint/2010/main" val="7532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9C1ADF-1681-4472-91CA-182DF1F4D989}"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167878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79C1ADF-1681-4472-91CA-182DF1F4D989}"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234690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C1ADF-1681-4472-91CA-182DF1F4D989}"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386271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9C1ADF-1681-4472-91CA-182DF1F4D98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288394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9C1ADF-1681-4472-91CA-182DF1F4D98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B92F-7BD6-4B2A-87E2-3A284427321D}" type="slidenum">
              <a:rPr lang="en-US" smtClean="0"/>
              <a:t>‹#›</a:t>
            </a:fld>
            <a:endParaRPr lang="en-US"/>
          </a:p>
        </p:txBody>
      </p:sp>
    </p:spTree>
    <p:extLst>
      <p:ext uri="{BB962C8B-B14F-4D97-AF65-F5344CB8AC3E}">
        <p14:creationId xmlns:p14="http://schemas.microsoft.com/office/powerpoint/2010/main" val="195594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C1ADF-1681-4472-91CA-182DF1F4D989}" type="datetimeFigureOut">
              <a:rPr lang="en-US" smtClean="0"/>
              <a:t>9/20/2019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6B92F-7BD6-4B2A-87E2-3A284427321D}" type="slidenum">
              <a:rPr lang="en-US" smtClean="0"/>
              <a:t>‹#›</a:t>
            </a:fld>
            <a:endParaRPr lang="en-US"/>
          </a:p>
        </p:txBody>
      </p:sp>
    </p:spTree>
    <p:extLst>
      <p:ext uri="{BB962C8B-B14F-4D97-AF65-F5344CB8AC3E}">
        <p14:creationId xmlns:p14="http://schemas.microsoft.com/office/powerpoint/2010/main" val="2146290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3C78572-1E5F-4374-87A3-3EDC5B119DE9}" type="slidenum">
              <a:rPr lang="en-US"/>
              <a:pPr>
                <a:defRPr/>
              </a:pPr>
              <a:t>‹#›</a:t>
            </a:fld>
            <a:endParaRPr lang="en-US" dirty="0"/>
          </a:p>
        </p:txBody>
      </p:sp>
    </p:spTree>
    <p:extLst>
      <p:ext uri="{BB962C8B-B14F-4D97-AF65-F5344CB8AC3E}">
        <p14:creationId xmlns:p14="http://schemas.microsoft.com/office/powerpoint/2010/main" val="23141382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biorxiv.org/content/10.1101/596692v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075" name="Rectangle 3"/>
          <p:cNvSpPr>
            <a:spLocks noGrp="1"/>
          </p:cNvSpPr>
          <p:nvPr>
            <p:ph type="subTitle" idx="4294967295"/>
          </p:nvPr>
        </p:nvSpPr>
        <p:spPr>
          <a:xfrm>
            <a:off x="0" y="2438400"/>
            <a:ext cx="9144000" cy="3200400"/>
          </a:xfrm>
        </p:spPr>
        <p:txBody>
          <a:bodyPr/>
          <a:lstStyle/>
          <a:p>
            <a:pPr marL="0" indent="0" algn="ctr" eaLnBrk="1" hangingPunct="1">
              <a:buFont typeface="Arial" charset="0"/>
              <a:buNone/>
            </a:pPr>
            <a:r>
              <a:rPr lang="en-US" sz="4800" b="1" dirty="0">
                <a:solidFill>
                  <a:schemeClr val="bg1"/>
                </a:solidFill>
              </a:rPr>
              <a:t>WELCOME</a:t>
            </a:r>
            <a:r>
              <a:rPr lang="en-US" sz="4400" b="1" dirty="0">
                <a:solidFill>
                  <a:schemeClr val="bg1"/>
                </a:solidFill>
              </a:rPr>
              <a:t> </a:t>
            </a:r>
          </a:p>
          <a:p>
            <a:pPr marL="0" indent="0" algn="ctr" eaLnBrk="1" hangingPunct="1">
              <a:buFont typeface="Arial" charset="0"/>
              <a:buNone/>
            </a:pPr>
            <a:r>
              <a:rPr lang="en-US" sz="4400" b="1" dirty="0">
                <a:solidFill>
                  <a:schemeClr val="bg1"/>
                </a:solidFill>
              </a:rPr>
              <a:t>TO THE SEPTEMBER EDITION </a:t>
            </a:r>
          </a:p>
          <a:p>
            <a:pPr marL="0" indent="0" algn="ctr" eaLnBrk="1" hangingPunct="1">
              <a:buFont typeface="Arial" charset="0"/>
              <a:buNone/>
            </a:pPr>
            <a:r>
              <a:rPr lang="en-US" sz="4400" b="1" dirty="0">
                <a:solidFill>
                  <a:schemeClr val="bg1"/>
                </a:solidFill>
              </a:rPr>
              <a:t>OF THE 2019 </a:t>
            </a:r>
          </a:p>
          <a:p>
            <a:pPr marL="0" indent="0" algn="ctr" eaLnBrk="1" hangingPunct="1">
              <a:buFont typeface="Arial" charset="0"/>
              <a:buNone/>
            </a:pPr>
            <a:r>
              <a:rPr lang="en-US" sz="4400" b="1" dirty="0">
                <a:solidFill>
                  <a:schemeClr val="bg1"/>
                </a:solidFill>
              </a:rPr>
              <a:t>M&amp;R SEMINAR SERIES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949767" cy="1447801"/>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54" y="-97084"/>
            <a:ext cx="8255291" cy="1325563"/>
          </a:xfrm>
        </p:spPr>
        <p:txBody>
          <a:bodyPr/>
          <a:lstStyle/>
          <a:p>
            <a:r>
              <a:rPr lang="en-US" dirty="0"/>
              <a:t>S2EBPR Survey- Four Configurations </a:t>
            </a:r>
          </a:p>
        </p:txBody>
      </p:sp>
      <p:pic>
        <p:nvPicPr>
          <p:cNvPr id="4" name="Picture 3" descr="Screen Shot 2017-09-25 at 7.47.43 PM.png">
            <a:extLst>
              <a:ext uri="{FF2B5EF4-FFF2-40B4-BE49-F238E27FC236}">
                <a16:creationId xmlns:a16="http://schemas.microsoft.com/office/drawing/2014/main" id="{B734641A-1F54-43DE-9E54-AB12AE531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5" y="1095465"/>
            <a:ext cx="4281245" cy="2389679"/>
          </a:xfrm>
          <a:prstGeom prst="rect">
            <a:avLst/>
          </a:prstGeom>
        </p:spPr>
      </p:pic>
      <p:pic>
        <p:nvPicPr>
          <p:cNvPr id="5" name="Picture 4" descr="Screen Shot 2017-09-25 at 7.49.33 PM.png">
            <a:extLst>
              <a:ext uri="{FF2B5EF4-FFF2-40B4-BE49-F238E27FC236}">
                <a16:creationId xmlns:a16="http://schemas.microsoft.com/office/drawing/2014/main" id="{B435CD56-C5E3-4B43-AE69-301C792D1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11" y="3914863"/>
            <a:ext cx="4157410" cy="2449137"/>
          </a:xfrm>
          <a:prstGeom prst="rect">
            <a:avLst/>
          </a:prstGeom>
        </p:spPr>
      </p:pic>
      <p:sp>
        <p:nvSpPr>
          <p:cNvPr id="6" name="Rectangle 5">
            <a:extLst>
              <a:ext uri="{FF2B5EF4-FFF2-40B4-BE49-F238E27FC236}">
                <a16:creationId xmlns:a16="http://schemas.microsoft.com/office/drawing/2014/main" id="{1FD43D5C-8ED1-439F-B567-5A5359662137}"/>
              </a:ext>
            </a:extLst>
          </p:cNvPr>
          <p:cNvSpPr/>
          <p:nvPr/>
        </p:nvSpPr>
        <p:spPr>
          <a:xfrm>
            <a:off x="1975122" y="2695662"/>
            <a:ext cx="2057400" cy="7620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D42B0B-C666-4A60-A188-032C66B7C6E3}"/>
              </a:ext>
            </a:extLst>
          </p:cNvPr>
          <p:cNvSpPr/>
          <p:nvPr/>
        </p:nvSpPr>
        <p:spPr>
          <a:xfrm>
            <a:off x="451122" y="5220999"/>
            <a:ext cx="2133600" cy="11430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7-09-27 at 5.52.15 AM.png">
            <a:extLst>
              <a:ext uri="{FF2B5EF4-FFF2-40B4-BE49-F238E27FC236}">
                <a16:creationId xmlns:a16="http://schemas.microsoft.com/office/drawing/2014/main" id="{F870FF2D-5985-44BD-9EF4-E2A4E70B5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22" y="3925600"/>
            <a:ext cx="4724400" cy="2584525"/>
          </a:xfrm>
          <a:prstGeom prst="rect">
            <a:avLst/>
          </a:prstGeom>
        </p:spPr>
      </p:pic>
      <p:sp>
        <p:nvSpPr>
          <p:cNvPr id="9" name="Rectangle 8">
            <a:extLst>
              <a:ext uri="{FF2B5EF4-FFF2-40B4-BE49-F238E27FC236}">
                <a16:creationId xmlns:a16="http://schemas.microsoft.com/office/drawing/2014/main" id="{62506A4B-77C4-455F-B906-8BC6D8E0C704}"/>
              </a:ext>
            </a:extLst>
          </p:cNvPr>
          <p:cNvSpPr/>
          <p:nvPr/>
        </p:nvSpPr>
        <p:spPr>
          <a:xfrm>
            <a:off x="4794522" y="4230399"/>
            <a:ext cx="990600" cy="15240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 Shot 2017-09-27 at 6.14.03 AM.png">
            <a:extLst>
              <a:ext uri="{FF2B5EF4-FFF2-40B4-BE49-F238E27FC236}">
                <a16:creationId xmlns:a16="http://schemas.microsoft.com/office/drawing/2014/main" id="{03402B3E-C96E-4CC7-BD2E-363B5165B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522" y="1095463"/>
            <a:ext cx="4378004" cy="2590801"/>
          </a:xfrm>
          <a:prstGeom prst="rect">
            <a:avLst/>
          </a:prstGeom>
        </p:spPr>
      </p:pic>
      <p:sp>
        <p:nvSpPr>
          <p:cNvPr id="11" name="Rectangle 10">
            <a:extLst>
              <a:ext uri="{FF2B5EF4-FFF2-40B4-BE49-F238E27FC236}">
                <a16:creationId xmlns:a16="http://schemas.microsoft.com/office/drawing/2014/main" id="{3B7DD945-C577-4219-BD85-1409B37DB203}"/>
              </a:ext>
            </a:extLst>
          </p:cNvPr>
          <p:cNvSpPr/>
          <p:nvPr/>
        </p:nvSpPr>
        <p:spPr>
          <a:xfrm>
            <a:off x="4787754" y="2695662"/>
            <a:ext cx="3810000" cy="10668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865637-AE0F-4EE3-B60F-F73DC6F527D6}"/>
              </a:ext>
            </a:extLst>
          </p:cNvPr>
          <p:cNvSpPr txBox="1"/>
          <p:nvPr/>
        </p:nvSpPr>
        <p:spPr>
          <a:xfrm>
            <a:off x="4101954" y="816976"/>
            <a:ext cx="5029200" cy="430887"/>
          </a:xfrm>
          <a:prstGeom prst="rect">
            <a:avLst/>
          </a:prstGeom>
          <a:noFill/>
        </p:spPr>
        <p:txBody>
          <a:bodyPr wrap="square" rtlCol="0">
            <a:spAutoFit/>
          </a:bodyPr>
          <a:lstStyle/>
          <a:p>
            <a:r>
              <a:rPr lang="en-US" sz="2200" u="sng" dirty="0">
                <a:latin typeface="Arial"/>
                <a:cs typeface="Arial"/>
              </a:rPr>
              <a:t>Side-Stream RAS plus Carbon (SSRC)</a:t>
            </a:r>
          </a:p>
        </p:txBody>
      </p:sp>
      <p:sp>
        <p:nvSpPr>
          <p:cNvPr id="13" name="TextBox 12">
            <a:extLst>
              <a:ext uri="{FF2B5EF4-FFF2-40B4-BE49-F238E27FC236}">
                <a16:creationId xmlns:a16="http://schemas.microsoft.com/office/drawing/2014/main" id="{6F4E8B24-742A-4566-A7A9-CB9B5735688A}"/>
              </a:ext>
            </a:extLst>
          </p:cNvPr>
          <p:cNvSpPr txBox="1"/>
          <p:nvPr/>
        </p:nvSpPr>
        <p:spPr>
          <a:xfrm>
            <a:off x="444354" y="893176"/>
            <a:ext cx="3429000" cy="430887"/>
          </a:xfrm>
          <a:prstGeom prst="rect">
            <a:avLst/>
          </a:prstGeom>
          <a:noFill/>
        </p:spPr>
        <p:txBody>
          <a:bodyPr wrap="square" rtlCol="0">
            <a:spAutoFit/>
          </a:bodyPr>
          <a:lstStyle/>
          <a:p>
            <a:r>
              <a:rPr lang="en-US" sz="2200" u="sng" dirty="0">
                <a:latin typeface="Arial"/>
                <a:cs typeface="Arial"/>
              </a:rPr>
              <a:t>Side-Stream RAS (SSR)</a:t>
            </a:r>
          </a:p>
        </p:txBody>
      </p:sp>
      <p:sp>
        <p:nvSpPr>
          <p:cNvPr id="14" name="TextBox 13">
            <a:extLst>
              <a:ext uri="{FF2B5EF4-FFF2-40B4-BE49-F238E27FC236}">
                <a16:creationId xmlns:a16="http://schemas.microsoft.com/office/drawing/2014/main" id="{39D5E4CE-BDD4-481F-ADCC-68AC58B40A25}"/>
              </a:ext>
            </a:extLst>
          </p:cNvPr>
          <p:cNvSpPr txBox="1"/>
          <p:nvPr/>
        </p:nvSpPr>
        <p:spPr>
          <a:xfrm>
            <a:off x="4254354" y="3686263"/>
            <a:ext cx="5029200" cy="430887"/>
          </a:xfrm>
          <a:prstGeom prst="rect">
            <a:avLst/>
          </a:prstGeom>
          <a:noFill/>
        </p:spPr>
        <p:txBody>
          <a:bodyPr wrap="square" rtlCol="0">
            <a:spAutoFit/>
          </a:bodyPr>
          <a:lstStyle/>
          <a:p>
            <a:r>
              <a:rPr lang="en-US" sz="2200" u="sng" dirty="0">
                <a:latin typeface="Arial"/>
                <a:cs typeface="Arial"/>
              </a:rPr>
              <a:t>Unmixed In-Line Fermentation (UMIF)</a:t>
            </a:r>
          </a:p>
        </p:txBody>
      </p:sp>
      <p:sp>
        <p:nvSpPr>
          <p:cNvPr id="15" name="TextBox 14">
            <a:extLst>
              <a:ext uri="{FF2B5EF4-FFF2-40B4-BE49-F238E27FC236}">
                <a16:creationId xmlns:a16="http://schemas.microsoft.com/office/drawing/2014/main" id="{4F9D706C-340E-4289-8C42-D217A59C3656}"/>
              </a:ext>
            </a:extLst>
          </p:cNvPr>
          <p:cNvSpPr txBox="1"/>
          <p:nvPr/>
        </p:nvSpPr>
        <p:spPr>
          <a:xfrm>
            <a:off x="444354" y="3636376"/>
            <a:ext cx="3962400" cy="430887"/>
          </a:xfrm>
          <a:prstGeom prst="rect">
            <a:avLst/>
          </a:prstGeom>
          <a:noFill/>
        </p:spPr>
        <p:txBody>
          <a:bodyPr wrap="square" rtlCol="0">
            <a:spAutoFit/>
          </a:bodyPr>
          <a:lstStyle/>
          <a:p>
            <a:r>
              <a:rPr lang="en-US" sz="2200" u="sng" dirty="0">
                <a:latin typeface="Arial"/>
                <a:cs typeface="Arial"/>
              </a:rPr>
              <a:t>Side-Stream MLSS (SSM)</a:t>
            </a:r>
          </a:p>
        </p:txBody>
      </p:sp>
      <p:sp>
        <p:nvSpPr>
          <p:cNvPr id="3" name="TextBox 2"/>
          <p:cNvSpPr txBox="1"/>
          <p:nvPr/>
        </p:nvSpPr>
        <p:spPr>
          <a:xfrm>
            <a:off x="6076544" y="6564795"/>
            <a:ext cx="2177199" cy="307777"/>
          </a:xfrm>
          <a:prstGeom prst="rect">
            <a:avLst/>
          </a:prstGeom>
          <a:noFill/>
        </p:spPr>
        <p:txBody>
          <a:bodyPr wrap="none" rtlCol="0">
            <a:spAutoFit/>
          </a:bodyPr>
          <a:lstStyle/>
          <a:p>
            <a:r>
              <a:rPr lang="en-US" sz="1400" dirty="0"/>
              <a:t>Gu et al., </a:t>
            </a:r>
            <a:r>
              <a:rPr lang="en-US" sz="1400"/>
              <a:t>WERF report2019</a:t>
            </a:r>
          </a:p>
        </p:txBody>
      </p:sp>
    </p:spTree>
    <p:extLst>
      <p:ext uri="{BB962C8B-B14F-4D97-AF65-F5344CB8AC3E}">
        <p14:creationId xmlns:p14="http://schemas.microsoft.com/office/powerpoint/2010/main" val="20939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2239"/>
            <a:ext cx="8229600" cy="685800"/>
          </a:xfrm>
        </p:spPr>
        <p:txBody>
          <a:bodyPr>
            <a:normAutofit fontScale="90000"/>
          </a:bodyPr>
          <a:lstStyle/>
          <a:p>
            <a:pPr algn="ctr"/>
            <a:r>
              <a:rPr lang="en-US" dirty="0"/>
              <a:t>S2EBPR Research Goals and Objectives</a:t>
            </a:r>
          </a:p>
        </p:txBody>
      </p:sp>
      <p:sp>
        <p:nvSpPr>
          <p:cNvPr id="4" name="Slide Number Placeholder 3"/>
          <p:cNvSpPr>
            <a:spLocks noGrp="1"/>
          </p:cNvSpPr>
          <p:nvPr>
            <p:ph type="sldNum" sz="quarter" idx="12"/>
          </p:nvPr>
        </p:nvSpPr>
        <p:spPr/>
        <p:txBody>
          <a:bodyPr/>
          <a:lstStyle/>
          <a:p>
            <a:fld id="{9D9DABF6-F4B5-4F0B-A931-D460AC342B45}" type="slidenum">
              <a:rPr lang="en-US" smtClean="0"/>
              <a:t>11</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9144000" cy="5791200"/>
          </a:xfrm>
          <a:prstGeom prst="rect">
            <a:avLst/>
          </a:prstGeom>
          <a:noFill/>
        </p:spPr>
      </p:pic>
      <p:sp>
        <p:nvSpPr>
          <p:cNvPr id="6" name="TextBox 5"/>
          <p:cNvSpPr txBox="1"/>
          <p:nvPr/>
        </p:nvSpPr>
        <p:spPr>
          <a:xfrm>
            <a:off x="6076544" y="6564795"/>
            <a:ext cx="2177199" cy="307777"/>
          </a:xfrm>
          <a:prstGeom prst="rect">
            <a:avLst/>
          </a:prstGeom>
          <a:noFill/>
        </p:spPr>
        <p:txBody>
          <a:bodyPr wrap="none" rtlCol="0">
            <a:spAutoFit/>
          </a:bodyPr>
          <a:lstStyle/>
          <a:p>
            <a:r>
              <a:rPr lang="en-US" sz="1400" dirty="0"/>
              <a:t>Gu et al., </a:t>
            </a:r>
            <a:r>
              <a:rPr lang="en-US" sz="1400"/>
              <a:t>WERF report2019</a:t>
            </a:r>
          </a:p>
        </p:txBody>
      </p:sp>
    </p:spTree>
    <p:extLst>
      <p:ext uri="{BB962C8B-B14F-4D97-AF65-F5344CB8AC3E}">
        <p14:creationId xmlns:p14="http://schemas.microsoft.com/office/powerpoint/2010/main" val="150255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505E53B-7CF7-4251-989F-90788418A401}"/>
              </a:ext>
            </a:extLst>
          </p:cNvPr>
          <p:cNvSpPr>
            <a:spLocks noGrp="1"/>
          </p:cNvSpPr>
          <p:nvPr>
            <p:ph type="title"/>
          </p:nvPr>
        </p:nvSpPr>
        <p:spPr>
          <a:xfrm>
            <a:off x="0" y="266700"/>
            <a:ext cx="9144000" cy="685800"/>
          </a:xfrm>
        </p:spPr>
        <p:txBody>
          <a:bodyPr>
            <a:noAutofit/>
          </a:bodyPr>
          <a:lstStyle/>
          <a:p>
            <a:pPr algn="ctr"/>
            <a:r>
              <a:rPr lang="en-US" sz="4000" dirty="0"/>
              <a:t>Summary of S2EBPR Facilities Performance</a:t>
            </a:r>
          </a:p>
        </p:txBody>
      </p:sp>
      <p:graphicFrame>
        <p:nvGraphicFramePr>
          <p:cNvPr id="5" name="Table 4">
            <a:extLst>
              <a:ext uri="{FF2B5EF4-FFF2-40B4-BE49-F238E27FC236}">
                <a16:creationId xmlns:a16="http://schemas.microsoft.com/office/drawing/2014/main" id="{BB93D85D-ED86-4FD2-8C50-42B0233DAC21}"/>
              </a:ext>
            </a:extLst>
          </p:cNvPr>
          <p:cNvGraphicFramePr>
            <a:graphicFrameLocks noGrp="1"/>
          </p:cNvGraphicFramePr>
          <p:nvPr/>
        </p:nvGraphicFramePr>
        <p:xfrm>
          <a:off x="76200" y="2468098"/>
          <a:ext cx="8991600" cy="3922493"/>
        </p:xfrm>
        <a:graphic>
          <a:graphicData uri="http://schemas.openxmlformats.org/drawingml/2006/table">
            <a:tbl>
              <a:tblPr firstRow="1" bandRow="1">
                <a:tableStyleId>{5C22544A-7EE6-4342-B048-85BDC9FD1C3A}</a:tableStyleId>
              </a:tblPr>
              <a:tblGrid>
                <a:gridCol w="2038096">
                  <a:extLst>
                    <a:ext uri="{9D8B030D-6E8A-4147-A177-3AD203B41FA5}">
                      <a16:colId xmlns:a16="http://schemas.microsoft.com/office/drawing/2014/main" val="20000"/>
                    </a:ext>
                  </a:extLst>
                </a:gridCol>
                <a:gridCol w="1877447">
                  <a:extLst>
                    <a:ext uri="{9D8B030D-6E8A-4147-A177-3AD203B41FA5}">
                      <a16:colId xmlns:a16="http://schemas.microsoft.com/office/drawing/2014/main" val="20001"/>
                    </a:ext>
                  </a:extLst>
                </a:gridCol>
                <a:gridCol w="1877447">
                  <a:extLst>
                    <a:ext uri="{9D8B030D-6E8A-4147-A177-3AD203B41FA5}">
                      <a16:colId xmlns:a16="http://schemas.microsoft.com/office/drawing/2014/main" val="20002"/>
                    </a:ext>
                  </a:extLst>
                </a:gridCol>
                <a:gridCol w="1599305">
                  <a:extLst>
                    <a:ext uri="{9D8B030D-6E8A-4147-A177-3AD203B41FA5}">
                      <a16:colId xmlns:a16="http://schemas.microsoft.com/office/drawing/2014/main" val="20003"/>
                    </a:ext>
                  </a:extLst>
                </a:gridCol>
                <a:gridCol w="1599305">
                  <a:extLst>
                    <a:ext uri="{9D8B030D-6E8A-4147-A177-3AD203B41FA5}">
                      <a16:colId xmlns:a16="http://schemas.microsoft.com/office/drawing/2014/main" val="20004"/>
                    </a:ext>
                  </a:extLst>
                </a:gridCol>
              </a:tblGrid>
              <a:tr h="448112">
                <a:tc>
                  <a:txBody>
                    <a:bodyPr/>
                    <a:lstStyle/>
                    <a:p>
                      <a:pPr algn="ctr"/>
                      <a:r>
                        <a:rPr lang="en-US" sz="2000" b="0" dirty="0">
                          <a:solidFill>
                            <a:srgbClr val="FFFFFF"/>
                          </a:solidFill>
                          <a:latin typeface="Arial"/>
                          <a:cs typeface="Arial"/>
                        </a:rPr>
                        <a:t>Parameter</a:t>
                      </a:r>
                    </a:p>
                  </a:txBody>
                  <a:tcPr anchor="ctr"/>
                </a:tc>
                <a:tc>
                  <a:txBody>
                    <a:bodyPr/>
                    <a:lstStyle/>
                    <a:p>
                      <a:pPr algn="ctr"/>
                      <a:r>
                        <a:rPr lang="en-US" sz="2000" b="0" dirty="0">
                          <a:solidFill>
                            <a:srgbClr val="FFFFFF"/>
                          </a:solidFill>
                          <a:latin typeface="Arial"/>
                          <a:cs typeface="Arial"/>
                        </a:rPr>
                        <a:t>South Cary</a:t>
                      </a:r>
                    </a:p>
                  </a:txBody>
                  <a:tcPr anchor="ctr">
                    <a:solidFill>
                      <a:schemeClr val="accent1"/>
                    </a:solidFill>
                  </a:tcPr>
                </a:tc>
                <a:tc>
                  <a:txBody>
                    <a:bodyPr/>
                    <a:lstStyle/>
                    <a:p>
                      <a:pPr algn="ctr"/>
                      <a:r>
                        <a:rPr lang="en-US" sz="2000" b="0" dirty="0">
                          <a:solidFill>
                            <a:srgbClr val="FFFFFF"/>
                          </a:solidFill>
                          <a:latin typeface="Arial"/>
                          <a:cs typeface="Arial"/>
                        </a:rPr>
                        <a:t>Westside Regional</a:t>
                      </a:r>
                    </a:p>
                  </a:txBody>
                  <a:tcPr anchor="ctr">
                    <a:solidFill>
                      <a:schemeClr val="accent1"/>
                    </a:solidFill>
                  </a:tcPr>
                </a:tc>
                <a:tc>
                  <a:txBody>
                    <a:bodyPr/>
                    <a:lstStyle/>
                    <a:p>
                      <a:pPr algn="ctr"/>
                      <a:r>
                        <a:rPr lang="en-US" sz="2000" b="0" dirty="0">
                          <a:solidFill>
                            <a:srgbClr val="FFFFFF"/>
                          </a:solidFill>
                          <a:latin typeface="Arial"/>
                          <a:cs typeface="Arial"/>
                        </a:rPr>
                        <a:t>Cedar Creek</a:t>
                      </a:r>
                    </a:p>
                  </a:txBody>
                  <a:tcPr anchor="ctr">
                    <a:solidFill>
                      <a:schemeClr val="accent1"/>
                    </a:solidFill>
                  </a:tcPr>
                </a:tc>
                <a:tc>
                  <a:txBody>
                    <a:bodyPr/>
                    <a:lstStyle/>
                    <a:p>
                      <a:pPr algn="ctr"/>
                      <a:r>
                        <a:rPr lang="en-US" sz="2000" b="0" dirty="0">
                          <a:solidFill>
                            <a:srgbClr val="FFFFFF"/>
                          </a:solidFill>
                          <a:latin typeface="Arial"/>
                          <a:cs typeface="Arial"/>
                        </a:rPr>
                        <a:t>Henderson</a:t>
                      </a:r>
                    </a:p>
                  </a:txBody>
                  <a:tcPr anchor="ctr">
                    <a:solidFill>
                      <a:schemeClr val="accent1"/>
                    </a:solidFill>
                  </a:tcPr>
                </a:tc>
                <a:extLst>
                  <a:ext uri="{0D108BD9-81ED-4DB2-BD59-A6C34878D82A}">
                    <a16:rowId xmlns:a16="http://schemas.microsoft.com/office/drawing/2014/main" val="10000"/>
                  </a:ext>
                </a:extLst>
              </a:tr>
              <a:tr h="542487">
                <a:tc>
                  <a:txBody>
                    <a:bodyPr/>
                    <a:lstStyle/>
                    <a:p>
                      <a:pPr algn="ctr"/>
                      <a:r>
                        <a:rPr lang="en-US" sz="1600" dirty="0">
                          <a:latin typeface="Arial"/>
                          <a:cs typeface="Arial"/>
                        </a:rPr>
                        <a:t>Configuration</a:t>
                      </a:r>
                    </a:p>
                  </a:txBody>
                  <a:tcPr anchor="ctr"/>
                </a:tc>
                <a:tc>
                  <a:txBody>
                    <a:bodyPr/>
                    <a:lstStyle/>
                    <a:p>
                      <a:pPr algn="ctr"/>
                      <a:r>
                        <a:rPr lang="en-US" sz="1800" dirty="0">
                          <a:latin typeface="Arial"/>
                          <a:cs typeface="Arial"/>
                        </a:rPr>
                        <a:t>SSR</a:t>
                      </a:r>
                    </a:p>
                  </a:txBody>
                  <a:tcPr anchor="ctr"/>
                </a:tc>
                <a:tc>
                  <a:txBody>
                    <a:bodyPr/>
                    <a:lstStyle/>
                    <a:p>
                      <a:pPr algn="ctr"/>
                      <a:r>
                        <a:rPr lang="en-US" sz="1800" dirty="0">
                          <a:latin typeface="Arial"/>
                          <a:cs typeface="Arial"/>
                        </a:rPr>
                        <a:t>SSRC</a:t>
                      </a:r>
                    </a:p>
                  </a:txBody>
                  <a:tcPr anchor="ctr"/>
                </a:tc>
                <a:tc>
                  <a:txBody>
                    <a:bodyPr/>
                    <a:lstStyle/>
                    <a:p>
                      <a:pPr algn="ctr"/>
                      <a:r>
                        <a:rPr lang="en-US" sz="1800" dirty="0">
                          <a:latin typeface="Arial"/>
                          <a:cs typeface="Arial"/>
                        </a:rPr>
                        <a:t>SSM</a:t>
                      </a:r>
                    </a:p>
                  </a:txBody>
                  <a:tcPr anchor="ctr"/>
                </a:tc>
                <a:tc>
                  <a:txBody>
                    <a:bodyPr/>
                    <a:lstStyle/>
                    <a:p>
                      <a:pPr algn="ctr"/>
                      <a:r>
                        <a:rPr lang="en-US" sz="1800" dirty="0">
                          <a:latin typeface="Arial"/>
                          <a:cs typeface="Arial"/>
                        </a:rPr>
                        <a:t>UMIF</a:t>
                      </a:r>
                    </a:p>
                  </a:txBody>
                  <a:tcPr anchor="ctr"/>
                </a:tc>
                <a:extLst>
                  <a:ext uri="{0D108BD9-81ED-4DB2-BD59-A6C34878D82A}">
                    <a16:rowId xmlns:a16="http://schemas.microsoft.com/office/drawing/2014/main" val="10001"/>
                  </a:ext>
                </a:extLst>
              </a:tr>
              <a:tr h="542487">
                <a:tc>
                  <a:txBody>
                    <a:bodyPr/>
                    <a:lstStyle/>
                    <a:p>
                      <a:pPr algn="ctr"/>
                      <a:r>
                        <a:rPr lang="en-US" sz="1600" dirty="0">
                          <a:latin typeface="Arial"/>
                          <a:cs typeface="Arial"/>
                        </a:rPr>
                        <a:t>Average Flow Rate (</a:t>
                      </a:r>
                      <a:r>
                        <a:rPr lang="en-US" sz="1600" dirty="0" err="1">
                          <a:latin typeface="Arial"/>
                          <a:cs typeface="Arial"/>
                        </a:rPr>
                        <a:t>mgd</a:t>
                      </a:r>
                      <a:r>
                        <a:rPr lang="en-US" sz="1600" dirty="0">
                          <a:latin typeface="Arial"/>
                          <a:cs typeface="Arial"/>
                        </a:rPr>
                        <a:t>)</a:t>
                      </a:r>
                    </a:p>
                  </a:txBody>
                  <a:tcPr anchor="ctr"/>
                </a:tc>
                <a:tc>
                  <a:txBody>
                    <a:bodyPr/>
                    <a:lstStyle/>
                    <a:p>
                      <a:pPr algn="ctr"/>
                      <a:r>
                        <a:rPr lang="en-US" sz="1800" baseline="0" dirty="0">
                          <a:latin typeface="Arial"/>
                          <a:cs typeface="Arial"/>
                        </a:rPr>
                        <a:t>5.5 </a:t>
                      </a:r>
                      <a:endParaRPr lang="en-US" sz="1800" baseline="30000" dirty="0">
                        <a:latin typeface="Arial"/>
                        <a:cs typeface="Arial"/>
                      </a:endParaRPr>
                    </a:p>
                  </a:txBody>
                  <a:tcPr anchor="ctr"/>
                </a:tc>
                <a:tc>
                  <a:txBody>
                    <a:bodyPr/>
                    <a:lstStyle/>
                    <a:p>
                      <a:pPr algn="ctr"/>
                      <a:r>
                        <a:rPr lang="en-US" sz="1800" baseline="0" dirty="0">
                          <a:latin typeface="Arial"/>
                          <a:cs typeface="Arial"/>
                        </a:rPr>
                        <a:t>2.6 </a:t>
                      </a:r>
                      <a:endParaRPr lang="en-US" sz="1800" baseline="30000" dirty="0">
                        <a:latin typeface="Arial"/>
                        <a:cs typeface="Arial"/>
                      </a:endParaRPr>
                    </a:p>
                  </a:txBody>
                  <a:tcPr anchor="ctr"/>
                </a:tc>
                <a:tc>
                  <a:txBody>
                    <a:bodyPr/>
                    <a:lstStyle/>
                    <a:p>
                      <a:pPr algn="ctr"/>
                      <a:r>
                        <a:rPr lang="en-US" sz="1800" dirty="0">
                          <a:latin typeface="Arial"/>
                          <a:cs typeface="Arial"/>
                        </a:rPr>
                        <a:t>3.0</a:t>
                      </a:r>
                    </a:p>
                  </a:txBody>
                  <a:tcPr anchor="ctr"/>
                </a:tc>
                <a:tc>
                  <a:txBody>
                    <a:bodyPr/>
                    <a:lstStyle/>
                    <a:p>
                      <a:pPr algn="ctr"/>
                      <a:r>
                        <a:rPr lang="en-US" sz="1800" dirty="0">
                          <a:latin typeface="Arial"/>
                          <a:cs typeface="Arial"/>
                        </a:rPr>
                        <a:t>20.9</a:t>
                      </a:r>
                    </a:p>
                  </a:txBody>
                  <a:tcPr anchor="ctr"/>
                </a:tc>
                <a:extLst>
                  <a:ext uri="{0D108BD9-81ED-4DB2-BD59-A6C34878D82A}">
                    <a16:rowId xmlns:a16="http://schemas.microsoft.com/office/drawing/2014/main" val="10002"/>
                  </a:ext>
                </a:extLst>
              </a:tr>
              <a:tr h="542487">
                <a:tc>
                  <a:txBody>
                    <a:bodyPr/>
                    <a:lstStyle/>
                    <a:p>
                      <a:pPr algn="ctr"/>
                      <a:r>
                        <a:rPr lang="en-US" sz="1600" dirty="0">
                          <a:latin typeface="Arial"/>
                          <a:cs typeface="Arial"/>
                        </a:rPr>
                        <a:t>Influent BOD:TP ratio</a:t>
                      </a:r>
                    </a:p>
                  </a:txBody>
                  <a:tcPr anchor="ctr"/>
                </a:tc>
                <a:tc>
                  <a:txBody>
                    <a:bodyPr/>
                    <a:lstStyle/>
                    <a:p>
                      <a:pPr algn="ctr"/>
                      <a:r>
                        <a:rPr lang="en-US" sz="1800" dirty="0">
                          <a:latin typeface="Arial"/>
                          <a:cs typeface="Arial"/>
                        </a:rPr>
                        <a:t>39</a:t>
                      </a:r>
                      <a:endParaRPr lang="en-US" sz="1800" baseline="30000" dirty="0">
                        <a:latin typeface="Arial"/>
                        <a:cs typeface="Arial"/>
                      </a:endParaRPr>
                    </a:p>
                  </a:txBody>
                  <a:tcPr anchor="ctr"/>
                </a:tc>
                <a:tc>
                  <a:txBody>
                    <a:bodyPr/>
                    <a:lstStyle/>
                    <a:p>
                      <a:pPr algn="ctr"/>
                      <a:r>
                        <a:rPr lang="en-US" sz="1800" dirty="0">
                          <a:latin typeface="Arial"/>
                          <a:cs typeface="Arial"/>
                        </a:rPr>
                        <a:t>38.4</a:t>
                      </a:r>
                      <a:endParaRPr lang="en-US" sz="1800" baseline="30000" dirty="0">
                        <a:latin typeface="Arial"/>
                        <a:cs typeface="Arial"/>
                      </a:endParaRPr>
                    </a:p>
                  </a:txBody>
                  <a:tcPr anchor="ctr"/>
                </a:tc>
                <a:tc>
                  <a:txBody>
                    <a:bodyPr/>
                    <a:lstStyle/>
                    <a:p>
                      <a:pPr algn="ctr"/>
                      <a:r>
                        <a:rPr lang="en-US" sz="1800" dirty="0">
                          <a:latin typeface="Arial"/>
                          <a:cs typeface="Arial"/>
                        </a:rPr>
                        <a:t>102</a:t>
                      </a:r>
                    </a:p>
                  </a:txBody>
                  <a:tcPr anchor="ctr"/>
                </a:tc>
                <a:tc>
                  <a:txBody>
                    <a:bodyPr/>
                    <a:lstStyle/>
                    <a:p>
                      <a:pPr algn="ctr"/>
                      <a:r>
                        <a:rPr lang="en-US" sz="1800" dirty="0">
                          <a:latin typeface="Arial"/>
                          <a:cs typeface="Arial"/>
                        </a:rPr>
                        <a:t>46.5</a:t>
                      </a:r>
                      <a:endParaRPr lang="en-US" sz="1800" baseline="30000" dirty="0">
                        <a:latin typeface="Arial"/>
                        <a:cs typeface="Arial"/>
                      </a:endParaRPr>
                    </a:p>
                  </a:txBody>
                  <a:tcPr anchor="ctr"/>
                </a:tc>
                <a:extLst>
                  <a:ext uri="{0D108BD9-81ED-4DB2-BD59-A6C34878D82A}">
                    <a16:rowId xmlns:a16="http://schemas.microsoft.com/office/drawing/2014/main" val="10003"/>
                  </a:ext>
                </a:extLst>
              </a:tr>
              <a:tr h="643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Arial"/>
                          <a:ea typeface="+mn-ea"/>
                          <a:cs typeface="Arial"/>
                        </a:rPr>
                        <a:t>Secondary effluent </a:t>
                      </a:r>
                      <a:r>
                        <a:rPr kumimoji="0" lang="en-US" sz="1600" kern="1200" dirty="0" err="1">
                          <a:solidFill>
                            <a:schemeClr val="dk1"/>
                          </a:solidFill>
                          <a:latin typeface="Arial"/>
                          <a:ea typeface="+mn-ea"/>
                          <a:cs typeface="Arial"/>
                        </a:rPr>
                        <a:t>OrthoP</a:t>
                      </a:r>
                      <a:r>
                        <a:rPr kumimoji="0" lang="en-US" sz="1600" kern="1200" dirty="0">
                          <a:solidFill>
                            <a:schemeClr val="dk1"/>
                          </a:solidFill>
                          <a:latin typeface="Arial"/>
                          <a:ea typeface="+mn-ea"/>
                          <a:cs typeface="Arial"/>
                        </a:rPr>
                        <a:t> (mg P/L)</a:t>
                      </a:r>
                    </a:p>
                  </a:txBody>
                  <a:tcPr marL="73025" marR="73025" marT="27305" marB="27305" anchor="ctr"/>
                </a:tc>
                <a:tc>
                  <a:txBody>
                    <a:bodyPr/>
                    <a:lstStyle/>
                    <a:p>
                      <a:pPr marL="0" marR="0" algn="ctr" rtl="0" eaLnBrk="1" latinLnBrk="0" hangingPunct="1">
                        <a:spcBef>
                          <a:spcPts val="0"/>
                        </a:spcBef>
                        <a:spcAft>
                          <a:spcPts val="0"/>
                        </a:spcAft>
                      </a:pPr>
                      <a:r>
                        <a:rPr kumimoji="0" lang="en-US" sz="1800" kern="1200" dirty="0">
                          <a:solidFill>
                            <a:schemeClr val="dk1"/>
                          </a:solidFill>
                          <a:latin typeface="Arial"/>
                          <a:ea typeface="+mn-ea"/>
                          <a:cs typeface="Arial"/>
                        </a:rPr>
                        <a:t>0.43 </a:t>
                      </a:r>
                    </a:p>
                    <a:p>
                      <a:pPr marL="0" marR="0" algn="ctr" rtl="0" eaLnBrk="1" latinLnBrk="0" hangingPunct="1">
                        <a:spcBef>
                          <a:spcPts val="0"/>
                        </a:spcBef>
                        <a:spcAft>
                          <a:spcPts val="0"/>
                        </a:spcAft>
                      </a:pPr>
                      <a:r>
                        <a:rPr kumimoji="0" lang="en-US" sz="1800" kern="1200" dirty="0">
                          <a:solidFill>
                            <a:schemeClr val="dk1"/>
                          </a:solidFill>
                          <a:latin typeface="Arial"/>
                          <a:ea typeface="+mn-ea"/>
                          <a:cs typeface="Arial"/>
                        </a:rPr>
                        <a:t>(final effluent TP)</a:t>
                      </a:r>
                    </a:p>
                  </a:txBody>
                  <a:tcPr marL="73025" marR="73025" marT="27305" marB="27305" anchor="ctr"/>
                </a:tc>
                <a:tc>
                  <a:txBody>
                    <a:bodyPr/>
                    <a:lstStyle/>
                    <a:p>
                      <a:pPr marL="0" marR="0" algn="ctr" rtl="0" eaLnBrk="1" latinLnBrk="0" hangingPunct="1">
                        <a:spcBef>
                          <a:spcPts val="0"/>
                        </a:spcBef>
                        <a:spcAft>
                          <a:spcPts val="0"/>
                        </a:spcAft>
                      </a:pPr>
                      <a:r>
                        <a:rPr kumimoji="0" lang="en-US" sz="1800" kern="1200" dirty="0">
                          <a:solidFill>
                            <a:schemeClr val="dk1"/>
                          </a:solidFill>
                          <a:latin typeface="Arial"/>
                          <a:ea typeface="+mn-ea"/>
                          <a:cs typeface="Arial"/>
                        </a:rPr>
                        <a:t>0.12</a:t>
                      </a:r>
                    </a:p>
                  </a:txBody>
                  <a:tcPr marL="73025" marR="73025" marT="27305" marB="27305" anchor="ctr"/>
                </a:tc>
                <a:tc>
                  <a:txBody>
                    <a:bodyPr/>
                    <a:lstStyle/>
                    <a:p>
                      <a:pPr marL="0" marR="0" algn="ctr" rtl="0" eaLnBrk="1" latinLnBrk="0" hangingPunct="1">
                        <a:spcBef>
                          <a:spcPts val="0"/>
                        </a:spcBef>
                        <a:spcAft>
                          <a:spcPts val="0"/>
                        </a:spcAft>
                      </a:pPr>
                      <a:r>
                        <a:rPr kumimoji="0" lang="en-US" sz="1800" kern="1200" dirty="0">
                          <a:solidFill>
                            <a:schemeClr val="dk1"/>
                          </a:solidFill>
                          <a:latin typeface="Arial"/>
                          <a:ea typeface="+mn-ea"/>
                          <a:cs typeface="Arial"/>
                        </a:rPr>
                        <a:t>0.75</a:t>
                      </a:r>
                    </a:p>
                  </a:txBody>
                  <a:tcPr marL="73025" marR="73025" marT="27305" marB="27305" anchor="ctr"/>
                </a:tc>
                <a:tc>
                  <a:txBody>
                    <a:bodyPr/>
                    <a:lstStyle/>
                    <a:p>
                      <a:pPr marL="0" marR="0" algn="ctr" rtl="0" eaLnBrk="1" latinLnBrk="0" hangingPunct="1">
                        <a:spcBef>
                          <a:spcPts val="0"/>
                        </a:spcBef>
                        <a:spcAft>
                          <a:spcPts val="0"/>
                        </a:spcAft>
                      </a:pPr>
                      <a:r>
                        <a:rPr kumimoji="0" lang="en-US" sz="1800" kern="1200" dirty="0">
                          <a:solidFill>
                            <a:schemeClr val="dk1"/>
                          </a:solidFill>
                          <a:latin typeface="Arial"/>
                          <a:ea typeface="+mn-ea"/>
                          <a:cs typeface="Arial"/>
                        </a:rPr>
                        <a:t>0.46</a:t>
                      </a:r>
                    </a:p>
                  </a:txBody>
                  <a:tcPr marL="73025" marR="73025" marT="27305" marB="27305" anchor="ctr"/>
                </a:tc>
                <a:extLst>
                  <a:ext uri="{0D108BD9-81ED-4DB2-BD59-A6C34878D82A}">
                    <a16:rowId xmlns:a16="http://schemas.microsoft.com/office/drawing/2014/main" val="10004"/>
                  </a:ext>
                </a:extLst>
              </a:tr>
              <a:tr h="643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Effluent TP permit limit </a:t>
                      </a:r>
                      <a:r>
                        <a:rPr kumimoji="0" lang="en-US" sz="1600" kern="1200" dirty="0">
                          <a:solidFill>
                            <a:schemeClr val="dk1"/>
                          </a:solidFill>
                          <a:latin typeface="Arial"/>
                          <a:ea typeface="+mn-ea"/>
                          <a:cs typeface="Arial"/>
                        </a:rPr>
                        <a:t>(mg P/L)</a:t>
                      </a:r>
                    </a:p>
                  </a:txBody>
                  <a:tcPr anchor="ctr"/>
                </a:tc>
                <a:tc>
                  <a:txBody>
                    <a:bodyPr/>
                    <a:lstStyle/>
                    <a:p>
                      <a:pPr algn="ctr"/>
                      <a:r>
                        <a:rPr lang="en-US" sz="1800" dirty="0">
                          <a:latin typeface="Arial"/>
                          <a:cs typeface="Arial"/>
                        </a:rPr>
                        <a:t>2</a:t>
                      </a:r>
                    </a:p>
                  </a:txBody>
                  <a:tcPr anchor="ctr"/>
                </a:tc>
                <a:tc>
                  <a:txBody>
                    <a:bodyPr/>
                    <a:lstStyle/>
                    <a:p>
                      <a:pPr algn="ctr"/>
                      <a:r>
                        <a:rPr lang="en-US" sz="1800" dirty="0">
                          <a:latin typeface="Arial"/>
                          <a:cs typeface="Arial"/>
                        </a:rPr>
                        <a:t>0.25</a:t>
                      </a:r>
                    </a:p>
                  </a:txBody>
                  <a:tcPr anchor="ctr"/>
                </a:tc>
                <a:tc>
                  <a:txBody>
                    <a:bodyPr/>
                    <a:lstStyle/>
                    <a:p>
                      <a:pPr algn="ctr"/>
                      <a:r>
                        <a:rPr lang="en-US" sz="1800" dirty="0">
                          <a:latin typeface="Arial"/>
                          <a:cs typeface="Arial"/>
                        </a:rPr>
                        <a:t>1.5</a:t>
                      </a:r>
                    </a:p>
                  </a:txBody>
                  <a:tcPr anchor="ctr"/>
                </a:tc>
                <a:tc>
                  <a:txBody>
                    <a:bodyPr/>
                    <a:lstStyle/>
                    <a:p>
                      <a:pPr algn="ctr"/>
                      <a:r>
                        <a:rPr lang="en-US" sz="1800" dirty="0">
                          <a:latin typeface="Arial"/>
                          <a:cs typeface="Arial"/>
                        </a:rPr>
                        <a:t>0.22</a:t>
                      </a:r>
                    </a:p>
                  </a:txBody>
                  <a:tcPr anchor="ct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7972E675-7BEC-46F1-923C-6D67B5561187}"/>
              </a:ext>
            </a:extLst>
          </p:cNvPr>
          <p:cNvSpPr txBox="1"/>
          <p:nvPr/>
        </p:nvSpPr>
        <p:spPr>
          <a:xfrm>
            <a:off x="533401" y="1059240"/>
            <a:ext cx="7128875" cy="1323439"/>
          </a:xfrm>
          <a:prstGeom prst="rect">
            <a:avLst/>
          </a:prstGeom>
          <a:noFill/>
        </p:spPr>
        <p:txBody>
          <a:bodyPr wrap="none" rtlCol="0">
            <a:spAutoFit/>
          </a:bodyPr>
          <a:lstStyle/>
          <a:p>
            <a:pPr marL="285750" indent="-285750">
              <a:buFont typeface="Arial"/>
              <a:buChar char="•"/>
            </a:pPr>
            <a:r>
              <a:rPr lang="en-US" sz="2000" dirty="0">
                <a:latin typeface="Arial"/>
                <a:cs typeface="Arial"/>
              </a:rPr>
              <a:t>Surveyed 4 S2EBPR facilities, compared to 5 conventional</a:t>
            </a:r>
          </a:p>
          <a:p>
            <a:pPr marL="285750" indent="-285750">
              <a:buFont typeface="Arial"/>
              <a:buChar char="•"/>
            </a:pPr>
            <a:r>
              <a:rPr lang="en-US" sz="2000" dirty="0">
                <a:latin typeface="Arial"/>
                <a:cs typeface="Arial"/>
              </a:rPr>
              <a:t>Data over 3-years statistical performance evaluation</a:t>
            </a:r>
          </a:p>
          <a:p>
            <a:pPr marL="285750" indent="-285750">
              <a:buFont typeface="Arial"/>
              <a:buChar char="•"/>
            </a:pPr>
            <a:r>
              <a:rPr lang="en-US" sz="2000" dirty="0">
                <a:latin typeface="Arial"/>
                <a:cs typeface="Arial"/>
              </a:rPr>
              <a:t>Kinetics analysis </a:t>
            </a:r>
          </a:p>
          <a:p>
            <a:pPr marL="285750" indent="-285750">
              <a:buFont typeface="Arial"/>
              <a:buChar char="•"/>
            </a:pPr>
            <a:r>
              <a:rPr lang="en-US" sz="2000" dirty="0">
                <a:latin typeface="Arial"/>
                <a:cs typeface="Arial"/>
              </a:rPr>
              <a:t>Microbial ecology survey and comparison </a:t>
            </a:r>
          </a:p>
        </p:txBody>
      </p:sp>
      <p:sp>
        <p:nvSpPr>
          <p:cNvPr id="7" name="TextBox 6"/>
          <p:cNvSpPr txBox="1"/>
          <p:nvPr/>
        </p:nvSpPr>
        <p:spPr>
          <a:xfrm>
            <a:off x="4492188" y="6550223"/>
            <a:ext cx="4575612" cy="307777"/>
          </a:xfrm>
          <a:prstGeom prst="rect">
            <a:avLst/>
          </a:prstGeom>
          <a:noFill/>
        </p:spPr>
        <p:txBody>
          <a:bodyPr wrap="none" rtlCol="0">
            <a:spAutoFit/>
          </a:bodyPr>
          <a:lstStyle/>
          <a:p>
            <a:r>
              <a:rPr lang="en-US" sz="1400" dirty="0"/>
              <a:t>Gu et al., WERF report2019, </a:t>
            </a:r>
            <a:r>
              <a:rPr lang="en-US" sz="1400" dirty="0" err="1"/>
              <a:t>Onnis</a:t>
            </a:r>
            <a:r>
              <a:rPr lang="en-US" sz="1400" dirty="0"/>
              <a:t>-Hayden et al., WER, 2019</a:t>
            </a:r>
          </a:p>
        </p:txBody>
      </p:sp>
    </p:spTree>
    <p:extLst>
      <p:ext uri="{BB962C8B-B14F-4D97-AF65-F5344CB8AC3E}">
        <p14:creationId xmlns:p14="http://schemas.microsoft.com/office/powerpoint/2010/main" val="20295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499237-F9EF-43D8-AD49-A4C342695A14}"/>
              </a:ext>
            </a:extLst>
          </p:cNvPr>
          <p:cNvSpPr>
            <a:spLocks noGrp="1"/>
          </p:cNvSpPr>
          <p:nvPr>
            <p:ph type="title"/>
          </p:nvPr>
        </p:nvSpPr>
        <p:spPr>
          <a:xfrm>
            <a:off x="7690" y="293819"/>
            <a:ext cx="9144000" cy="685800"/>
          </a:xfrm>
        </p:spPr>
        <p:txBody>
          <a:bodyPr>
            <a:normAutofit fontScale="90000"/>
          </a:bodyPr>
          <a:lstStyle/>
          <a:p>
            <a:pPr algn="ctr"/>
            <a:r>
              <a:rPr lang="en-US" dirty="0"/>
              <a:t>Performance Survey of S2EBPR</a:t>
            </a:r>
          </a:p>
        </p:txBody>
      </p:sp>
      <p:sp>
        <p:nvSpPr>
          <p:cNvPr id="5" name="Slide Number Placeholder 3">
            <a:extLst>
              <a:ext uri="{FF2B5EF4-FFF2-40B4-BE49-F238E27FC236}">
                <a16:creationId xmlns:a16="http://schemas.microsoft.com/office/drawing/2014/main" id="{9F00BEA9-34D7-4904-9C0B-199C1EC84ADC}"/>
              </a:ext>
            </a:extLst>
          </p:cNvPr>
          <p:cNvSpPr>
            <a:spLocks noGrp="1"/>
          </p:cNvSpPr>
          <p:nvPr>
            <p:ph type="sldNum" sz="quarter" idx="12"/>
          </p:nvPr>
        </p:nvSpPr>
        <p:spPr>
          <a:xfrm>
            <a:off x="7094290" y="6116769"/>
            <a:ext cx="2743200" cy="365125"/>
          </a:xfrm>
        </p:spPr>
        <p:txBody>
          <a:bodyPr/>
          <a:lstStyle/>
          <a:p>
            <a:fld id="{9D9DABF6-F4B5-4F0B-A931-D460AC342B45}" type="slidenum">
              <a:rPr lang="en-US" smtClean="0"/>
              <a:pPr/>
              <a:t>13</a:t>
            </a:fld>
            <a:endParaRPr lang="en-US" dirty="0"/>
          </a:p>
        </p:txBody>
      </p:sp>
      <p:pic>
        <p:nvPicPr>
          <p:cNvPr id="6" name="Picture 5">
            <a:extLst>
              <a:ext uri="{FF2B5EF4-FFF2-40B4-BE49-F238E27FC236}">
                <a16:creationId xmlns:a16="http://schemas.microsoft.com/office/drawing/2014/main" id="{6FCE6EAF-BF8C-4705-8F75-823263765B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90" y="1132019"/>
            <a:ext cx="4191000" cy="2195830"/>
          </a:xfrm>
          <a:prstGeom prst="rect">
            <a:avLst/>
          </a:prstGeom>
          <a:noFill/>
          <a:ln>
            <a:noFill/>
          </a:ln>
        </p:spPr>
      </p:pic>
      <p:pic>
        <p:nvPicPr>
          <p:cNvPr id="7" name="Picture 6">
            <a:extLst>
              <a:ext uri="{FF2B5EF4-FFF2-40B4-BE49-F238E27FC236}">
                <a16:creationId xmlns:a16="http://schemas.microsoft.com/office/drawing/2014/main" id="{D8DD8A91-60F3-4F76-B33A-7AD0165047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290" y="1132019"/>
            <a:ext cx="4343400" cy="2209800"/>
          </a:xfrm>
          <a:prstGeom prst="rect">
            <a:avLst/>
          </a:prstGeom>
          <a:noFill/>
        </p:spPr>
      </p:pic>
      <p:pic>
        <p:nvPicPr>
          <p:cNvPr id="8" name="Picture 7">
            <a:extLst>
              <a:ext uri="{FF2B5EF4-FFF2-40B4-BE49-F238E27FC236}">
                <a16:creationId xmlns:a16="http://schemas.microsoft.com/office/drawing/2014/main" id="{FC92F136-BECF-4D62-AEB8-20841E6052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90" y="3799019"/>
            <a:ext cx="4191000" cy="2438400"/>
          </a:xfrm>
          <a:prstGeom prst="rect">
            <a:avLst/>
          </a:prstGeom>
          <a:noFill/>
        </p:spPr>
      </p:pic>
      <p:pic>
        <p:nvPicPr>
          <p:cNvPr id="9" name="Picture 8">
            <a:extLst>
              <a:ext uri="{FF2B5EF4-FFF2-40B4-BE49-F238E27FC236}">
                <a16:creationId xmlns:a16="http://schemas.microsoft.com/office/drawing/2014/main" id="{F0D2A04F-DE19-4399-AA54-F2EAA5BAAD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290" y="3799019"/>
            <a:ext cx="4343400" cy="2438400"/>
          </a:xfrm>
          <a:prstGeom prst="rect">
            <a:avLst/>
          </a:prstGeom>
          <a:noFill/>
        </p:spPr>
      </p:pic>
      <p:sp>
        <p:nvSpPr>
          <p:cNvPr id="10" name="Rectangle 9">
            <a:extLst>
              <a:ext uri="{FF2B5EF4-FFF2-40B4-BE49-F238E27FC236}">
                <a16:creationId xmlns:a16="http://schemas.microsoft.com/office/drawing/2014/main" id="{A2351A12-F6F7-47FF-AEAB-45759CB64CC0}"/>
              </a:ext>
            </a:extLst>
          </p:cNvPr>
          <p:cNvSpPr/>
          <p:nvPr/>
        </p:nvSpPr>
        <p:spPr>
          <a:xfrm>
            <a:off x="2065090" y="1208219"/>
            <a:ext cx="533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BE8E34-448A-44AB-BE9E-FE942F9FEC7F}"/>
              </a:ext>
            </a:extLst>
          </p:cNvPr>
          <p:cNvSpPr/>
          <p:nvPr/>
        </p:nvSpPr>
        <p:spPr>
          <a:xfrm>
            <a:off x="6713290" y="1208219"/>
            <a:ext cx="533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E06446-5E43-4A37-A031-5B4F809B663B}"/>
              </a:ext>
            </a:extLst>
          </p:cNvPr>
          <p:cNvSpPr txBox="1"/>
          <p:nvPr/>
        </p:nvSpPr>
        <p:spPr>
          <a:xfrm>
            <a:off x="1607890" y="1055819"/>
            <a:ext cx="1524000" cy="400110"/>
          </a:xfrm>
          <a:prstGeom prst="rect">
            <a:avLst/>
          </a:prstGeom>
          <a:noFill/>
        </p:spPr>
        <p:txBody>
          <a:bodyPr wrap="square" rtlCol="0">
            <a:spAutoFit/>
          </a:bodyPr>
          <a:lstStyle/>
          <a:p>
            <a:r>
              <a:rPr lang="en-US" sz="2000" dirty="0">
                <a:latin typeface="Arial"/>
                <a:cs typeface="Arial"/>
              </a:rPr>
              <a:t>South Cary</a:t>
            </a:r>
          </a:p>
        </p:txBody>
      </p:sp>
      <p:sp>
        <p:nvSpPr>
          <p:cNvPr id="13" name="TextBox 12">
            <a:extLst>
              <a:ext uri="{FF2B5EF4-FFF2-40B4-BE49-F238E27FC236}">
                <a16:creationId xmlns:a16="http://schemas.microsoft.com/office/drawing/2014/main" id="{08F11E95-61F0-49D5-8FC2-AE3B7D27BE20}"/>
              </a:ext>
            </a:extLst>
          </p:cNvPr>
          <p:cNvSpPr txBox="1"/>
          <p:nvPr/>
        </p:nvSpPr>
        <p:spPr>
          <a:xfrm>
            <a:off x="5951290" y="1055819"/>
            <a:ext cx="2362200" cy="400110"/>
          </a:xfrm>
          <a:prstGeom prst="rect">
            <a:avLst/>
          </a:prstGeom>
          <a:noFill/>
        </p:spPr>
        <p:txBody>
          <a:bodyPr wrap="square" rtlCol="0">
            <a:spAutoFit/>
          </a:bodyPr>
          <a:lstStyle/>
          <a:p>
            <a:r>
              <a:rPr lang="en-US" sz="2000" dirty="0">
                <a:latin typeface="Arial"/>
                <a:cs typeface="Arial"/>
              </a:rPr>
              <a:t>Westside Regional</a:t>
            </a:r>
          </a:p>
        </p:txBody>
      </p:sp>
      <p:sp>
        <p:nvSpPr>
          <p:cNvPr id="14" name="Rectangle 13">
            <a:extLst>
              <a:ext uri="{FF2B5EF4-FFF2-40B4-BE49-F238E27FC236}">
                <a16:creationId xmlns:a16="http://schemas.microsoft.com/office/drawing/2014/main" id="{1387FC88-EB6B-498B-8F36-099BD4C11BFC}"/>
              </a:ext>
            </a:extLst>
          </p:cNvPr>
          <p:cNvSpPr/>
          <p:nvPr/>
        </p:nvSpPr>
        <p:spPr>
          <a:xfrm>
            <a:off x="6637090" y="3875219"/>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B6F81F-E302-4B00-8C20-C415A02EE28F}"/>
              </a:ext>
            </a:extLst>
          </p:cNvPr>
          <p:cNvSpPr/>
          <p:nvPr/>
        </p:nvSpPr>
        <p:spPr>
          <a:xfrm>
            <a:off x="2065090" y="3875219"/>
            <a:ext cx="762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CE2224D-100F-4B4B-9FA9-F3D86227112F}"/>
              </a:ext>
            </a:extLst>
          </p:cNvPr>
          <p:cNvSpPr txBox="1"/>
          <p:nvPr/>
        </p:nvSpPr>
        <p:spPr>
          <a:xfrm>
            <a:off x="1607890" y="3722819"/>
            <a:ext cx="1752600" cy="400110"/>
          </a:xfrm>
          <a:prstGeom prst="rect">
            <a:avLst/>
          </a:prstGeom>
          <a:noFill/>
        </p:spPr>
        <p:txBody>
          <a:bodyPr wrap="square" rtlCol="0">
            <a:spAutoFit/>
          </a:bodyPr>
          <a:lstStyle/>
          <a:p>
            <a:r>
              <a:rPr lang="en-US" sz="2000" dirty="0">
                <a:latin typeface="Arial"/>
                <a:cs typeface="Arial"/>
              </a:rPr>
              <a:t>Cedar Creek</a:t>
            </a:r>
          </a:p>
        </p:txBody>
      </p:sp>
      <p:sp>
        <p:nvSpPr>
          <p:cNvPr id="17" name="TextBox 16">
            <a:extLst>
              <a:ext uri="{FF2B5EF4-FFF2-40B4-BE49-F238E27FC236}">
                <a16:creationId xmlns:a16="http://schemas.microsoft.com/office/drawing/2014/main" id="{E187FDB2-41DD-47A6-A11E-09DE8D4474B5}"/>
              </a:ext>
            </a:extLst>
          </p:cNvPr>
          <p:cNvSpPr txBox="1"/>
          <p:nvPr/>
        </p:nvSpPr>
        <p:spPr>
          <a:xfrm>
            <a:off x="6408490" y="3722819"/>
            <a:ext cx="2362200" cy="400110"/>
          </a:xfrm>
          <a:prstGeom prst="rect">
            <a:avLst/>
          </a:prstGeom>
          <a:noFill/>
        </p:spPr>
        <p:txBody>
          <a:bodyPr wrap="square" rtlCol="0">
            <a:spAutoFit/>
          </a:bodyPr>
          <a:lstStyle/>
          <a:p>
            <a:r>
              <a:rPr lang="en-US" sz="2000" dirty="0">
                <a:latin typeface="Arial"/>
                <a:cs typeface="Arial"/>
              </a:rPr>
              <a:t>Henderson</a:t>
            </a:r>
          </a:p>
        </p:txBody>
      </p:sp>
      <p:sp>
        <p:nvSpPr>
          <p:cNvPr id="18" name="TextBox 17">
            <a:extLst>
              <a:ext uri="{FF2B5EF4-FFF2-40B4-BE49-F238E27FC236}">
                <a16:creationId xmlns:a16="http://schemas.microsoft.com/office/drawing/2014/main" id="{63676D89-1083-4476-9176-99BD21072067}"/>
              </a:ext>
            </a:extLst>
          </p:cNvPr>
          <p:cNvSpPr txBox="1"/>
          <p:nvPr/>
        </p:nvSpPr>
        <p:spPr>
          <a:xfrm rot="16200000">
            <a:off x="-966032" y="2029542"/>
            <a:ext cx="2286000" cy="338554"/>
          </a:xfrm>
          <a:prstGeom prst="rect">
            <a:avLst/>
          </a:prstGeom>
          <a:solidFill>
            <a:schemeClr val="bg1"/>
          </a:solidFill>
        </p:spPr>
        <p:txBody>
          <a:bodyPr wrap="square" rtlCol="0">
            <a:spAutoFit/>
          </a:bodyPr>
          <a:lstStyle/>
          <a:p>
            <a:r>
              <a:rPr lang="en-US" sz="1600" dirty="0">
                <a:latin typeface="Arial"/>
                <a:cs typeface="Arial"/>
              </a:rPr>
              <a:t>Concentration (mg P/L)</a:t>
            </a:r>
          </a:p>
        </p:txBody>
      </p:sp>
      <p:sp>
        <p:nvSpPr>
          <p:cNvPr id="19" name="Rectangle 18">
            <a:extLst>
              <a:ext uri="{FF2B5EF4-FFF2-40B4-BE49-F238E27FC236}">
                <a16:creationId xmlns:a16="http://schemas.microsoft.com/office/drawing/2014/main" id="{DB0A5F49-1A8D-45C8-B30F-12AD8B4B911F}"/>
              </a:ext>
            </a:extLst>
          </p:cNvPr>
          <p:cNvSpPr/>
          <p:nvPr/>
        </p:nvSpPr>
        <p:spPr>
          <a:xfrm>
            <a:off x="312490" y="1284419"/>
            <a:ext cx="342900" cy="1790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F5A092-D33E-40FD-8C53-2E2B9E91F09A}"/>
              </a:ext>
            </a:extLst>
          </p:cNvPr>
          <p:cNvSpPr/>
          <p:nvPr/>
        </p:nvSpPr>
        <p:spPr>
          <a:xfrm>
            <a:off x="4351090" y="1132019"/>
            <a:ext cx="876300" cy="1943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DF188C-E9CD-44CF-BFC5-91084A179C31}"/>
              </a:ext>
            </a:extLst>
          </p:cNvPr>
          <p:cNvSpPr/>
          <p:nvPr/>
        </p:nvSpPr>
        <p:spPr>
          <a:xfrm>
            <a:off x="4351090" y="3799019"/>
            <a:ext cx="8763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C00F8D-BC8F-47CD-9029-7F48AAC125CA}"/>
              </a:ext>
            </a:extLst>
          </p:cNvPr>
          <p:cNvSpPr/>
          <p:nvPr/>
        </p:nvSpPr>
        <p:spPr>
          <a:xfrm>
            <a:off x="236290" y="3799019"/>
            <a:ext cx="4191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783240B-3881-47EB-9C81-9C4B6C942AF0}"/>
              </a:ext>
            </a:extLst>
          </p:cNvPr>
          <p:cNvSpPr txBox="1"/>
          <p:nvPr/>
        </p:nvSpPr>
        <p:spPr>
          <a:xfrm>
            <a:off x="312490" y="1208219"/>
            <a:ext cx="533400" cy="338554"/>
          </a:xfrm>
          <a:prstGeom prst="rect">
            <a:avLst/>
          </a:prstGeom>
          <a:noFill/>
        </p:spPr>
        <p:txBody>
          <a:bodyPr wrap="square" rtlCol="0">
            <a:spAutoFit/>
          </a:bodyPr>
          <a:lstStyle/>
          <a:p>
            <a:r>
              <a:rPr lang="en-US" sz="1600" dirty="0">
                <a:latin typeface="Arial"/>
                <a:cs typeface="Arial"/>
              </a:rPr>
              <a:t>10</a:t>
            </a:r>
          </a:p>
        </p:txBody>
      </p:sp>
      <p:sp>
        <p:nvSpPr>
          <p:cNvPr id="24" name="TextBox 23">
            <a:extLst>
              <a:ext uri="{FF2B5EF4-FFF2-40B4-BE49-F238E27FC236}">
                <a16:creationId xmlns:a16="http://schemas.microsoft.com/office/drawing/2014/main" id="{33153F88-29A0-4F0A-9A15-2ECAED001EAC}"/>
              </a:ext>
            </a:extLst>
          </p:cNvPr>
          <p:cNvSpPr txBox="1"/>
          <p:nvPr/>
        </p:nvSpPr>
        <p:spPr>
          <a:xfrm>
            <a:off x="464890" y="1741619"/>
            <a:ext cx="533400" cy="338554"/>
          </a:xfrm>
          <a:prstGeom prst="rect">
            <a:avLst/>
          </a:prstGeom>
          <a:noFill/>
        </p:spPr>
        <p:txBody>
          <a:bodyPr wrap="square" rtlCol="0">
            <a:spAutoFit/>
          </a:bodyPr>
          <a:lstStyle/>
          <a:p>
            <a:r>
              <a:rPr lang="en-US" sz="1600" dirty="0">
                <a:latin typeface="Arial"/>
                <a:cs typeface="Arial"/>
              </a:rPr>
              <a:t>1</a:t>
            </a:r>
          </a:p>
        </p:txBody>
      </p:sp>
      <p:sp>
        <p:nvSpPr>
          <p:cNvPr id="25" name="TextBox 24">
            <a:extLst>
              <a:ext uri="{FF2B5EF4-FFF2-40B4-BE49-F238E27FC236}">
                <a16:creationId xmlns:a16="http://schemas.microsoft.com/office/drawing/2014/main" id="{ABA67446-75E9-47CA-9A0D-241FD222E094}"/>
              </a:ext>
            </a:extLst>
          </p:cNvPr>
          <p:cNvSpPr txBox="1"/>
          <p:nvPr/>
        </p:nvSpPr>
        <p:spPr>
          <a:xfrm>
            <a:off x="312490" y="2275019"/>
            <a:ext cx="533400" cy="338554"/>
          </a:xfrm>
          <a:prstGeom prst="rect">
            <a:avLst/>
          </a:prstGeom>
          <a:noFill/>
        </p:spPr>
        <p:txBody>
          <a:bodyPr wrap="square" rtlCol="0">
            <a:spAutoFit/>
          </a:bodyPr>
          <a:lstStyle/>
          <a:p>
            <a:r>
              <a:rPr lang="en-US" sz="1600" dirty="0">
                <a:latin typeface="Arial"/>
                <a:cs typeface="Arial"/>
              </a:rPr>
              <a:t>0.1</a:t>
            </a:r>
          </a:p>
        </p:txBody>
      </p:sp>
      <p:sp>
        <p:nvSpPr>
          <p:cNvPr id="26" name="TextBox 25">
            <a:extLst>
              <a:ext uri="{FF2B5EF4-FFF2-40B4-BE49-F238E27FC236}">
                <a16:creationId xmlns:a16="http://schemas.microsoft.com/office/drawing/2014/main" id="{54909717-FB78-4B2A-B60B-EC60589ED083}"/>
              </a:ext>
            </a:extLst>
          </p:cNvPr>
          <p:cNvSpPr txBox="1"/>
          <p:nvPr/>
        </p:nvSpPr>
        <p:spPr>
          <a:xfrm rot="16200000">
            <a:off x="-1042233" y="4848942"/>
            <a:ext cx="2438400" cy="338554"/>
          </a:xfrm>
          <a:prstGeom prst="rect">
            <a:avLst/>
          </a:prstGeom>
          <a:solidFill>
            <a:schemeClr val="bg1"/>
          </a:solidFill>
        </p:spPr>
        <p:txBody>
          <a:bodyPr wrap="square" rtlCol="0">
            <a:spAutoFit/>
          </a:bodyPr>
          <a:lstStyle/>
          <a:p>
            <a:pPr algn="ctr"/>
            <a:r>
              <a:rPr lang="en-US" sz="1600" dirty="0">
                <a:latin typeface="Arial"/>
                <a:cs typeface="Arial"/>
              </a:rPr>
              <a:t>Concentration (mg P/L)</a:t>
            </a:r>
          </a:p>
        </p:txBody>
      </p:sp>
      <p:sp>
        <p:nvSpPr>
          <p:cNvPr id="27" name="TextBox 26">
            <a:extLst>
              <a:ext uri="{FF2B5EF4-FFF2-40B4-BE49-F238E27FC236}">
                <a16:creationId xmlns:a16="http://schemas.microsoft.com/office/drawing/2014/main" id="{7F9E3763-E91F-4797-AC1B-634F9C59B98D}"/>
              </a:ext>
            </a:extLst>
          </p:cNvPr>
          <p:cNvSpPr txBox="1"/>
          <p:nvPr/>
        </p:nvSpPr>
        <p:spPr>
          <a:xfrm>
            <a:off x="312489" y="3951419"/>
            <a:ext cx="533400" cy="338554"/>
          </a:xfrm>
          <a:prstGeom prst="rect">
            <a:avLst/>
          </a:prstGeom>
          <a:noFill/>
        </p:spPr>
        <p:txBody>
          <a:bodyPr wrap="square" rtlCol="0">
            <a:spAutoFit/>
          </a:bodyPr>
          <a:lstStyle/>
          <a:p>
            <a:r>
              <a:rPr lang="en-US" sz="1600" dirty="0">
                <a:latin typeface="Arial"/>
                <a:cs typeface="Arial"/>
              </a:rPr>
              <a:t>10</a:t>
            </a:r>
          </a:p>
        </p:txBody>
      </p:sp>
      <p:sp>
        <p:nvSpPr>
          <p:cNvPr id="28" name="TextBox 27">
            <a:extLst>
              <a:ext uri="{FF2B5EF4-FFF2-40B4-BE49-F238E27FC236}">
                <a16:creationId xmlns:a16="http://schemas.microsoft.com/office/drawing/2014/main" id="{6B07131B-1207-4CEF-B752-74444BEE89EA}"/>
              </a:ext>
            </a:extLst>
          </p:cNvPr>
          <p:cNvSpPr txBox="1"/>
          <p:nvPr/>
        </p:nvSpPr>
        <p:spPr>
          <a:xfrm>
            <a:off x="464889" y="4484819"/>
            <a:ext cx="533400" cy="338554"/>
          </a:xfrm>
          <a:prstGeom prst="rect">
            <a:avLst/>
          </a:prstGeom>
          <a:noFill/>
        </p:spPr>
        <p:txBody>
          <a:bodyPr wrap="square" rtlCol="0">
            <a:spAutoFit/>
          </a:bodyPr>
          <a:lstStyle/>
          <a:p>
            <a:r>
              <a:rPr lang="en-US" sz="1600" dirty="0">
                <a:latin typeface="Arial"/>
                <a:cs typeface="Arial"/>
              </a:rPr>
              <a:t>1</a:t>
            </a:r>
          </a:p>
        </p:txBody>
      </p:sp>
      <p:sp>
        <p:nvSpPr>
          <p:cNvPr id="29" name="TextBox 28">
            <a:extLst>
              <a:ext uri="{FF2B5EF4-FFF2-40B4-BE49-F238E27FC236}">
                <a16:creationId xmlns:a16="http://schemas.microsoft.com/office/drawing/2014/main" id="{8EFAAA8F-3735-499D-A1D7-D6E4905B54B0}"/>
              </a:ext>
            </a:extLst>
          </p:cNvPr>
          <p:cNvSpPr txBox="1"/>
          <p:nvPr/>
        </p:nvSpPr>
        <p:spPr>
          <a:xfrm>
            <a:off x="312489" y="5136865"/>
            <a:ext cx="533400" cy="338554"/>
          </a:xfrm>
          <a:prstGeom prst="rect">
            <a:avLst/>
          </a:prstGeom>
          <a:noFill/>
        </p:spPr>
        <p:txBody>
          <a:bodyPr wrap="square" rtlCol="0">
            <a:spAutoFit/>
          </a:bodyPr>
          <a:lstStyle/>
          <a:p>
            <a:r>
              <a:rPr lang="en-US" sz="1600" dirty="0">
                <a:latin typeface="Arial"/>
                <a:cs typeface="Arial"/>
              </a:rPr>
              <a:t>0.1</a:t>
            </a:r>
          </a:p>
        </p:txBody>
      </p:sp>
      <p:sp>
        <p:nvSpPr>
          <p:cNvPr id="30" name="TextBox 29">
            <a:extLst>
              <a:ext uri="{FF2B5EF4-FFF2-40B4-BE49-F238E27FC236}">
                <a16:creationId xmlns:a16="http://schemas.microsoft.com/office/drawing/2014/main" id="{094F9BE8-3FF6-4E74-8C9F-B00D26FF3759}"/>
              </a:ext>
            </a:extLst>
          </p:cNvPr>
          <p:cNvSpPr txBox="1"/>
          <p:nvPr/>
        </p:nvSpPr>
        <p:spPr>
          <a:xfrm>
            <a:off x="236290" y="5670265"/>
            <a:ext cx="685800" cy="338554"/>
          </a:xfrm>
          <a:prstGeom prst="rect">
            <a:avLst/>
          </a:prstGeom>
          <a:noFill/>
        </p:spPr>
        <p:txBody>
          <a:bodyPr wrap="square" rtlCol="0">
            <a:spAutoFit/>
          </a:bodyPr>
          <a:lstStyle/>
          <a:p>
            <a:r>
              <a:rPr lang="en-US" sz="1600" dirty="0">
                <a:latin typeface="Arial"/>
                <a:cs typeface="Arial"/>
              </a:rPr>
              <a:t>0.01</a:t>
            </a:r>
          </a:p>
        </p:txBody>
      </p:sp>
      <p:sp>
        <p:nvSpPr>
          <p:cNvPr id="31" name="Rectangle 30">
            <a:extLst>
              <a:ext uri="{FF2B5EF4-FFF2-40B4-BE49-F238E27FC236}">
                <a16:creationId xmlns:a16="http://schemas.microsoft.com/office/drawing/2014/main" id="{A2345A37-7463-4FEE-BF17-51B85AF2FC94}"/>
              </a:ext>
            </a:extLst>
          </p:cNvPr>
          <p:cNvSpPr/>
          <p:nvPr/>
        </p:nvSpPr>
        <p:spPr>
          <a:xfrm>
            <a:off x="388690" y="3037019"/>
            <a:ext cx="8610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2BD389C-8E47-4174-9D21-CE6948175E12}"/>
              </a:ext>
            </a:extLst>
          </p:cNvPr>
          <p:cNvSpPr txBox="1"/>
          <p:nvPr/>
        </p:nvSpPr>
        <p:spPr>
          <a:xfrm>
            <a:off x="236290" y="2808419"/>
            <a:ext cx="685800" cy="338554"/>
          </a:xfrm>
          <a:prstGeom prst="rect">
            <a:avLst/>
          </a:prstGeom>
          <a:noFill/>
        </p:spPr>
        <p:txBody>
          <a:bodyPr wrap="square" rtlCol="0">
            <a:spAutoFit/>
          </a:bodyPr>
          <a:lstStyle/>
          <a:p>
            <a:r>
              <a:rPr lang="en-US" sz="1600" dirty="0">
                <a:latin typeface="Arial"/>
                <a:cs typeface="Arial"/>
              </a:rPr>
              <a:t>0.01</a:t>
            </a:r>
          </a:p>
        </p:txBody>
      </p:sp>
      <p:sp>
        <p:nvSpPr>
          <p:cNvPr id="33" name="TextBox 32">
            <a:extLst>
              <a:ext uri="{FF2B5EF4-FFF2-40B4-BE49-F238E27FC236}">
                <a16:creationId xmlns:a16="http://schemas.microsoft.com/office/drawing/2014/main" id="{86651155-5D16-435C-8419-5354458F99EA}"/>
              </a:ext>
            </a:extLst>
          </p:cNvPr>
          <p:cNvSpPr txBox="1"/>
          <p:nvPr/>
        </p:nvSpPr>
        <p:spPr>
          <a:xfrm>
            <a:off x="541090" y="3003265"/>
            <a:ext cx="533400" cy="338554"/>
          </a:xfrm>
          <a:prstGeom prst="rect">
            <a:avLst/>
          </a:prstGeom>
          <a:noFill/>
        </p:spPr>
        <p:txBody>
          <a:bodyPr wrap="square" rtlCol="0">
            <a:spAutoFit/>
          </a:bodyPr>
          <a:lstStyle/>
          <a:p>
            <a:r>
              <a:rPr lang="en-US" sz="1600" dirty="0">
                <a:latin typeface="Arial"/>
                <a:cs typeface="Arial"/>
              </a:rPr>
              <a:t>0%</a:t>
            </a:r>
          </a:p>
        </p:txBody>
      </p:sp>
      <p:sp>
        <p:nvSpPr>
          <p:cNvPr id="34" name="TextBox 33">
            <a:extLst>
              <a:ext uri="{FF2B5EF4-FFF2-40B4-BE49-F238E27FC236}">
                <a16:creationId xmlns:a16="http://schemas.microsoft.com/office/drawing/2014/main" id="{00BE3601-AAFC-4594-87F5-65834A2A97EA}"/>
              </a:ext>
            </a:extLst>
          </p:cNvPr>
          <p:cNvSpPr txBox="1"/>
          <p:nvPr/>
        </p:nvSpPr>
        <p:spPr>
          <a:xfrm>
            <a:off x="1150690" y="2960819"/>
            <a:ext cx="609600" cy="338554"/>
          </a:xfrm>
          <a:prstGeom prst="rect">
            <a:avLst/>
          </a:prstGeom>
          <a:noFill/>
        </p:spPr>
        <p:txBody>
          <a:bodyPr wrap="square" rtlCol="0">
            <a:spAutoFit/>
          </a:bodyPr>
          <a:lstStyle/>
          <a:p>
            <a:r>
              <a:rPr lang="en-US" sz="1600" dirty="0">
                <a:latin typeface="Arial"/>
                <a:cs typeface="Arial"/>
              </a:rPr>
              <a:t>20%</a:t>
            </a:r>
          </a:p>
        </p:txBody>
      </p:sp>
      <p:sp>
        <p:nvSpPr>
          <p:cNvPr id="35" name="TextBox 34">
            <a:extLst>
              <a:ext uri="{FF2B5EF4-FFF2-40B4-BE49-F238E27FC236}">
                <a16:creationId xmlns:a16="http://schemas.microsoft.com/office/drawing/2014/main" id="{74248BD0-D649-42DD-81F5-990AA4F41800}"/>
              </a:ext>
            </a:extLst>
          </p:cNvPr>
          <p:cNvSpPr txBox="1"/>
          <p:nvPr/>
        </p:nvSpPr>
        <p:spPr>
          <a:xfrm>
            <a:off x="1912690" y="2960819"/>
            <a:ext cx="609600" cy="338554"/>
          </a:xfrm>
          <a:prstGeom prst="rect">
            <a:avLst/>
          </a:prstGeom>
          <a:noFill/>
        </p:spPr>
        <p:txBody>
          <a:bodyPr wrap="square" rtlCol="0">
            <a:spAutoFit/>
          </a:bodyPr>
          <a:lstStyle/>
          <a:p>
            <a:r>
              <a:rPr lang="en-US" sz="1600" dirty="0">
                <a:latin typeface="Arial"/>
                <a:cs typeface="Arial"/>
              </a:rPr>
              <a:t>40%</a:t>
            </a:r>
          </a:p>
        </p:txBody>
      </p:sp>
      <p:sp>
        <p:nvSpPr>
          <p:cNvPr id="36" name="TextBox 35">
            <a:extLst>
              <a:ext uri="{FF2B5EF4-FFF2-40B4-BE49-F238E27FC236}">
                <a16:creationId xmlns:a16="http://schemas.microsoft.com/office/drawing/2014/main" id="{E13B4D3E-C86F-412E-8A5F-36A5D2C71871}"/>
              </a:ext>
            </a:extLst>
          </p:cNvPr>
          <p:cNvSpPr txBox="1"/>
          <p:nvPr/>
        </p:nvSpPr>
        <p:spPr>
          <a:xfrm>
            <a:off x="2598490" y="2960819"/>
            <a:ext cx="609600" cy="338554"/>
          </a:xfrm>
          <a:prstGeom prst="rect">
            <a:avLst/>
          </a:prstGeom>
          <a:noFill/>
        </p:spPr>
        <p:txBody>
          <a:bodyPr wrap="square" rtlCol="0">
            <a:spAutoFit/>
          </a:bodyPr>
          <a:lstStyle/>
          <a:p>
            <a:r>
              <a:rPr lang="en-US" sz="1600" dirty="0">
                <a:latin typeface="Arial"/>
                <a:cs typeface="Arial"/>
              </a:rPr>
              <a:t>60%</a:t>
            </a:r>
          </a:p>
        </p:txBody>
      </p:sp>
      <p:sp>
        <p:nvSpPr>
          <p:cNvPr id="37" name="TextBox 36">
            <a:extLst>
              <a:ext uri="{FF2B5EF4-FFF2-40B4-BE49-F238E27FC236}">
                <a16:creationId xmlns:a16="http://schemas.microsoft.com/office/drawing/2014/main" id="{17CB50A0-8907-46FF-AA4D-AA4FF7AB1477}"/>
              </a:ext>
            </a:extLst>
          </p:cNvPr>
          <p:cNvSpPr txBox="1"/>
          <p:nvPr/>
        </p:nvSpPr>
        <p:spPr>
          <a:xfrm>
            <a:off x="3360490" y="2960819"/>
            <a:ext cx="609600" cy="338554"/>
          </a:xfrm>
          <a:prstGeom prst="rect">
            <a:avLst/>
          </a:prstGeom>
          <a:noFill/>
        </p:spPr>
        <p:txBody>
          <a:bodyPr wrap="square" rtlCol="0">
            <a:spAutoFit/>
          </a:bodyPr>
          <a:lstStyle/>
          <a:p>
            <a:r>
              <a:rPr lang="en-US" sz="1600" dirty="0">
                <a:latin typeface="Arial"/>
                <a:cs typeface="Arial"/>
              </a:rPr>
              <a:t>80%</a:t>
            </a:r>
          </a:p>
        </p:txBody>
      </p:sp>
      <p:sp>
        <p:nvSpPr>
          <p:cNvPr id="38" name="TextBox 37">
            <a:extLst>
              <a:ext uri="{FF2B5EF4-FFF2-40B4-BE49-F238E27FC236}">
                <a16:creationId xmlns:a16="http://schemas.microsoft.com/office/drawing/2014/main" id="{B84E6FD5-2FC7-4EF9-B1FC-98E718A4E2C0}"/>
              </a:ext>
            </a:extLst>
          </p:cNvPr>
          <p:cNvSpPr txBox="1"/>
          <p:nvPr/>
        </p:nvSpPr>
        <p:spPr>
          <a:xfrm>
            <a:off x="3970090" y="2960819"/>
            <a:ext cx="762000" cy="338554"/>
          </a:xfrm>
          <a:prstGeom prst="rect">
            <a:avLst/>
          </a:prstGeom>
          <a:noFill/>
        </p:spPr>
        <p:txBody>
          <a:bodyPr wrap="square" rtlCol="0">
            <a:spAutoFit/>
          </a:bodyPr>
          <a:lstStyle/>
          <a:p>
            <a:r>
              <a:rPr lang="en-US" sz="1600" dirty="0">
                <a:latin typeface="Arial"/>
                <a:cs typeface="Arial"/>
              </a:rPr>
              <a:t>100%</a:t>
            </a:r>
          </a:p>
        </p:txBody>
      </p:sp>
      <p:sp>
        <p:nvSpPr>
          <p:cNvPr id="39" name="TextBox 38">
            <a:extLst>
              <a:ext uri="{FF2B5EF4-FFF2-40B4-BE49-F238E27FC236}">
                <a16:creationId xmlns:a16="http://schemas.microsoft.com/office/drawing/2014/main" id="{66315C8C-DF32-4B24-9989-C74F8C698933}"/>
              </a:ext>
            </a:extLst>
          </p:cNvPr>
          <p:cNvSpPr txBox="1"/>
          <p:nvPr/>
        </p:nvSpPr>
        <p:spPr>
          <a:xfrm>
            <a:off x="541090" y="3189419"/>
            <a:ext cx="4038600" cy="338554"/>
          </a:xfrm>
          <a:prstGeom prst="rect">
            <a:avLst/>
          </a:prstGeom>
          <a:noFill/>
        </p:spPr>
        <p:txBody>
          <a:bodyPr wrap="square" rtlCol="0">
            <a:spAutoFit/>
          </a:bodyPr>
          <a:lstStyle/>
          <a:p>
            <a:r>
              <a:rPr lang="en-US" sz="1600" b="1" dirty="0">
                <a:latin typeface="Arial"/>
                <a:cs typeface="Arial"/>
              </a:rPr>
              <a:t>% of Values Less Than Indicated Value</a:t>
            </a:r>
          </a:p>
        </p:txBody>
      </p:sp>
      <p:sp>
        <p:nvSpPr>
          <p:cNvPr id="40" name="TextBox 39">
            <a:extLst>
              <a:ext uri="{FF2B5EF4-FFF2-40B4-BE49-F238E27FC236}">
                <a16:creationId xmlns:a16="http://schemas.microsoft.com/office/drawing/2014/main" id="{5F93CC0A-F209-46D6-A441-8C534FFBE2DC}"/>
              </a:ext>
            </a:extLst>
          </p:cNvPr>
          <p:cNvSpPr txBox="1"/>
          <p:nvPr/>
        </p:nvSpPr>
        <p:spPr>
          <a:xfrm>
            <a:off x="5113090" y="3003265"/>
            <a:ext cx="533400" cy="338554"/>
          </a:xfrm>
          <a:prstGeom prst="rect">
            <a:avLst/>
          </a:prstGeom>
          <a:noFill/>
        </p:spPr>
        <p:txBody>
          <a:bodyPr wrap="square" rtlCol="0">
            <a:spAutoFit/>
          </a:bodyPr>
          <a:lstStyle/>
          <a:p>
            <a:r>
              <a:rPr lang="en-US" sz="1600" dirty="0">
                <a:latin typeface="Arial"/>
                <a:cs typeface="Arial"/>
              </a:rPr>
              <a:t>0%</a:t>
            </a:r>
          </a:p>
        </p:txBody>
      </p:sp>
      <p:sp>
        <p:nvSpPr>
          <p:cNvPr id="41" name="TextBox 40">
            <a:extLst>
              <a:ext uri="{FF2B5EF4-FFF2-40B4-BE49-F238E27FC236}">
                <a16:creationId xmlns:a16="http://schemas.microsoft.com/office/drawing/2014/main" id="{AE9B9C8D-4CBC-4469-9C1B-1FD0586D486C}"/>
              </a:ext>
            </a:extLst>
          </p:cNvPr>
          <p:cNvSpPr txBox="1"/>
          <p:nvPr/>
        </p:nvSpPr>
        <p:spPr>
          <a:xfrm>
            <a:off x="5722690" y="2960819"/>
            <a:ext cx="609600" cy="338554"/>
          </a:xfrm>
          <a:prstGeom prst="rect">
            <a:avLst/>
          </a:prstGeom>
          <a:noFill/>
        </p:spPr>
        <p:txBody>
          <a:bodyPr wrap="square" rtlCol="0">
            <a:spAutoFit/>
          </a:bodyPr>
          <a:lstStyle/>
          <a:p>
            <a:r>
              <a:rPr lang="en-US" sz="1600" dirty="0">
                <a:latin typeface="Arial"/>
                <a:cs typeface="Arial"/>
              </a:rPr>
              <a:t>20%</a:t>
            </a:r>
          </a:p>
        </p:txBody>
      </p:sp>
      <p:sp>
        <p:nvSpPr>
          <p:cNvPr id="42" name="TextBox 41">
            <a:extLst>
              <a:ext uri="{FF2B5EF4-FFF2-40B4-BE49-F238E27FC236}">
                <a16:creationId xmlns:a16="http://schemas.microsoft.com/office/drawing/2014/main" id="{93C144FF-3EB6-4DB8-BA15-F5B885A99C64}"/>
              </a:ext>
            </a:extLst>
          </p:cNvPr>
          <p:cNvSpPr txBox="1"/>
          <p:nvPr/>
        </p:nvSpPr>
        <p:spPr>
          <a:xfrm>
            <a:off x="6484690" y="2960819"/>
            <a:ext cx="609600" cy="338554"/>
          </a:xfrm>
          <a:prstGeom prst="rect">
            <a:avLst/>
          </a:prstGeom>
          <a:noFill/>
        </p:spPr>
        <p:txBody>
          <a:bodyPr wrap="square" rtlCol="0">
            <a:spAutoFit/>
          </a:bodyPr>
          <a:lstStyle/>
          <a:p>
            <a:r>
              <a:rPr lang="en-US" sz="1600" dirty="0">
                <a:latin typeface="Arial"/>
                <a:cs typeface="Arial"/>
              </a:rPr>
              <a:t>40%</a:t>
            </a:r>
          </a:p>
        </p:txBody>
      </p:sp>
      <p:sp>
        <p:nvSpPr>
          <p:cNvPr id="43" name="TextBox 42">
            <a:extLst>
              <a:ext uri="{FF2B5EF4-FFF2-40B4-BE49-F238E27FC236}">
                <a16:creationId xmlns:a16="http://schemas.microsoft.com/office/drawing/2014/main" id="{A815D7EC-907E-49E1-8ADF-DA350AF3FFE5}"/>
              </a:ext>
            </a:extLst>
          </p:cNvPr>
          <p:cNvSpPr txBox="1"/>
          <p:nvPr/>
        </p:nvSpPr>
        <p:spPr>
          <a:xfrm>
            <a:off x="7170490" y="2960819"/>
            <a:ext cx="609600" cy="338554"/>
          </a:xfrm>
          <a:prstGeom prst="rect">
            <a:avLst/>
          </a:prstGeom>
          <a:noFill/>
        </p:spPr>
        <p:txBody>
          <a:bodyPr wrap="square" rtlCol="0">
            <a:spAutoFit/>
          </a:bodyPr>
          <a:lstStyle/>
          <a:p>
            <a:r>
              <a:rPr lang="en-US" sz="1600" dirty="0">
                <a:latin typeface="Arial"/>
                <a:cs typeface="Arial"/>
              </a:rPr>
              <a:t>60%</a:t>
            </a:r>
          </a:p>
        </p:txBody>
      </p:sp>
      <p:sp>
        <p:nvSpPr>
          <p:cNvPr id="44" name="TextBox 43">
            <a:extLst>
              <a:ext uri="{FF2B5EF4-FFF2-40B4-BE49-F238E27FC236}">
                <a16:creationId xmlns:a16="http://schemas.microsoft.com/office/drawing/2014/main" id="{39C9322F-D276-4A18-95CC-854DBFFDB4EB}"/>
              </a:ext>
            </a:extLst>
          </p:cNvPr>
          <p:cNvSpPr txBox="1"/>
          <p:nvPr/>
        </p:nvSpPr>
        <p:spPr>
          <a:xfrm>
            <a:off x="7932490" y="2960819"/>
            <a:ext cx="609600" cy="338554"/>
          </a:xfrm>
          <a:prstGeom prst="rect">
            <a:avLst/>
          </a:prstGeom>
          <a:noFill/>
        </p:spPr>
        <p:txBody>
          <a:bodyPr wrap="square" rtlCol="0">
            <a:spAutoFit/>
          </a:bodyPr>
          <a:lstStyle/>
          <a:p>
            <a:r>
              <a:rPr lang="en-US" sz="1600" dirty="0">
                <a:latin typeface="Arial"/>
                <a:cs typeface="Arial"/>
              </a:rPr>
              <a:t>80%</a:t>
            </a:r>
          </a:p>
        </p:txBody>
      </p:sp>
      <p:sp>
        <p:nvSpPr>
          <p:cNvPr id="45" name="TextBox 44">
            <a:extLst>
              <a:ext uri="{FF2B5EF4-FFF2-40B4-BE49-F238E27FC236}">
                <a16:creationId xmlns:a16="http://schemas.microsoft.com/office/drawing/2014/main" id="{A8A70185-0AE5-49DD-923E-4E1D615EC410}"/>
              </a:ext>
            </a:extLst>
          </p:cNvPr>
          <p:cNvSpPr txBox="1"/>
          <p:nvPr/>
        </p:nvSpPr>
        <p:spPr>
          <a:xfrm>
            <a:off x="8542090" y="2960819"/>
            <a:ext cx="762000" cy="338554"/>
          </a:xfrm>
          <a:prstGeom prst="rect">
            <a:avLst/>
          </a:prstGeom>
          <a:noFill/>
        </p:spPr>
        <p:txBody>
          <a:bodyPr wrap="square" rtlCol="0">
            <a:spAutoFit/>
          </a:bodyPr>
          <a:lstStyle/>
          <a:p>
            <a:r>
              <a:rPr lang="en-US" sz="1600" dirty="0">
                <a:latin typeface="Arial"/>
                <a:cs typeface="Arial"/>
              </a:rPr>
              <a:t>100%</a:t>
            </a:r>
          </a:p>
        </p:txBody>
      </p:sp>
      <p:sp>
        <p:nvSpPr>
          <p:cNvPr id="46" name="TextBox 45">
            <a:extLst>
              <a:ext uri="{FF2B5EF4-FFF2-40B4-BE49-F238E27FC236}">
                <a16:creationId xmlns:a16="http://schemas.microsoft.com/office/drawing/2014/main" id="{964030A9-B382-47F1-8A6C-665864B6CF75}"/>
              </a:ext>
            </a:extLst>
          </p:cNvPr>
          <p:cNvSpPr txBox="1"/>
          <p:nvPr/>
        </p:nvSpPr>
        <p:spPr>
          <a:xfrm>
            <a:off x="5113090" y="3189419"/>
            <a:ext cx="4038600" cy="338554"/>
          </a:xfrm>
          <a:prstGeom prst="rect">
            <a:avLst/>
          </a:prstGeom>
          <a:noFill/>
        </p:spPr>
        <p:txBody>
          <a:bodyPr wrap="square" rtlCol="0">
            <a:spAutoFit/>
          </a:bodyPr>
          <a:lstStyle/>
          <a:p>
            <a:r>
              <a:rPr lang="en-US" sz="1600" b="1" dirty="0">
                <a:latin typeface="Arial"/>
                <a:cs typeface="Arial"/>
              </a:rPr>
              <a:t>% of Values Less Than Indicated Value</a:t>
            </a:r>
          </a:p>
        </p:txBody>
      </p:sp>
      <p:sp>
        <p:nvSpPr>
          <p:cNvPr id="47" name="Rectangle 46">
            <a:extLst>
              <a:ext uri="{FF2B5EF4-FFF2-40B4-BE49-F238E27FC236}">
                <a16:creationId xmlns:a16="http://schemas.microsoft.com/office/drawing/2014/main" id="{4903E39F-9E92-43F1-B62B-561AB2714BA0}"/>
              </a:ext>
            </a:extLst>
          </p:cNvPr>
          <p:cNvSpPr/>
          <p:nvPr/>
        </p:nvSpPr>
        <p:spPr>
          <a:xfrm>
            <a:off x="388690" y="5932619"/>
            <a:ext cx="8610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C1AB542-EA7F-46D2-B0B1-B5D3AC160F5E}"/>
              </a:ext>
            </a:extLst>
          </p:cNvPr>
          <p:cNvSpPr txBox="1"/>
          <p:nvPr/>
        </p:nvSpPr>
        <p:spPr>
          <a:xfrm>
            <a:off x="541090" y="5898865"/>
            <a:ext cx="533400" cy="338554"/>
          </a:xfrm>
          <a:prstGeom prst="rect">
            <a:avLst/>
          </a:prstGeom>
          <a:noFill/>
        </p:spPr>
        <p:txBody>
          <a:bodyPr wrap="square" rtlCol="0">
            <a:spAutoFit/>
          </a:bodyPr>
          <a:lstStyle/>
          <a:p>
            <a:r>
              <a:rPr lang="en-US" sz="1600" dirty="0">
                <a:latin typeface="Arial"/>
                <a:cs typeface="Arial"/>
              </a:rPr>
              <a:t>0%</a:t>
            </a:r>
          </a:p>
        </p:txBody>
      </p:sp>
      <p:sp>
        <p:nvSpPr>
          <p:cNvPr id="49" name="TextBox 48">
            <a:extLst>
              <a:ext uri="{FF2B5EF4-FFF2-40B4-BE49-F238E27FC236}">
                <a16:creationId xmlns:a16="http://schemas.microsoft.com/office/drawing/2014/main" id="{81D5EF8C-302B-4C95-96C4-9551BA4472CD}"/>
              </a:ext>
            </a:extLst>
          </p:cNvPr>
          <p:cNvSpPr txBox="1"/>
          <p:nvPr/>
        </p:nvSpPr>
        <p:spPr>
          <a:xfrm>
            <a:off x="1150690" y="5856419"/>
            <a:ext cx="609600" cy="338554"/>
          </a:xfrm>
          <a:prstGeom prst="rect">
            <a:avLst/>
          </a:prstGeom>
          <a:noFill/>
        </p:spPr>
        <p:txBody>
          <a:bodyPr wrap="square" rtlCol="0">
            <a:spAutoFit/>
          </a:bodyPr>
          <a:lstStyle/>
          <a:p>
            <a:r>
              <a:rPr lang="en-US" sz="1600" dirty="0">
                <a:latin typeface="Arial"/>
                <a:cs typeface="Arial"/>
              </a:rPr>
              <a:t>20%</a:t>
            </a:r>
          </a:p>
        </p:txBody>
      </p:sp>
      <p:sp>
        <p:nvSpPr>
          <p:cNvPr id="50" name="TextBox 49">
            <a:extLst>
              <a:ext uri="{FF2B5EF4-FFF2-40B4-BE49-F238E27FC236}">
                <a16:creationId xmlns:a16="http://schemas.microsoft.com/office/drawing/2014/main" id="{9CE84C41-6682-4BFB-8DE1-637DD0C224CA}"/>
              </a:ext>
            </a:extLst>
          </p:cNvPr>
          <p:cNvSpPr txBox="1"/>
          <p:nvPr/>
        </p:nvSpPr>
        <p:spPr>
          <a:xfrm>
            <a:off x="1912690" y="5856419"/>
            <a:ext cx="609600" cy="338554"/>
          </a:xfrm>
          <a:prstGeom prst="rect">
            <a:avLst/>
          </a:prstGeom>
          <a:noFill/>
        </p:spPr>
        <p:txBody>
          <a:bodyPr wrap="square" rtlCol="0">
            <a:spAutoFit/>
          </a:bodyPr>
          <a:lstStyle/>
          <a:p>
            <a:r>
              <a:rPr lang="en-US" sz="1600" dirty="0">
                <a:latin typeface="Arial"/>
                <a:cs typeface="Arial"/>
              </a:rPr>
              <a:t>40%</a:t>
            </a:r>
          </a:p>
        </p:txBody>
      </p:sp>
      <p:sp>
        <p:nvSpPr>
          <p:cNvPr id="51" name="TextBox 50">
            <a:extLst>
              <a:ext uri="{FF2B5EF4-FFF2-40B4-BE49-F238E27FC236}">
                <a16:creationId xmlns:a16="http://schemas.microsoft.com/office/drawing/2014/main" id="{634B387B-0E69-4FD5-9AE8-A7EBCA90E457}"/>
              </a:ext>
            </a:extLst>
          </p:cNvPr>
          <p:cNvSpPr txBox="1"/>
          <p:nvPr/>
        </p:nvSpPr>
        <p:spPr>
          <a:xfrm>
            <a:off x="2598490" y="5856419"/>
            <a:ext cx="609600" cy="338554"/>
          </a:xfrm>
          <a:prstGeom prst="rect">
            <a:avLst/>
          </a:prstGeom>
          <a:noFill/>
        </p:spPr>
        <p:txBody>
          <a:bodyPr wrap="square" rtlCol="0">
            <a:spAutoFit/>
          </a:bodyPr>
          <a:lstStyle/>
          <a:p>
            <a:r>
              <a:rPr lang="en-US" sz="1600" dirty="0">
                <a:latin typeface="Arial"/>
                <a:cs typeface="Arial"/>
              </a:rPr>
              <a:t>60%</a:t>
            </a:r>
          </a:p>
        </p:txBody>
      </p:sp>
      <p:sp>
        <p:nvSpPr>
          <p:cNvPr id="52" name="TextBox 51">
            <a:extLst>
              <a:ext uri="{FF2B5EF4-FFF2-40B4-BE49-F238E27FC236}">
                <a16:creationId xmlns:a16="http://schemas.microsoft.com/office/drawing/2014/main" id="{BA863067-67F0-4E2B-B1A1-9BF035B3C9D4}"/>
              </a:ext>
            </a:extLst>
          </p:cNvPr>
          <p:cNvSpPr txBox="1"/>
          <p:nvPr/>
        </p:nvSpPr>
        <p:spPr>
          <a:xfrm>
            <a:off x="3360490" y="5856419"/>
            <a:ext cx="609600" cy="338554"/>
          </a:xfrm>
          <a:prstGeom prst="rect">
            <a:avLst/>
          </a:prstGeom>
          <a:noFill/>
        </p:spPr>
        <p:txBody>
          <a:bodyPr wrap="square" rtlCol="0">
            <a:spAutoFit/>
          </a:bodyPr>
          <a:lstStyle/>
          <a:p>
            <a:r>
              <a:rPr lang="en-US" sz="1600" dirty="0">
                <a:latin typeface="Arial"/>
                <a:cs typeface="Arial"/>
              </a:rPr>
              <a:t>80%</a:t>
            </a:r>
          </a:p>
        </p:txBody>
      </p:sp>
      <p:sp>
        <p:nvSpPr>
          <p:cNvPr id="53" name="TextBox 52">
            <a:extLst>
              <a:ext uri="{FF2B5EF4-FFF2-40B4-BE49-F238E27FC236}">
                <a16:creationId xmlns:a16="http://schemas.microsoft.com/office/drawing/2014/main" id="{EB1E200D-6F1A-44CD-AC34-F34A9E5DB871}"/>
              </a:ext>
            </a:extLst>
          </p:cNvPr>
          <p:cNvSpPr txBox="1"/>
          <p:nvPr/>
        </p:nvSpPr>
        <p:spPr>
          <a:xfrm>
            <a:off x="3970090" y="5856419"/>
            <a:ext cx="762000" cy="338554"/>
          </a:xfrm>
          <a:prstGeom prst="rect">
            <a:avLst/>
          </a:prstGeom>
          <a:noFill/>
        </p:spPr>
        <p:txBody>
          <a:bodyPr wrap="square" rtlCol="0">
            <a:spAutoFit/>
          </a:bodyPr>
          <a:lstStyle/>
          <a:p>
            <a:r>
              <a:rPr lang="en-US" sz="1600" dirty="0">
                <a:latin typeface="Arial"/>
                <a:cs typeface="Arial"/>
              </a:rPr>
              <a:t>100%</a:t>
            </a:r>
          </a:p>
        </p:txBody>
      </p:sp>
      <p:sp>
        <p:nvSpPr>
          <p:cNvPr id="54" name="TextBox 53">
            <a:extLst>
              <a:ext uri="{FF2B5EF4-FFF2-40B4-BE49-F238E27FC236}">
                <a16:creationId xmlns:a16="http://schemas.microsoft.com/office/drawing/2014/main" id="{41CA28B7-2990-4268-A163-A427B9EFA81F}"/>
              </a:ext>
            </a:extLst>
          </p:cNvPr>
          <p:cNvSpPr txBox="1"/>
          <p:nvPr/>
        </p:nvSpPr>
        <p:spPr>
          <a:xfrm>
            <a:off x="541090" y="6085019"/>
            <a:ext cx="4038600" cy="338554"/>
          </a:xfrm>
          <a:prstGeom prst="rect">
            <a:avLst/>
          </a:prstGeom>
          <a:noFill/>
        </p:spPr>
        <p:txBody>
          <a:bodyPr wrap="square" rtlCol="0">
            <a:spAutoFit/>
          </a:bodyPr>
          <a:lstStyle/>
          <a:p>
            <a:r>
              <a:rPr lang="en-US" sz="1600" b="1" dirty="0">
                <a:latin typeface="Arial"/>
                <a:cs typeface="Arial"/>
              </a:rPr>
              <a:t>% of Values Less Than Indicated Value</a:t>
            </a:r>
          </a:p>
        </p:txBody>
      </p:sp>
      <p:sp>
        <p:nvSpPr>
          <p:cNvPr id="55" name="TextBox 54">
            <a:extLst>
              <a:ext uri="{FF2B5EF4-FFF2-40B4-BE49-F238E27FC236}">
                <a16:creationId xmlns:a16="http://schemas.microsoft.com/office/drawing/2014/main" id="{66CAE471-A5E4-418F-8619-6AAD8E7EB146}"/>
              </a:ext>
            </a:extLst>
          </p:cNvPr>
          <p:cNvSpPr txBox="1"/>
          <p:nvPr/>
        </p:nvSpPr>
        <p:spPr>
          <a:xfrm>
            <a:off x="5113090" y="5898865"/>
            <a:ext cx="533400" cy="338554"/>
          </a:xfrm>
          <a:prstGeom prst="rect">
            <a:avLst/>
          </a:prstGeom>
          <a:noFill/>
        </p:spPr>
        <p:txBody>
          <a:bodyPr wrap="square" rtlCol="0">
            <a:spAutoFit/>
          </a:bodyPr>
          <a:lstStyle/>
          <a:p>
            <a:r>
              <a:rPr lang="en-US" sz="1600" dirty="0">
                <a:latin typeface="Arial"/>
                <a:cs typeface="Arial"/>
              </a:rPr>
              <a:t>0%</a:t>
            </a:r>
          </a:p>
        </p:txBody>
      </p:sp>
      <p:sp>
        <p:nvSpPr>
          <p:cNvPr id="56" name="TextBox 55">
            <a:extLst>
              <a:ext uri="{FF2B5EF4-FFF2-40B4-BE49-F238E27FC236}">
                <a16:creationId xmlns:a16="http://schemas.microsoft.com/office/drawing/2014/main" id="{DD4E7B0C-5AF5-40DA-9503-0E2F7BA2BD19}"/>
              </a:ext>
            </a:extLst>
          </p:cNvPr>
          <p:cNvSpPr txBox="1"/>
          <p:nvPr/>
        </p:nvSpPr>
        <p:spPr>
          <a:xfrm>
            <a:off x="5722690" y="5856419"/>
            <a:ext cx="609600" cy="338554"/>
          </a:xfrm>
          <a:prstGeom prst="rect">
            <a:avLst/>
          </a:prstGeom>
          <a:noFill/>
        </p:spPr>
        <p:txBody>
          <a:bodyPr wrap="square" rtlCol="0">
            <a:spAutoFit/>
          </a:bodyPr>
          <a:lstStyle/>
          <a:p>
            <a:r>
              <a:rPr lang="en-US" sz="1600" dirty="0">
                <a:latin typeface="Arial"/>
                <a:cs typeface="Arial"/>
              </a:rPr>
              <a:t>20%</a:t>
            </a:r>
          </a:p>
        </p:txBody>
      </p:sp>
      <p:sp>
        <p:nvSpPr>
          <p:cNvPr id="57" name="TextBox 56">
            <a:extLst>
              <a:ext uri="{FF2B5EF4-FFF2-40B4-BE49-F238E27FC236}">
                <a16:creationId xmlns:a16="http://schemas.microsoft.com/office/drawing/2014/main" id="{91FAA09A-3397-4B04-AABB-FCE54B36A1F5}"/>
              </a:ext>
            </a:extLst>
          </p:cNvPr>
          <p:cNvSpPr txBox="1"/>
          <p:nvPr/>
        </p:nvSpPr>
        <p:spPr>
          <a:xfrm>
            <a:off x="6484690" y="5856419"/>
            <a:ext cx="609600" cy="338554"/>
          </a:xfrm>
          <a:prstGeom prst="rect">
            <a:avLst/>
          </a:prstGeom>
          <a:noFill/>
        </p:spPr>
        <p:txBody>
          <a:bodyPr wrap="square" rtlCol="0">
            <a:spAutoFit/>
          </a:bodyPr>
          <a:lstStyle/>
          <a:p>
            <a:r>
              <a:rPr lang="en-US" sz="1600" dirty="0">
                <a:latin typeface="Arial"/>
                <a:cs typeface="Arial"/>
              </a:rPr>
              <a:t>40%</a:t>
            </a:r>
          </a:p>
        </p:txBody>
      </p:sp>
      <p:sp>
        <p:nvSpPr>
          <p:cNvPr id="58" name="TextBox 57">
            <a:extLst>
              <a:ext uri="{FF2B5EF4-FFF2-40B4-BE49-F238E27FC236}">
                <a16:creationId xmlns:a16="http://schemas.microsoft.com/office/drawing/2014/main" id="{07E38B20-FBDF-493E-8DB0-F44FA15CF236}"/>
              </a:ext>
            </a:extLst>
          </p:cNvPr>
          <p:cNvSpPr txBox="1"/>
          <p:nvPr/>
        </p:nvSpPr>
        <p:spPr>
          <a:xfrm>
            <a:off x="7170490" y="5856419"/>
            <a:ext cx="609600" cy="338554"/>
          </a:xfrm>
          <a:prstGeom prst="rect">
            <a:avLst/>
          </a:prstGeom>
          <a:noFill/>
        </p:spPr>
        <p:txBody>
          <a:bodyPr wrap="square" rtlCol="0">
            <a:spAutoFit/>
          </a:bodyPr>
          <a:lstStyle/>
          <a:p>
            <a:r>
              <a:rPr lang="en-US" sz="1600" dirty="0">
                <a:latin typeface="Arial"/>
                <a:cs typeface="Arial"/>
              </a:rPr>
              <a:t>60%</a:t>
            </a:r>
          </a:p>
        </p:txBody>
      </p:sp>
      <p:sp>
        <p:nvSpPr>
          <p:cNvPr id="59" name="TextBox 58">
            <a:extLst>
              <a:ext uri="{FF2B5EF4-FFF2-40B4-BE49-F238E27FC236}">
                <a16:creationId xmlns:a16="http://schemas.microsoft.com/office/drawing/2014/main" id="{555BFF93-D4C4-408A-B32C-5D9ED78733B3}"/>
              </a:ext>
            </a:extLst>
          </p:cNvPr>
          <p:cNvSpPr txBox="1"/>
          <p:nvPr/>
        </p:nvSpPr>
        <p:spPr>
          <a:xfrm>
            <a:off x="7932490" y="5856419"/>
            <a:ext cx="609600" cy="338554"/>
          </a:xfrm>
          <a:prstGeom prst="rect">
            <a:avLst/>
          </a:prstGeom>
          <a:noFill/>
        </p:spPr>
        <p:txBody>
          <a:bodyPr wrap="square" rtlCol="0">
            <a:spAutoFit/>
          </a:bodyPr>
          <a:lstStyle/>
          <a:p>
            <a:r>
              <a:rPr lang="en-US" sz="1600" dirty="0">
                <a:latin typeface="Arial"/>
                <a:cs typeface="Arial"/>
              </a:rPr>
              <a:t>80%</a:t>
            </a:r>
          </a:p>
        </p:txBody>
      </p:sp>
      <p:sp>
        <p:nvSpPr>
          <p:cNvPr id="60" name="TextBox 59">
            <a:extLst>
              <a:ext uri="{FF2B5EF4-FFF2-40B4-BE49-F238E27FC236}">
                <a16:creationId xmlns:a16="http://schemas.microsoft.com/office/drawing/2014/main" id="{0CC0EB20-595E-4F12-870F-22CAEB5FB1BF}"/>
              </a:ext>
            </a:extLst>
          </p:cNvPr>
          <p:cNvSpPr txBox="1"/>
          <p:nvPr/>
        </p:nvSpPr>
        <p:spPr>
          <a:xfrm>
            <a:off x="8542090" y="5856419"/>
            <a:ext cx="762000" cy="338554"/>
          </a:xfrm>
          <a:prstGeom prst="rect">
            <a:avLst/>
          </a:prstGeom>
          <a:noFill/>
        </p:spPr>
        <p:txBody>
          <a:bodyPr wrap="square" rtlCol="0">
            <a:spAutoFit/>
          </a:bodyPr>
          <a:lstStyle/>
          <a:p>
            <a:r>
              <a:rPr lang="en-US" sz="1600" dirty="0">
                <a:latin typeface="Arial"/>
                <a:cs typeface="Arial"/>
              </a:rPr>
              <a:t>100%</a:t>
            </a:r>
          </a:p>
        </p:txBody>
      </p:sp>
      <p:sp>
        <p:nvSpPr>
          <p:cNvPr id="61" name="TextBox 60">
            <a:extLst>
              <a:ext uri="{FF2B5EF4-FFF2-40B4-BE49-F238E27FC236}">
                <a16:creationId xmlns:a16="http://schemas.microsoft.com/office/drawing/2014/main" id="{3C2EBA81-CB11-457A-AD97-5E05317B0B25}"/>
              </a:ext>
            </a:extLst>
          </p:cNvPr>
          <p:cNvSpPr txBox="1"/>
          <p:nvPr/>
        </p:nvSpPr>
        <p:spPr>
          <a:xfrm>
            <a:off x="5113090" y="6085019"/>
            <a:ext cx="4038600" cy="338554"/>
          </a:xfrm>
          <a:prstGeom prst="rect">
            <a:avLst/>
          </a:prstGeom>
          <a:noFill/>
        </p:spPr>
        <p:txBody>
          <a:bodyPr wrap="square" rtlCol="0">
            <a:spAutoFit/>
          </a:bodyPr>
          <a:lstStyle/>
          <a:p>
            <a:r>
              <a:rPr lang="en-US" sz="1600" b="1" dirty="0">
                <a:latin typeface="Arial"/>
                <a:cs typeface="Arial"/>
              </a:rPr>
              <a:t>% of Values Less Than Indicated Value</a:t>
            </a:r>
          </a:p>
        </p:txBody>
      </p:sp>
      <p:sp>
        <p:nvSpPr>
          <p:cNvPr id="62" name="TextBox 61">
            <a:extLst>
              <a:ext uri="{FF2B5EF4-FFF2-40B4-BE49-F238E27FC236}">
                <a16:creationId xmlns:a16="http://schemas.microsoft.com/office/drawing/2014/main" id="{0B3BE6FC-383A-43B8-A585-EC0270963594}"/>
              </a:ext>
            </a:extLst>
          </p:cNvPr>
          <p:cNvSpPr txBox="1"/>
          <p:nvPr/>
        </p:nvSpPr>
        <p:spPr>
          <a:xfrm>
            <a:off x="4884490" y="1208219"/>
            <a:ext cx="533400" cy="338554"/>
          </a:xfrm>
          <a:prstGeom prst="rect">
            <a:avLst/>
          </a:prstGeom>
          <a:noFill/>
        </p:spPr>
        <p:txBody>
          <a:bodyPr wrap="square" rtlCol="0">
            <a:spAutoFit/>
          </a:bodyPr>
          <a:lstStyle/>
          <a:p>
            <a:r>
              <a:rPr lang="en-US" sz="1600" dirty="0">
                <a:latin typeface="Arial"/>
                <a:cs typeface="Arial"/>
              </a:rPr>
              <a:t>10</a:t>
            </a:r>
          </a:p>
        </p:txBody>
      </p:sp>
      <p:sp>
        <p:nvSpPr>
          <p:cNvPr id="63" name="TextBox 62">
            <a:extLst>
              <a:ext uri="{FF2B5EF4-FFF2-40B4-BE49-F238E27FC236}">
                <a16:creationId xmlns:a16="http://schemas.microsoft.com/office/drawing/2014/main" id="{9556F6D2-64AF-48EF-B6FE-B29C87B886CE}"/>
              </a:ext>
            </a:extLst>
          </p:cNvPr>
          <p:cNvSpPr txBox="1"/>
          <p:nvPr/>
        </p:nvSpPr>
        <p:spPr>
          <a:xfrm>
            <a:off x="5036890" y="1589219"/>
            <a:ext cx="533400" cy="338554"/>
          </a:xfrm>
          <a:prstGeom prst="rect">
            <a:avLst/>
          </a:prstGeom>
          <a:noFill/>
        </p:spPr>
        <p:txBody>
          <a:bodyPr wrap="square" rtlCol="0">
            <a:spAutoFit/>
          </a:bodyPr>
          <a:lstStyle/>
          <a:p>
            <a:r>
              <a:rPr lang="en-US" sz="1600" dirty="0">
                <a:latin typeface="Arial"/>
                <a:cs typeface="Arial"/>
              </a:rPr>
              <a:t>1</a:t>
            </a:r>
          </a:p>
        </p:txBody>
      </p:sp>
      <p:sp>
        <p:nvSpPr>
          <p:cNvPr id="64" name="TextBox 63">
            <a:extLst>
              <a:ext uri="{FF2B5EF4-FFF2-40B4-BE49-F238E27FC236}">
                <a16:creationId xmlns:a16="http://schemas.microsoft.com/office/drawing/2014/main" id="{7D7E94AF-B657-4B70-9D4A-B2CC7ABCEC55}"/>
              </a:ext>
            </a:extLst>
          </p:cNvPr>
          <p:cNvSpPr txBox="1"/>
          <p:nvPr/>
        </p:nvSpPr>
        <p:spPr>
          <a:xfrm>
            <a:off x="4884490" y="2046419"/>
            <a:ext cx="533400" cy="338554"/>
          </a:xfrm>
          <a:prstGeom prst="rect">
            <a:avLst/>
          </a:prstGeom>
          <a:noFill/>
        </p:spPr>
        <p:txBody>
          <a:bodyPr wrap="square" rtlCol="0">
            <a:spAutoFit/>
          </a:bodyPr>
          <a:lstStyle/>
          <a:p>
            <a:r>
              <a:rPr lang="en-US" sz="1600" dirty="0">
                <a:latin typeface="Arial"/>
                <a:cs typeface="Arial"/>
              </a:rPr>
              <a:t>0.1</a:t>
            </a:r>
          </a:p>
        </p:txBody>
      </p:sp>
      <p:sp>
        <p:nvSpPr>
          <p:cNvPr id="65" name="TextBox 64">
            <a:extLst>
              <a:ext uri="{FF2B5EF4-FFF2-40B4-BE49-F238E27FC236}">
                <a16:creationId xmlns:a16="http://schemas.microsoft.com/office/drawing/2014/main" id="{0697B456-91A8-41A5-B891-CC90CD569572}"/>
              </a:ext>
            </a:extLst>
          </p:cNvPr>
          <p:cNvSpPr txBox="1"/>
          <p:nvPr/>
        </p:nvSpPr>
        <p:spPr>
          <a:xfrm>
            <a:off x="4808290" y="2427419"/>
            <a:ext cx="685800" cy="338554"/>
          </a:xfrm>
          <a:prstGeom prst="rect">
            <a:avLst/>
          </a:prstGeom>
          <a:noFill/>
        </p:spPr>
        <p:txBody>
          <a:bodyPr wrap="square" rtlCol="0">
            <a:spAutoFit/>
          </a:bodyPr>
          <a:lstStyle/>
          <a:p>
            <a:r>
              <a:rPr lang="en-US" sz="1600" dirty="0">
                <a:latin typeface="Arial"/>
                <a:cs typeface="Arial"/>
              </a:rPr>
              <a:t>0.01</a:t>
            </a:r>
          </a:p>
        </p:txBody>
      </p:sp>
      <p:sp>
        <p:nvSpPr>
          <p:cNvPr id="66" name="TextBox 65">
            <a:extLst>
              <a:ext uri="{FF2B5EF4-FFF2-40B4-BE49-F238E27FC236}">
                <a16:creationId xmlns:a16="http://schemas.microsoft.com/office/drawing/2014/main" id="{6F3BFDF7-5275-4EA5-96DC-9D652DEABF4E}"/>
              </a:ext>
            </a:extLst>
          </p:cNvPr>
          <p:cNvSpPr txBox="1"/>
          <p:nvPr/>
        </p:nvSpPr>
        <p:spPr>
          <a:xfrm rot="16200000">
            <a:off x="3648413" y="2105742"/>
            <a:ext cx="2286000" cy="338554"/>
          </a:xfrm>
          <a:prstGeom prst="rect">
            <a:avLst/>
          </a:prstGeom>
          <a:noFill/>
        </p:spPr>
        <p:txBody>
          <a:bodyPr wrap="square" rtlCol="0">
            <a:spAutoFit/>
          </a:bodyPr>
          <a:lstStyle/>
          <a:p>
            <a:r>
              <a:rPr lang="en-US" sz="1600" dirty="0">
                <a:latin typeface="Arial"/>
                <a:cs typeface="Arial"/>
              </a:rPr>
              <a:t>Concentration (mg P/L)</a:t>
            </a:r>
          </a:p>
        </p:txBody>
      </p:sp>
      <p:sp>
        <p:nvSpPr>
          <p:cNvPr id="67" name="TextBox 66">
            <a:extLst>
              <a:ext uri="{FF2B5EF4-FFF2-40B4-BE49-F238E27FC236}">
                <a16:creationId xmlns:a16="http://schemas.microsoft.com/office/drawing/2014/main" id="{60396BEA-4290-497A-B76D-F90084664A42}"/>
              </a:ext>
            </a:extLst>
          </p:cNvPr>
          <p:cNvSpPr txBox="1"/>
          <p:nvPr/>
        </p:nvSpPr>
        <p:spPr>
          <a:xfrm>
            <a:off x="4884490" y="3951419"/>
            <a:ext cx="533400" cy="338554"/>
          </a:xfrm>
          <a:prstGeom prst="rect">
            <a:avLst/>
          </a:prstGeom>
          <a:noFill/>
        </p:spPr>
        <p:txBody>
          <a:bodyPr wrap="square" rtlCol="0">
            <a:spAutoFit/>
          </a:bodyPr>
          <a:lstStyle/>
          <a:p>
            <a:r>
              <a:rPr lang="en-US" sz="1600" dirty="0">
                <a:latin typeface="Arial"/>
                <a:cs typeface="Arial"/>
              </a:rPr>
              <a:t>10</a:t>
            </a:r>
          </a:p>
        </p:txBody>
      </p:sp>
      <p:sp>
        <p:nvSpPr>
          <p:cNvPr id="68" name="TextBox 67">
            <a:extLst>
              <a:ext uri="{FF2B5EF4-FFF2-40B4-BE49-F238E27FC236}">
                <a16:creationId xmlns:a16="http://schemas.microsoft.com/office/drawing/2014/main" id="{51FB28AF-BC91-4B0B-821C-4ACA3C4D4539}"/>
              </a:ext>
            </a:extLst>
          </p:cNvPr>
          <p:cNvSpPr txBox="1"/>
          <p:nvPr/>
        </p:nvSpPr>
        <p:spPr>
          <a:xfrm>
            <a:off x="5036890" y="4374865"/>
            <a:ext cx="533400" cy="338554"/>
          </a:xfrm>
          <a:prstGeom prst="rect">
            <a:avLst/>
          </a:prstGeom>
          <a:noFill/>
        </p:spPr>
        <p:txBody>
          <a:bodyPr wrap="square" rtlCol="0">
            <a:spAutoFit/>
          </a:bodyPr>
          <a:lstStyle/>
          <a:p>
            <a:r>
              <a:rPr lang="en-US" sz="1600" dirty="0">
                <a:latin typeface="Arial"/>
                <a:cs typeface="Arial"/>
              </a:rPr>
              <a:t>1</a:t>
            </a:r>
          </a:p>
        </p:txBody>
      </p:sp>
      <p:sp>
        <p:nvSpPr>
          <p:cNvPr id="69" name="TextBox 68">
            <a:extLst>
              <a:ext uri="{FF2B5EF4-FFF2-40B4-BE49-F238E27FC236}">
                <a16:creationId xmlns:a16="http://schemas.microsoft.com/office/drawing/2014/main" id="{6F636969-4AF8-4665-B9A8-CDACA6447932}"/>
              </a:ext>
            </a:extLst>
          </p:cNvPr>
          <p:cNvSpPr txBox="1"/>
          <p:nvPr/>
        </p:nvSpPr>
        <p:spPr>
          <a:xfrm>
            <a:off x="4884490" y="4832065"/>
            <a:ext cx="533400" cy="338554"/>
          </a:xfrm>
          <a:prstGeom prst="rect">
            <a:avLst/>
          </a:prstGeom>
          <a:noFill/>
        </p:spPr>
        <p:txBody>
          <a:bodyPr wrap="square" rtlCol="0">
            <a:spAutoFit/>
          </a:bodyPr>
          <a:lstStyle/>
          <a:p>
            <a:r>
              <a:rPr lang="en-US" sz="1600" dirty="0">
                <a:latin typeface="Arial"/>
                <a:cs typeface="Arial"/>
              </a:rPr>
              <a:t>0.1</a:t>
            </a:r>
          </a:p>
        </p:txBody>
      </p:sp>
      <p:sp>
        <p:nvSpPr>
          <p:cNvPr id="70" name="TextBox 69">
            <a:extLst>
              <a:ext uri="{FF2B5EF4-FFF2-40B4-BE49-F238E27FC236}">
                <a16:creationId xmlns:a16="http://schemas.microsoft.com/office/drawing/2014/main" id="{1FD3E2FE-81C7-449B-8276-A8C1D41623DF}"/>
              </a:ext>
            </a:extLst>
          </p:cNvPr>
          <p:cNvSpPr txBox="1"/>
          <p:nvPr/>
        </p:nvSpPr>
        <p:spPr>
          <a:xfrm>
            <a:off x="4808290" y="5289265"/>
            <a:ext cx="685800" cy="338554"/>
          </a:xfrm>
          <a:prstGeom prst="rect">
            <a:avLst/>
          </a:prstGeom>
          <a:noFill/>
        </p:spPr>
        <p:txBody>
          <a:bodyPr wrap="square" rtlCol="0">
            <a:spAutoFit/>
          </a:bodyPr>
          <a:lstStyle/>
          <a:p>
            <a:r>
              <a:rPr lang="en-US" sz="1600" dirty="0">
                <a:latin typeface="Arial"/>
                <a:cs typeface="Arial"/>
              </a:rPr>
              <a:t>0.01</a:t>
            </a:r>
          </a:p>
        </p:txBody>
      </p:sp>
      <p:sp>
        <p:nvSpPr>
          <p:cNvPr id="71" name="TextBox 70">
            <a:extLst>
              <a:ext uri="{FF2B5EF4-FFF2-40B4-BE49-F238E27FC236}">
                <a16:creationId xmlns:a16="http://schemas.microsoft.com/office/drawing/2014/main" id="{578D4266-9BE9-4097-8325-8741D650392F}"/>
              </a:ext>
            </a:extLst>
          </p:cNvPr>
          <p:cNvSpPr txBox="1"/>
          <p:nvPr/>
        </p:nvSpPr>
        <p:spPr>
          <a:xfrm rot="16200000">
            <a:off x="3648413" y="4848942"/>
            <a:ext cx="2286000" cy="338554"/>
          </a:xfrm>
          <a:prstGeom prst="rect">
            <a:avLst/>
          </a:prstGeom>
          <a:noFill/>
        </p:spPr>
        <p:txBody>
          <a:bodyPr wrap="square" rtlCol="0">
            <a:spAutoFit/>
          </a:bodyPr>
          <a:lstStyle/>
          <a:p>
            <a:r>
              <a:rPr lang="en-US" sz="1600" dirty="0">
                <a:latin typeface="Arial"/>
                <a:cs typeface="Arial"/>
              </a:rPr>
              <a:t>Concentration (mg P/L)</a:t>
            </a:r>
          </a:p>
        </p:txBody>
      </p:sp>
      <p:sp>
        <p:nvSpPr>
          <p:cNvPr id="72" name="Rectangle 71">
            <a:extLst>
              <a:ext uri="{FF2B5EF4-FFF2-40B4-BE49-F238E27FC236}">
                <a16:creationId xmlns:a16="http://schemas.microsoft.com/office/drawing/2014/main" id="{9DDE5643-1488-4A61-A13F-8F58CA40BE1D}"/>
              </a:ext>
            </a:extLst>
          </p:cNvPr>
          <p:cNvSpPr/>
          <p:nvPr/>
        </p:nvSpPr>
        <p:spPr>
          <a:xfrm>
            <a:off x="3055690" y="4408619"/>
            <a:ext cx="1066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21A0292-251E-4575-A38F-9F444744BF8B}"/>
              </a:ext>
            </a:extLst>
          </p:cNvPr>
          <p:cNvSpPr/>
          <p:nvPr/>
        </p:nvSpPr>
        <p:spPr>
          <a:xfrm>
            <a:off x="5798890" y="4637219"/>
            <a:ext cx="1066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F0FB154-960D-43A9-A0A0-FB7D416FA34D}"/>
              </a:ext>
            </a:extLst>
          </p:cNvPr>
          <p:cNvSpPr/>
          <p:nvPr/>
        </p:nvSpPr>
        <p:spPr>
          <a:xfrm>
            <a:off x="7767390" y="1868619"/>
            <a:ext cx="1066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5597255-851F-4EB5-8004-D39DB0349373}"/>
              </a:ext>
            </a:extLst>
          </p:cNvPr>
          <p:cNvSpPr/>
          <p:nvPr/>
        </p:nvSpPr>
        <p:spPr>
          <a:xfrm>
            <a:off x="3055690" y="1601919"/>
            <a:ext cx="1066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65BB014-9BA0-4FE9-ACD9-101856BAA39E}"/>
              </a:ext>
            </a:extLst>
          </p:cNvPr>
          <p:cNvSpPr txBox="1"/>
          <p:nvPr/>
        </p:nvSpPr>
        <p:spPr>
          <a:xfrm>
            <a:off x="2293690" y="4256219"/>
            <a:ext cx="1905000" cy="338554"/>
          </a:xfrm>
          <a:prstGeom prst="rect">
            <a:avLst/>
          </a:prstGeom>
          <a:noFill/>
        </p:spPr>
        <p:txBody>
          <a:bodyPr wrap="square" rtlCol="0">
            <a:spAutoFit/>
          </a:bodyPr>
          <a:lstStyle/>
          <a:p>
            <a:r>
              <a:rPr lang="en-US" sz="1600" dirty="0">
                <a:latin typeface="Arial"/>
                <a:cs typeface="Arial"/>
              </a:rPr>
              <a:t>TP target 1.5 mg/L</a:t>
            </a:r>
          </a:p>
        </p:txBody>
      </p:sp>
      <p:sp>
        <p:nvSpPr>
          <p:cNvPr id="77" name="TextBox 76">
            <a:extLst>
              <a:ext uri="{FF2B5EF4-FFF2-40B4-BE49-F238E27FC236}">
                <a16:creationId xmlns:a16="http://schemas.microsoft.com/office/drawing/2014/main" id="{AFC0CA34-ED18-4A3B-ACC0-53630028350F}"/>
              </a:ext>
            </a:extLst>
          </p:cNvPr>
          <p:cNvSpPr txBox="1"/>
          <p:nvPr/>
        </p:nvSpPr>
        <p:spPr>
          <a:xfrm>
            <a:off x="5265490" y="4484819"/>
            <a:ext cx="2057400" cy="338554"/>
          </a:xfrm>
          <a:prstGeom prst="rect">
            <a:avLst/>
          </a:prstGeom>
          <a:noFill/>
        </p:spPr>
        <p:txBody>
          <a:bodyPr wrap="square" rtlCol="0">
            <a:spAutoFit/>
          </a:bodyPr>
          <a:lstStyle/>
          <a:p>
            <a:r>
              <a:rPr lang="en-US" sz="1600" dirty="0">
                <a:latin typeface="Arial"/>
                <a:cs typeface="Arial"/>
              </a:rPr>
              <a:t>TP target 0.22 mg/L</a:t>
            </a:r>
          </a:p>
        </p:txBody>
      </p:sp>
      <p:sp>
        <p:nvSpPr>
          <p:cNvPr id="78" name="TextBox 77">
            <a:extLst>
              <a:ext uri="{FF2B5EF4-FFF2-40B4-BE49-F238E27FC236}">
                <a16:creationId xmlns:a16="http://schemas.microsoft.com/office/drawing/2014/main" id="{16402B8B-AB09-410C-B6E4-DFB5B399E97B}"/>
              </a:ext>
            </a:extLst>
          </p:cNvPr>
          <p:cNvSpPr txBox="1"/>
          <p:nvPr/>
        </p:nvSpPr>
        <p:spPr>
          <a:xfrm>
            <a:off x="2598490" y="1436819"/>
            <a:ext cx="2057400" cy="338554"/>
          </a:xfrm>
          <a:prstGeom prst="rect">
            <a:avLst/>
          </a:prstGeom>
          <a:noFill/>
        </p:spPr>
        <p:txBody>
          <a:bodyPr wrap="square" rtlCol="0">
            <a:spAutoFit/>
          </a:bodyPr>
          <a:lstStyle/>
          <a:p>
            <a:r>
              <a:rPr lang="en-US" sz="1600" dirty="0">
                <a:latin typeface="Arial"/>
                <a:cs typeface="Arial"/>
              </a:rPr>
              <a:t>TP target 2 mg/L</a:t>
            </a:r>
          </a:p>
        </p:txBody>
      </p:sp>
      <p:sp>
        <p:nvSpPr>
          <p:cNvPr id="79" name="TextBox 78">
            <a:extLst>
              <a:ext uri="{FF2B5EF4-FFF2-40B4-BE49-F238E27FC236}">
                <a16:creationId xmlns:a16="http://schemas.microsoft.com/office/drawing/2014/main" id="{929B221D-401F-4244-86AC-9522CCF61AA1}"/>
              </a:ext>
            </a:extLst>
          </p:cNvPr>
          <p:cNvSpPr txBox="1"/>
          <p:nvPr/>
        </p:nvSpPr>
        <p:spPr>
          <a:xfrm>
            <a:off x="6941890" y="1784065"/>
            <a:ext cx="2057400" cy="338554"/>
          </a:xfrm>
          <a:prstGeom prst="rect">
            <a:avLst/>
          </a:prstGeom>
          <a:noFill/>
        </p:spPr>
        <p:txBody>
          <a:bodyPr wrap="square" rtlCol="0">
            <a:spAutoFit/>
          </a:bodyPr>
          <a:lstStyle/>
          <a:p>
            <a:r>
              <a:rPr lang="en-US" sz="1600" dirty="0">
                <a:latin typeface="Arial"/>
                <a:cs typeface="Arial"/>
              </a:rPr>
              <a:t>TP target 0.25 mg/L</a:t>
            </a:r>
          </a:p>
        </p:txBody>
      </p:sp>
      <p:sp>
        <p:nvSpPr>
          <p:cNvPr id="80" name="Rectangle 79">
            <a:extLst>
              <a:ext uri="{FF2B5EF4-FFF2-40B4-BE49-F238E27FC236}">
                <a16:creationId xmlns:a16="http://schemas.microsoft.com/office/drawing/2014/main" id="{998C502B-C173-40DE-A31A-FA39AAF8DB18}"/>
              </a:ext>
            </a:extLst>
          </p:cNvPr>
          <p:cNvSpPr/>
          <p:nvPr/>
        </p:nvSpPr>
        <p:spPr>
          <a:xfrm>
            <a:off x="5265490" y="1436819"/>
            <a:ext cx="1066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34A7DAF-D481-4AD3-9F51-EABFD19BB0B1}"/>
              </a:ext>
            </a:extLst>
          </p:cNvPr>
          <p:cNvSpPr/>
          <p:nvPr/>
        </p:nvSpPr>
        <p:spPr>
          <a:xfrm>
            <a:off x="693490" y="1436819"/>
            <a:ext cx="838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E7E2286-4CE3-41CA-879F-68BCE053B202}"/>
              </a:ext>
            </a:extLst>
          </p:cNvPr>
          <p:cNvSpPr/>
          <p:nvPr/>
        </p:nvSpPr>
        <p:spPr>
          <a:xfrm>
            <a:off x="769690" y="4103819"/>
            <a:ext cx="838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D74DEEA-653B-42CA-842A-42ADD41C87E6}"/>
              </a:ext>
            </a:extLst>
          </p:cNvPr>
          <p:cNvSpPr/>
          <p:nvPr/>
        </p:nvSpPr>
        <p:spPr>
          <a:xfrm>
            <a:off x="5341690" y="4141919"/>
            <a:ext cx="1066800"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4" name="Table 83">
            <a:extLst>
              <a:ext uri="{FF2B5EF4-FFF2-40B4-BE49-F238E27FC236}">
                <a16:creationId xmlns:a16="http://schemas.microsoft.com/office/drawing/2014/main" id="{D18A187B-4037-4BB3-99B8-6803BAA80A4F}"/>
              </a:ext>
            </a:extLst>
          </p:cNvPr>
          <p:cNvGraphicFramePr>
            <a:graphicFrameLocks noGrp="1"/>
          </p:cNvGraphicFramePr>
          <p:nvPr/>
        </p:nvGraphicFramePr>
        <p:xfrm>
          <a:off x="160090" y="1817819"/>
          <a:ext cx="8839200" cy="280416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70840">
                <a:tc>
                  <a:txBody>
                    <a:bodyPr/>
                    <a:lstStyle/>
                    <a:p>
                      <a:pPr algn="ctr"/>
                      <a:endParaRPr lang="en-US" sz="2000" b="0" dirty="0">
                        <a:latin typeface="Arial"/>
                        <a:cs typeface="Arial"/>
                      </a:endParaRPr>
                    </a:p>
                  </a:txBody>
                  <a:tcPr anchor="ctr"/>
                </a:tc>
                <a:tc>
                  <a:txBody>
                    <a:bodyPr/>
                    <a:lstStyle/>
                    <a:p>
                      <a:pPr algn="ctr"/>
                      <a:r>
                        <a:rPr lang="en-US" sz="2000" b="0" dirty="0">
                          <a:solidFill>
                            <a:srgbClr val="FFFFFF"/>
                          </a:solidFill>
                          <a:latin typeface="Arial"/>
                          <a:cs typeface="Arial"/>
                        </a:rPr>
                        <a:t>South Cary</a:t>
                      </a:r>
                    </a:p>
                  </a:txBody>
                  <a:tcPr anchor="ctr"/>
                </a:tc>
                <a:tc>
                  <a:txBody>
                    <a:bodyPr/>
                    <a:lstStyle/>
                    <a:p>
                      <a:pPr algn="ctr"/>
                      <a:r>
                        <a:rPr lang="en-US" sz="2000" b="0" dirty="0">
                          <a:solidFill>
                            <a:srgbClr val="FFFFFF"/>
                          </a:solidFill>
                          <a:latin typeface="Arial"/>
                          <a:cs typeface="Arial"/>
                        </a:rPr>
                        <a:t>Westside Regional</a:t>
                      </a:r>
                    </a:p>
                  </a:txBody>
                  <a:tcPr anchor="ctr"/>
                </a:tc>
                <a:tc>
                  <a:txBody>
                    <a:bodyPr/>
                    <a:lstStyle/>
                    <a:p>
                      <a:pPr algn="ctr"/>
                      <a:r>
                        <a:rPr lang="en-US" sz="2000" b="0" dirty="0">
                          <a:solidFill>
                            <a:srgbClr val="FFFFFF"/>
                          </a:solidFill>
                          <a:latin typeface="Arial"/>
                          <a:cs typeface="Arial"/>
                        </a:rPr>
                        <a:t>Cedar Creek</a:t>
                      </a:r>
                    </a:p>
                  </a:txBody>
                  <a:tcPr anchor="ctr"/>
                </a:tc>
                <a:tc>
                  <a:txBody>
                    <a:bodyPr/>
                    <a:lstStyle/>
                    <a:p>
                      <a:pPr algn="ctr"/>
                      <a:r>
                        <a:rPr lang="en-US" sz="2000" b="0" dirty="0">
                          <a:solidFill>
                            <a:srgbClr val="FFFFFF"/>
                          </a:solidFill>
                          <a:latin typeface="Arial"/>
                          <a:cs typeface="Arial"/>
                        </a:rPr>
                        <a:t>Henderson</a:t>
                      </a:r>
                    </a:p>
                  </a:txBody>
                  <a:tcPr anchor="ctr"/>
                </a:tc>
                <a:tc>
                  <a:txBody>
                    <a:bodyPr/>
                    <a:lstStyle/>
                    <a:p>
                      <a:pPr algn="ctr"/>
                      <a:r>
                        <a:rPr lang="en-US" sz="2000" b="0" dirty="0">
                          <a:latin typeface="Arial"/>
                          <a:cs typeface="Arial"/>
                        </a:rPr>
                        <a:t>Conventional EBPR*</a:t>
                      </a:r>
                    </a:p>
                  </a:txBody>
                  <a:tcPr anchor="ctr"/>
                </a:tc>
                <a:extLst>
                  <a:ext uri="{0D108BD9-81ED-4DB2-BD59-A6C34878D82A}">
                    <a16:rowId xmlns:a16="http://schemas.microsoft.com/office/drawing/2014/main" val="10000"/>
                  </a:ext>
                </a:extLst>
              </a:tr>
              <a:tr h="370840">
                <a:tc>
                  <a:txBody>
                    <a:bodyPr/>
                    <a:lstStyle/>
                    <a:p>
                      <a:pPr algn="ctr"/>
                      <a:r>
                        <a:rPr lang="en-US" sz="2000" b="0" dirty="0">
                          <a:latin typeface="Arial"/>
                          <a:cs typeface="Arial"/>
                        </a:rPr>
                        <a:t>50</a:t>
                      </a:r>
                      <a:r>
                        <a:rPr lang="en-US" sz="2000" b="0" baseline="30000" dirty="0">
                          <a:latin typeface="Arial"/>
                          <a:cs typeface="Arial"/>
                        </a:rPr>
                        <a:t>th</a:t>
                      </a:r>
                      <a:r>
                        <a:rPr lang="en-US" sz="2000" b="0" dirty="0">
                          <a:latin typeface="Arial"/>
                          <a:cs typeface="Arial"/>
                        </a:rPr>
                        <a:t> percentile</a:t>
                      </a:r>
                    </a:p>
                  </a:txBody>
                  <a:tcPr anchor="ctr"/>
                </a:tc>
                <a:tc>
                  <a:txBody>
                    <a:bodyPr/>
                    <a:lstStyle/>
                    <a:p>
                      <a:pPr algn="ctr"/>
                      <a:r>
                        <a:rPr lang="en-US" sz="2000" b="0" dirty="0">
                          <a:latin typeface="Arial"/>
                          <a:cs typeface="Arial"/>
                        </a:rPr>
                        <a:t>0.28</a:t>
                      </a:r>
                    </a:p>
                  </a:txBody>
                  <a:tcPr anchor="ctr"/>
                </a:tc>
                <a:tc>
                  <a:txBody>
                    <a:bodyPr/>
                    <a:lstStyle/>
                    <a:p>
                      <a:pPr algn="ctr"/>
                      <a:r>
                        <a:rPr lang="en-US" sz="2000" b="0" dirty="0">
                          <a:latin typeface="Arial"/>
                          <a:cs typeface="Arial"/>
                        </a:rPr>
                        <a:t>0.04</a:t>
                      </a:r>
                    </a:p>
                  </a:txBody>
                  <a:tcPr anchor="ctr"/>
                </a:tc>
                <a:tc>
                  <a:txBody>
                    <a:bodyPr/>
                    <a:lstStyle/>
                    <a:p>
                      <a:pPr algn="ctr"/>
                      <a:r>
                        <a:rPr lang="en-US" sz="2000" b="0" dirty="0">
                          <a:latin typeface="Arial"/>
                          <a:cs typeface="Arial"/>
                        </a:rPr>
                        <a:t>0.82</a:t>
                      </a:r>
                    </a:p>
                  </a:txBody>
                  <a:tcPr anchor="ctr"/>
                </a:tc>
                <a:tc>
                  <a:txBody>
                    <a:bodyPr/>
                    <a:lstStyle/>
                    <a:p>
                      <a:pPr algn="ctr"/>
                      <a:r>
                        <a:rPr lang="en-US" sz="2000" b="0" dirty="0">
                          <a:latin typeface="Arial"/>
                          <a:cs typeface="Arial"/>
                        </a:rPr>
                        <a:t>0.32</a:t>
                      </a:r>
                    </a:p>
                  </a:txBody>
                  <a:tcPr anchor="ctr"/>
                </a:tc>
                <a:tc>
                  <a:txBody>
                    <a:bodyPr/>
                    <a:lstStyle/>
                    <a:p>
                      <a:pPr algn="ctr"/>
                      <a:r>
                        <a:rPr lang="en-US" sz="2000" b="0" dirty="0">
                          <a:latin typeface="Arial"/>
                          <a:cs typeface="Arial"/>
                        </a:rPr>
                        <a:t>0.26</a:t>
                      </a:r>
                    </a:p>
                  </a:txBody>
                  <a:tcPr anchor="ctr"/>
                </a:tc>
                <a:extLst>
                  <a:ext uri="{0D108BD9-81ED-4DB2-BD59-A6C34878D82A}">
                    <a16:rowId xmlns:a16="http://schemas.microsoft.com/office/drawing/2014/main" val="10001"/>
                  </a:ext>
                </a:extLst>
              </a:tr>
              <a:tr h="370840">
                <a:tc>
                  <a:txBody>
                    <a:bodyPr/>
                    <a:lstStyle/>
                    <a:p>
                      <a:pPr algn="ctr"/>
                      <a:r>
                        <a:rPr lang="en-US" sz="2000" b="0" dirty="0">
                          <a:latin typeface="Arial"/>
                          <a:cs typeface="Arial"/>
                        </a:rPr>
                        <a:t>90</a:t>
                      </a:r>
                      <a:r>
                        <a:rPr lang="en-US" sz="2000" b="0" baseline="30000" dirty="0">
                          <a:latin typeface="Arial"/>
                          <a:cs typeface="Arial"/>
                        </a:rPr>
                        <a:t>th</a:t>
                      </a:r>
                      <a:r>
                        <a:rPr lang="en-US" sz="2000" b="0" dirty="0">
                          <a:latin typeface="Arial"/>
                          <a:cs typeface="Arial"/>
                        </a:rPr>
                        <a:t> percentile</a:t>
                      </a:r>
                    </a:p>
                  </a:txBody>
                  <a:tcPr anchor="ctr"/>
                </a:tc>
                <a:tc>
                  <a:txBody>
                    <a:bodyPr/>
                    <a:lstStyle/>
                    <a:p>
                      <a:pPr algn="ctr"/>
                      <a:r>
                        <a:rPr lang="en-US" sz="2000" b="0" dirty="0">
                          <a:latin typeface="Arial"/>
                          <a:cs typeface="Arial"/>
                        </a:rPr>
                        <a:t>0.89</a:t>
                      </a:r>
                    </a:p>
                  </a:txBody>
                  <a:tcPr anchor="ctr"/>
                </a:tc>
                <a:tc>
                  <a:txBody>
                    <a:bodyPr/>
                    <a:lstStyle/>
                    <a:p>
                      <a:pPr algn="ctr"/>
                      <a:r>
                        <a:rPr lang="en-US" sz="2000" b="0" dirty="0">
                          <a:latin typeface="Arial"/>
                          <a:cs typeface="Arial"/>
                        </a:rPr>
                        <a:t>0.10</a:t>
                      </a:r>
                    </a:p>
                  </a:txBody>
                  <a:tcPr anchor="ctr"/>
                </a:tc>
                <a:tc>
                  <a:txBody>
                    <a:bodyPr/>
                    <a:lstStyle/>
                    <a:p>
                      <a:pPr algn="ctr"/>
                      <a:r>
                        <a:rPr lang="en-US" sz="2000" b="0" dirty="0">
                          <a:latin typeface="Arial"/>
                          <a:cs typeface="Arial"/>
                        </a:rPr>
                        <a:t>1.10</a:t>
                      </a:r>
                    </a:p>
                  </a:txBody>
                  <a:tcPr anchor="ctr"/>
                </a:tc>
                <a:tc>
                  <a:txBody>
                    <a:bodyPr/>
                    <a:lstStyle/>
                    <a:p>
                      <a:pPr algn="ctr"/>
                      <a:r>
                        <a:rPr lang="en-US" sz="2000" b="0" dirty="0">
                          <a:latin typeface="Arial"/>
                          <a:cs typeface="Arial"/>
                        </a:rPr>
                        <a:t>1.00</a:t>
                      </a:r>
                    </a:p>
                  </a:txBody>
                  <a:tcPr anchor="ctr"/>
                </a:tc>
                <a:tc>
                  <a:txBody>
                    <a:bodyPr/>
                    <a:lstStyle/>
                    <a:p>
                      <a:pPr algn="ctr"/>
                      <a:r>
                        <a:rPr lang="en-US" sz="2000" b="0" dirty="0">
                          <a:latin typeface="Arial"/>
                          <a:cs typeface="Arial"/>
                        </a:rPr>
                        <a:t>1.60</a:t>
                      </a:r>
                    </a:p>
                  </a:txBody>
                  <a:tcPr anchor="ctr"/>
                </a:tc>
                <a:extLst>
                  <a:ext uri="{0D108BD9-81ED-4DB2-BD59-A6C34878D82A}">
                    <a16:rowId xmlns:a16="http://schemas.microsoft.com/office/drawing/2014/main" val="10002"/>
                  </a:ext>
                </a:extLst>
              </a:tr>
              <a:tr h="370840">
                <a:tc>
                  <a:txBody>
                    <a:bodyPr/>
                    <a:lstStyle/>
                    <a:p>
                      <a:pPr algn="ctr"/>
                      <a:r>
                        <a:rPr lang="en-US" sz="2000" b="0" dirty="0">
                          <a:latin typeface="Arial"/>
                          <a:cs typeface="Arial"/>
                        </a:rPr>
                        <a:t>90</a:t>
                      </a:r>
                      <a:r>
                        <a:rPr lang="en-US" sz="2000" b="0" baseline="30000" dirty="0">
                          <a:latin typeface="Arial"/>
                          <a:cs typeface="Arial"/>
                        </a:rPr>
                        <a:t>th</a:t>
                      </a:r>
                      <a:r>
                        <a:rPr lang="en-US" sz="2000" b="0" dirty="0">
                          <a:latin typeface="Arial"/>
                          <a:cs typeface="Arial"/>
                        </a:rPr>
                        <a:t>/50</a:t>
                      </a:r>
                      <a:r>
                        <a:rPr lang="en-US" sz="2000" b="0" baseline="30000" dirty="0">
                          <a:latin typeface="Arial"/>
                          <a:cs typeface="Arial"/>
                        </a:rPr>
                        <a:t>th</a:t>
                      </a:r>
                      <a:r>
                        <a:rPr lang="en-US" sz="2000" b="0" dirty="0">
                          <a:latin typeface="Arial"/>
                          <a:cs typeface="Arial"/>
                        </a:rPr>
                        <a:t> ratio</a:t>
                      </a:r>
                    </a:p>
                  </a:txBody>
                  <a:tcPr anchor="ctr"/>
                </a:tc>
                <a:tc>
                  <a:txBody>
                    <a:bodyPr/>
                    <a:lstStyle/>
                    <a:p>
                      <a:pPr algn="ctr"/>
                      <a:r>
                        <a:rPr lang="en-US" sz="2000" b="0" dirty="0">
                          <a:latin typeface="Arial"/>
                          <a:cs typeface="Arial"/>
                        </a:rPr>
                        <a:t>3.17</a:t>
                      </a:r>
                    </a:p>
                  </a:txBody>
                  <a:tcPr anchor="ctr"/>
                </a:tc>
                <a:tc>
                  <a:txBody>
                    <a:bodyPr/>
                    <a:lstStyle/>
                    <a:p>
                      <a:pPr algn="ctr"/>
                      <a:r>
                        <a:rPr lang="en-US" sz="2000" b="0" dirty="0">
                          <a:latin typeface="Arial"/>
                          <a:cs typeface="Arial"/>
                        </a:rPr>
                        <a:t>2.39</a:t>
                      </a:r>
                    </a:p>
                  </a:txBody>
                  <a:tcPr anchor="ctr"/>
                </a:tc>
                <a:tc>
                  <a:txBody>
                    <a:bodyPr/>
                    <a:lstStyle/>
                    <a:p>
                      <a:pPr algn="ctr"/>
                      <a:r>
                        <a:rPr lang="en-US" sz="2000" b="0" dirty="0">
                          <a:latin typeface="Arial"/>
                          <a:cs typeface="Arial"/>
                        </a:rPr>
                        <a:t>1.34</a:t>
                      </a:r>
                    </a:p>
                  </a:txBody>
                  <a:tcPr anchor="ctr"/>
                </a:tc>
                <a:tc>
                  <a:txBody>
                    <a:bodyPr/>
                    <a:lstStyle/>
                    <a:p>
                      <a:pPr algn="ctr"/>
                      <a:r>
                        <a:rPr lang="en-US" sz="2000" b="0" dirty="0">
                          <a:latin typeface="Arial"/>
                          <a:cs typeface="Arial"/>
                        </a:rPr>
                        <a:t>3.13</a:t>
                      </a:r>
                    </a:p>
                  </a:txBody>
                  <a:tcPr anchor="ctr"/>
                </a:tc>
                <a:tc>
                  <a:txBody>
                    <a:bodyPr/>
                    <a:lstStyle/>
                    <a:p>
                      <a:pPr algn="ctr"/>
                      <a:r>
                        <a:rPr lang="en-US" sz="2000" b="0" dirty="0">
                          <a:latin typeface="Arial"/>
                          <a:cs typeface="Arial"/>
                        </a:rPr>
                        <a:t>11.5</a:t>
                      </a:r>
                    </a:p>
                  </a:txBody>
                  <a:tcPr anchor="ctr"/>
                </a:tc>
                <a:extLst>
                  <a:ext uri="{0D108BD9-81ED-4DB2-BD59-A6C34878D82A}">
                    <a16:rowId xmlns:a16="http://schemas.microsoft.com/office/drawing/2014/main" val="10003"/>
                  </a:ext>
                </a:extLst>
              </a:tr>
            </a:tbl>
          </a:graphicData>
        </a:graphic>
      </p:graphicFrame>
      <p:sp>
        <p:nvSpPr>
          <p:cNvPr id="85" name="Rectangle 84">
            <a:extLst>
              <a:ext uri="{FF2B5EF4-FFF2-40B4-BE49-F238E27FC236}">
                <a16:creationId xmlns:a16="http://schemas.microsoft.com/office/drawing/2014/main" id="{8B444E34-5592-4F37-AD8A-EDFE11D1EF07}"/>
              </a:ext>
            </a:extLst>
          </p:cNvPr>
          <p:cNvSpPr/>
          <p:nvPr/>
        </p:nvSpPr>
        <p:spPr>
          <a:xfrm>
            <a:off x="160090" y="3951419"/>
            <a:ext cx="8839200" cy="685800"/>
          </a:xfrm>
          <a:prstGeom prst="rect">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4492188" y="6550223"/>
            <a:ext cx="4575612" cy="307777"/>
          </a:xfrm>
          <a:prstGeom prst="rect">
            <a:avLst/>
          </a:prstGeom>
          <a:noFill/>
        </p:spPr>
        <p:txBody>
          <a:bodyPr wrap="none" rtlCol="0">
            <a:spAutoFit/>
          </a:bodyPr>
          <a:lstStyle/>
          <a:p>
            <a:r>
              <a:rPr lang="en-US" sz="1400" dirty="0"/>
              <a:t>Gu et al., WERF report2019, </a:t>
            </a:r>
            <a:r>
              <a:rPr lang="en-US" sz="1400" dirty="0" err="1"/>
              <a:t>Onnis</a:t>
            </a:r>
            <a:r>
              <a:rPr lang="en-US" sz="1400" dirty="0"/>
              <a:t>-Hayden et al., WER, 2019</a:t>
            </a:r>
          </a:p>
        </p:txBody>
      </p:sp>
    </p:spTree>
    <p:extLst>
      <p:ext uri="{BB962C8B-B14F-4D97-AF65-F5344CB8AC3E}">
        <p14:creationId xmlns:p14="http://schemas.microsoft.com/office/powerpoint/2010/main" val="947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89"/>
            <a:ext cx="9144000" cy="820761"/>
          </a:xfrm>
        </p:spPr>
        <p:txBody>
          <a:bodyPr>
            <a:normAutofit/>
          </a:bodyPr>
          <a:lstStyle/>
          <a:p>
            <a:pPr algn="ctr"/>
            <a:r>
              <a:rPr lang="en-US" sz="3200" b="1" dirty="0"/>
              <a:t>Mechanism 1:  RAS-fermentation and </a:t>
            </a:r>
            <a:r>
              <a:rPr lang="en-US" sz="3200" b="1"/>
              <a:t>VFA production</a:t>
            </a:r>
            <a:endParaRPr lang="en-US" sz="3200" b="1" dirty="0"/>
          </a:p>
        </p:txBody>
      </p:sp>
      <p:sp>
        <p:nvSpPr>
          <p:cNvPr id="6" name="TextBox 5"/>
          <p:cNvSpPr txBox="1"/>
          <p:nvPr/>
        </p:nvSpPr>
        <p:spPr>
          <a:xfrm>
            <a:off x="290839" y="1989365"/>
            <a:ext cx="8570131" cy="2246769"/>
          </a:xfrm>
          <a:prstGeom prst="rect">
            <a:avLst/>
          </a:prstGeom>
          <a:noFill/>
        </p:spPr>
        <p:txBody>
          <a:bodyPr wrap="square" rtlCol="0">
            <a:spAutoFit/>
          </a:bodyPr>
          <a:lstStyle/>
          <a:p>
            <a:r>
              <a:rPr lang="en-US" sz="2800" dirty="0">
                <a:latin typeface="Arial" charset="0"/>
                <a:ea typeface="Arial" charset="0"/>
                <a:cs typeface="Arial" charset="0"/>
              </a:rPr>
              <a:t>Questions:</a:t>
            </a:r>
          </a:p>
          <a:p>
            <a:endParaRPr lang="en-US" sz="2800" dirty="0">
              <a:latin typeface="Arial" charset="0"/>
              <a:ea typeface="Arial" charset="0"/>
              <a:cs typeface="Arial" charset="0"/>
            </a:endParaRPr>
          </a:p>
          <a:p>
            <a:r>
              <a:rPr lang="en-US" sz="2800" dirty="0">
                <a:latin typeface="Arial" charset="0"/>
                <a:ea typeface="Arial" charset="0"/>
                <a:cs typeface="Arial" charset="0"/>
              </a:rPr>
              <a:t>1. What conditions required for RAS- fermentation?</a:t>
            </a:r>
          </a:p>
          <a:p>
            <a:r>
              <a:rPr lang="en-US" sz="2800" dirty="0">
                <a:latin typeface="Arial" charset="0"/>
                <a:ea typeface="Arial" charset="0"/>
                <a:cs typeface="Arial" charset="0"/>
              </a:rPr>
              <a:t>2. VFA production rates?</a:t>
            </a:r>
          </a:p>
          <a:p>
            <a:r>
              <a:rPr lang="en-US" sz="2800" dirty="0">
                <a:latin typeface="Arial" charset="0"/>
                <a:ea typeface="Arial" charset="0"/>
                <a:cs typeface="Arial" charset="0"/>
              </a:rPr>
              <a:t>3. VFA composition?  </a:t>
            </a:r>
          </a:p>
        </p:txBody>
      </p:sp>
    </p:spTree>
    <p:extLst>
      <p:ext uri="{BB962C8B-B14F-4D97-AF65-F5344CB8AC3E}">
        <p14:creationId xmlns:p14="http://schemas.microsoft.com/office/powerpoint/2010/main" val="115100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89"/>
            <a:ext cx="9144000" cy="820761"/>
          </a:xfrm>
        </p:spPr>
        <p:txBody>
          <a:bodyPr>
            <a:normAutofit/>
          </a:bodyPr>
          <a:lstStyle/>
          <a:p>
            <a:pPr algn="ctr"/>
            <a:r>
              <a:rPr lang="en-US" sz="3200" dirty="0"/>
              <a:t>VFA production and composition in side-stream reactor</a:t>
            </a:r>
            <a:endParaRPr lang="en-US" sz="3200" b="1" dirty="0"/>
          </a:p>
        </p:txBody>
      </p:sp>
      <p:grpSp>
        <p:nvGrpSpPr>
          <p:cNvPr id="5" name="Group 4">
            <a:extLst>
              <a:ext uri="{FF2B5EF4-FFF2-40B4-BE49-F238E27FC236}">
                <a16:creationId xmlns:a16="http://schemas.microsoft.com/office/drawing/2014/main" id="{E0620525-B0E7-4FBC-ADFE-4FA3B831A131}"/>
              </a:ext>
            </a:extLst>
          </p:cNvPr>
          <p:cNvGrpSpPr/>
          <p:nvPr/>
        </p:nvGrpSpPr>
        <p:grpSpPr>
          <a:xfrm>
            <a:off x="390525" y="1219200"/>
            <a:ext cx="8362950" cy="5181600"/>
            <a:chOff x="-19050" y="1295281"/>
            <a:chExt cx="8382000" cy="5030807"/>
          </a:xfrm>
        </p:grpSpPr>
        <p:pic>
          <p:nvPicPr>
            <p:cNvPr id="7" name="Picture 6" descr="Screen Shot 2017-09-30 at 6.22.47 PM.png"/>
            <p:cNvPicPr>
              <a:picLocks noChangeAspect="1"/>
            </p:cNvPicPr>
            <p:nvPr/>
          </p:nvPicPr>
          <p:blipFill rotWithShape="1">
            <a:blip r:embed="rId2">
              <a:extLst>
                <a:ext uri="{28A0092B-C50C-407E-A947-70E740481C1C}">
                  <a14:useLocalDpi xmlns:a14="http://schemas.microsoft.com/office/drawing/2010/main" val="0"/>
                </a:ext>
              </a:extLst>
            </a:blip>
            <a:srcRect b="4860"/>
            <a:stretch/>
          </p:blipFill>
          <p:spPr>
            <a:xfrm>
              <a:off x="-19050" y="1295281"/>
              <a:ext cx="8382000" cy="5030807"/>
            </a:xfrm>
            <a:prstGeom prst="rect">
              <a:avLst/>
            </a:prstGeom>
          </p:spPr>
        </p:pic>
        <p:grpSp>
          <p:nvGrpSpPr>
            <p:cNvPr id="8" name="Group 7">
              <a:extLst>
                <a:ext uri="{FF2B5EF4-FFF2-40B4-BE49-F238E27FC236}">
                  <a16:creationId xmlns:a16="http://schemas.microsoft.com/office/drawing/2014/main" id="{D731802B-A2FF-4C56-B22F-81BDD8C361FE}"/>
                </a:ext>
              </a:extLst>
            </p:cNvPr>
            <p:cNvGrpSpPr/>
            <p:nvPr/>
          </p:nvGrpSpPr>
          <p:grpSpPr>
            <a:xfrm>
              <a:off x="666750" y="5867400"/>
              <a:ext cx="7505700" cy="410889"/>
              <a:chOff x="666750" y="5867400"/>
              <a:chExt cx="7505700" cy="410889"/>
            </a:xfrm>
          </p:grpSpPr>
          <p:sp>
            <p:nvSpPr>
              <p:cNvPr id="9" name="TextBox 8"/>
              <p:cNvSpPr txBox="1"/>
              <p:nvPr/>
            </p:nvSpPr>
            <p:spPr>
              <a:xfrm>
                <a:off x="666750" y="5886305"/>
                <a:ext cx="914400" cy="338554"/>
              </a:xfrm>
              <a:prstGeom prst="rect">
                <a:avLst/>
              </a:prstGeom>
              <a:solidFill>
                <a:schemeClr val="bg1"/>
              </a:solidFill>
            </p:spPr>
            <p:txBody>
              <a:bodyPr wrap="square" rtlCol="0">
                <a:spAutoFit/>
              </a:bodyPr>
              <a:lstStyle/>
              <a:p>
                <a:r>
                  <a:rPr lang="en-US" sz="1600" dirty="0">
                    <a:latin typeface="Arial"/>
                    <a:cs typeface="Arial"/>
                  </a:rPr>
                  <a:t>0 hour</a:t>
                </a:r>
              </a:p>
            </p:txBody>
          </p:sp>
          <p:sp>
            <p:nvSpPr>
              <p:cNvPr id="10" name="TextBox 9"/>
              <p:cNvSpPr txBox="1"/>
              <p:nvPr/>
            </p:nvSpPr>
            <p:spPr>
              <a:xfrm>
                <a:off x="1885950" y="5886305"/>
                <a:ext cx="914400" cy="338554"/>
              </a:xfrm>
              <a:prstGeom prst="rect">
                <a:avLst/>
              </a:prstGeom>
              <a:solidFill>
                <a:schemeClr val="bg1"/>
              </a:solidFill>
            </p:spPr>
            <p:txBody>
              <a:bodyPr wrap="square" rtlCol="0">
                <a:spAutoFit/>
              </a:bodyPr>
              <a:lstStyle/>
              <a:p>
                <a:r>
                  <a:rPr lang="en-US" sz="1600" dirty="0">
                    <a:latin typeface="Arial"/>
                    <a:cs typeface="Arial"/>
                  </a:rPr>
                  <a:t>6 hour</a:t>
                </a:r>
              </a:p>
            </p:txBody>
          </p:sp>
          <p:sp>
            <p:nvSpPr>
              <p:cNvPr id="11" name="TextBox 10"/>
              <p:cNvSpPr txBox="1"/>
              <p:nvPr/>
            </p:nvSpPr>
            <p:spPr>
              <a:xfrm>
                <a:off x="2865782" y="5875503"/>
                <a:ext cx="914400" cy="338554"/>
              </a:xfrm>
              <a:prstGeom prst="rect">
                <a:avLst/>
              </a:prstGeom>
              <a:solidFill>
                <a:schemeClr val="bg1"/>
              </a:solidFill>
            </p:spPr>
            <p:txBody>
              <a:bodyPr wrap="square" rtlCol="0">
                <a:spAutoFit/>
              </a:bodyPr>
              <a:lstStyle/>
              <a:p>
                <a:r>
                  <a:rPr lang="en-US" sz="1600" dirty="0">
                    <a:latin typeface="Arial"/>
                    <a:cs typeface="Arial"/>
                  </a:rPr>
                  <a:t>12 hour</a:t>
                </a:r>
              </a:p>
            </p:txBody>
          </p:sp>
          <p:sp>
            <p:nvSpPr>
              <p:cNvPr id="12" name="TextBox 11"/>
              <p:cNvSpPr txBox="1"/>
              <p:nvPr/>
            </p:nvSpPr>
            <p:spPr>
              <a:xfrm>
                <a:off x="3968824" y="5888983"/>
                <a:ext cx="1116282" cy="338554"/>
              </a:xfrm>
              <a:prstGeom prst="rect">
                <a:avLst/>
              </a:prstGeom>
              <a:solidFill>
                <a:schemeClr val="bg1"/>
              </a:solidFill>
            </p:spPr>
            <p:txBody>
              <a:bodyPr wrap="square" rtlCol="0">
                <a:spAutoFit/>
              </a:bodyPr>
              <a:lstStyle/>
              <a:p>
                <a:r>
                  <a:rPr lang="en-US" sz="1600" dirty="0">
                    <a:latin typeface="Arial"/>
                    <a:cs typeface="Arial"/>
                  </a:rPr>
                  <a:t>18 hour</a:t>
                </a:r>
              </a:p>
            </p:txBody>
          </p:sp>
          <p:sp>
            <p:nvSpPr>
              <p:cNvPr id="13" name="TextBox 12"/>
              <p:cNvSpPr txBox="1"/>
              <p:nvPr/>
            </p:nvSpPr>
            <p:spPr>
              <a:xfrm>
                <a:off x="5038726" y="5886305"/>
                <a:ext cx="914400" cy="338554"/>
              </a:xfrm>
              <a:prstGeom prst="rect">
                <a:avLst/>
              </a:prstGeom>
              <a:solidFill>
                <a:schemeClr val="bg1"/>
              </a:solidFill>
            </p:spPr>
            <p:txBody>
              <a:bodyPr wrap="square" rtlCol="0">
                <a:spAutoFit/>
              </a:bodyPr>
              <a:lstStyle/>
              <a:p>
                <a:r>
                  <a:rPr lang="en-US" sz="1600" dirty="0">
                    <a:latin typeface="Arial"/>
                    <a:cs typeface="Arial"/>
                  </a:rPr>
                  <a:t>24 hour</a:t>
                </a:r>
              </a:p>
            </p:txBody>
          </p:sp>
          <p:sp>
            <p:nvSpPr>
              <p:cNvPr id="14" name="TextBox 13"/>
              <p:cNvSpPr txBox="1"/>
              <p:nvPr/>
            </p:nvSpPr>
            <p:spPr>
              <a:xfrm>
                <a:off x="7258050" y="5867400"/>
                <a:ext cx="914400" cy="338554"/>
              </a:xfrm>
              <a:prstGeom prst="rect">
                <a:avLst/>
              </a:prstGeom>
              <a:solidFill>
                <a:schemeClr val="bg1"/>
              </a:solidFill>
            </p:spPr>
            <p:txBody>
              <a:bodyPr wrap="square" rtlCol="0">
                <a:spAutoFit/>
              </a:bodyPr>
              <a:lstStyle/>
              <a:p>
                <a:r>
                  <a:rPr lang="en-US" sz="1600" dirty="0">
                    <a:latin typeface="Arial"/>
                    <a:cs typeface="Arial"/>
                  </a:rPr>
                  <a:t>36 hour</a:t>
                </a:r>
              </a:p>
            </p:txBody>
          </p:sp>
          <p:sp>
            <p:nvSpPr>
              <p:cNvPr id="15" name="Rectangle 14">
                <a:extLst>
                  <a:ext uri="{FF2B5EF4-FFF2-40B4-BE49-F238E27FC236}">
                    <a16:creationId xmlns:a16="http://schemas.microsoft.com/office/drawing/2014/main" id="{4E9B2E8F-B8AD-4C7B-9D35-692E962B08D9}"/>
                  </a:ext>
                </a:extLst>
              </p:cNvPr>
              <p:cNvSpPr/>
              <p:nvPr/>
            </p:nvSpPr>
            <p:spPr>
              <a:xfrm>
                <a:off x="6324600" y="5970512"/>
                <a:ext cx="60960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5758512" y="1822461"/>
            <a:ext cx="2209800" cy="3531514"/>
            <a:chOff x="6248400" y="2083713"/>
            <a:chExt cx="2209800" cy="3531514"/>
          </a:xfrm>
        </p:grpSpPr>
        <p:sp>
          <p:nvSpPr>
            <p:cNvPr id="17" name="TextBox 16"/>
            <p:cNvSpPr txBox="1"/>
            <p:nvPr/>
          </p:nvSpPr>
          <p:spPr>
            <a:xfrm>
              <a:off x="7027631" y="4784230"/>
              <a:ext cx="1219200" cy="830997"/>
            </a:xfrm>
            <a:prstGeom prst="rect">
              <a:avLst/>
            </a:prstGeom>
            <a:noFill/>
          </p:spPr>
          <p:txBody>
            <a:bodyPr wrap="square" rtlCol="0">
              <a:spAutoFit/>
            </a:bodyPr>
            <a:lstStyle/>
            <a:p>
              <a:r>
                <a:rPr lang="en-US" sz="1600" b="1" dirty="0">
                  <a:solidFill>
                    <a:srgbClr val="403152"/>
                  </a:solidFill>
                  <a:latin typeface="Arial"/>
                  <a:cs typeface="Arial"/>
                </a:rPr>
                <a:t>Residual </a:t>
              </a:r>
              <a:r>
                <a:rPr lang="en-US" sz="1600" b="1" dirty="0" err="1">
                  <a:solidFill>
                    <a:srgbClr val="403152"/>
                  </a:solidFill>
                  <a:latin typeface="Arial"/>
                  <a:cs typeface="Arial"/>
                </a:rPr>
                <a:t>sCOD</a:t>
              </a:r>
              <a:r>
                <a:rPr lang="en-US" sz="1600" b="1" dirty="0">
                  <a:solidFill>
                    <a:srgbClr val="403152"/>
                  </a:solidFill>
                  <a:latin typeface="Arial"/>
                  <a:cs typeface="Arial"/>
                </a:rPr>
                <a:t> (non-VFA)</a:t>
              </a:r>
            </a:p>
          </p:txBody>
        </p:sp>
        <p:sp>
          <p:nvSpPr>
            <p:cNvPr id="18" name="TextBox 17"/>
            <p:cNvSpPr txBox="1"/>
            <p:nvPr/>
          </p:nvSpPr>
          <p:spPr>
            <a:xfrm>
              <a:off x="7010400" y="3302913"/>
              <a:ext cx="1219200" cy="430887"/>
            </a:xfrm>
            <a:prstGeom prst="rect">
              <a:avLst/>
            </a:prstGeom>
            <a:noFill/>
          </p:spPr>
          <p:txBody>
            <a:bodyPr wrap="square" rtlCol="0">
              <a:spAutoFit/>
            </a:bodyPr>
            <a:lstStyle/>
            <a:p>
              <a:r>
                <a:rPr lang="en-US" sz="2200" b="1" dirty="0">
                  <a:solidFill>
                    <a:srgbClr val="4F6227"/>
                  </a:solidFill>
                  <a:latin typeface="Arial"/>
                  <a:cs typeface="Arial"/>
                </a:rPr>
                <a:t>Acetate</a:t>
              </a:r>
            </a:p>
          </p:txBody>
        </p:sp>
        <p:sp>
          <p:nvSpPr>
            <p:cNvPr id="19" name="TextBox 18"/>
            <p:cNvSpPr txBox="1"/>
            <p:nvPr/>
          </p:nvSpPr>
          <p:spPr>
            <a:xfrm>
              <a:off x="6629400" y="2617113"/>
              <a:ext cx="1828800" cy="430887"/>
            </a:xfrm>
            <a:prstGeom prst="rect">
              <a:avLst/>
            </a:prstGeom>
            <a:noFill/>
          </p:spPr>
          <p:txBody>
            <a:bodyPr wrap="square" rtlCol="0">
              <a:spAutoFit/>
            </a:bodyPr>
            <a:lstStyle/>
            <a:p>
              <a:r>
                <a:rPr lang="en-US" sz="2200" b="1" dirty="0">
                  <a:ln w="3175">
                    <a:solidFill>
                      <a:schemeClr val="tx1"/>
                    </a:solidFill>
                  </a:ln>
                  <a:solidFill>
                    <a:srgbClr val="D8E4BD"/>
                  </a:solidFill>
                  <a:latin typeface="Arial"/>
                  <a:cs typeface="Arial"/>
                </a:rPr>
                <a:t>Other VFA</a:t>
              </a:r>
            </a:p>
          </p:txBody>
        </p:sp>
        <p:sp>
          <p:nvSpPr>
            <p:cNvPr id="20" name="TextBox 19"/>
            <p:cNvSpPr txBox="1"/>
            <p:nvPr/>
          </p:nvSpPr>
          <p:spPr>
            <a:xfrm>
              <a:off x="6248400" y="2083713"/>
              <a:ext cx="1981200" cy="430887"/>
            </a:xfrm>
            <a:prstGeom prst="rect">
              <a:avLst/>
            </a:prstGeom>
            <a:noFill/>
          </p:spPr>
          <p:txBody>
            <a:bodyPr wrap="square" rtlCol="0">
              <a:spAutoFit/>
            </a:bodyPr>
            <a:lstStyle/>
            <a:p>
              <a:r>
                <a:rPr lang="en-US" sz="2200" b="1" dirty="0" err="1">
                  <a:solidFill>
                    <a:srgbClr val="4F81BE"/>
                  </a:solidFill>
                  <a:latin typeface="Arial"/>
                  <a:cs typeface="Arial"/>
                </a:rPr>
                <a:t>Uptaken</a:t>
              </a:r>
              <a:r>
                <a:rPr lang="en-US" sz="2200" b="1" dirty="0">
                  <a:solidFill>
                    <a:srgbClr val="4F81BE"/>
                  </a:solidFill>
                  <a:latin typeface="Arial"/>
                  <a:cs typeface="Arial"/>
                </a:rPr>
                <a:t> VFA</a:t>
              </a:r>
            </a:p>
          </p:txBody>
        </p:sp>
        <p:sp>
          <p:nvSpPr>
            <p:cNvPr id="21" name="TextBox 20"/>
            <p:cNvSpPr txBox="1"/>
            <p:nvPr/>
          </p:nvSpPr>
          <p:spPr>
            <a:xfrm>
              <a:off x="6553200" y="2921913"/>
              <a:ext cx="1828800" cy="430887"/>
            </a:xfrm>
            <a:prstGeom prst="rect">
              <a:avLst/>
            </a:prstGeom>
            <a:noFill/>
          </p:spPr>
          <p:txBody>
            <a:bodyPr wrap="square" rtlCol="0">
              <a:spAutoFit/>
            </a:bodyPr>
            <a:lstStyle/>
            <a:p>
              <a:r>
                <a:rPr lang="en-US" sz="2200" b="1" dirty="0">
                  <a:solidFill>
                    <a:srgbClr val="9BBB59"/>
                  </a:solidFill>
                  <a:latin typeface="Arial"/>
                  <a:cs typeface="Arial"/>
                </a:rPr>
                <a:t>Propionate</a:t>
              </a:r>
            </a:p>
          </p:txBody>
        </p:sp>
      </p:grpSp>
      <p:sp>
        <p:nvSpPr>
          <p:cNvPr id="3" name="TextBox 2"/>
          <p:cNvSpPr txBox="1"/>
          <p:nvPr/>
        </p:nvSpPr>
        <p:spPr>
          <a:xfrm>
            <a:off x="1138658" y="1273186"/>
            <a:ext cx="4135427" cy="1200329"/>
          </a:xfrm>
          <a:prstGeom prst="rect">
            <a:avLst/>
          </a:prstGeom>
          <a:noFill/>
        </p:spPr>
        <p:txBody>
          <a:bodyPr wrap="none" rtlCol="0">
            <a:spAutoFit/>
          </a:bodyPr>
          <a:lstStyle/>
          <a:p>
            <a:r>
              <a:rPr lang="en-US" sz="2400" dirty="0">
                <a:latin typeface="Arial Narrow" charset="0"/>
                <a:ea typeface="Arial Narrow" charset="0"/>
                <a:cs typeface="Arial Narrow" charset="0"/>
              </a:rPr>
              <a:t>Continuous VFA production </a:t>
            </a:r>
          </a:p>
          <a:p>
            <a:endParaRPr lang="en-US" sz="2400" dirty="0">
              <a:latin typeface="Arial Narrow" charset="0"/>
              <a:ea typeface="Arial Narrow" charset="0"/>
              <a:cs typeface="Arial Narrow" charset="0"/>
            </a:endParaRPr>
          </a:p>
          <a:p>
            <a:r>
              <a:rPr lang="en-US" sz="2400" dirty="0">
                <a:latin typeface="Arial Narrow" charset="0"/>
                <a:ea typeface="Arial Narrow" charset="0"/>
                <a:cs typeface="Arial Narrow" charset="0"/>
              </a:rPr>
              <a:t>Simultaneous VFA uptake by PAOs</a:t>
            </a:r>
          </a:p>
        </p:txBody>
      </p:sp>
      <p:sp>
        <p:nvSpPr>
          <p:cNvPr id="22" name="TextBox 21"/>
          <p:cNvSpPr txBox="1"/>
          <p:nvPr/>
        </p:nvSpPr>
        <p:spPr>
          <a:xfrm>
            <a:off x="6608633" y="6477628"/>
            <a:ext cx="2262158" cy="307777"/>
          </a:xfrm>
          <a:prstGeom prst="rect">
            <a:avLst/>
          </a:prstGeom>
          <a:noFill/>
        </p:spPr>
        <p:txBody>
          <a:bodyPr wrap="none" rtlCol="0">
            <a:spAutoFit/>
          </a:bodyPr>
          <a:lstStyle/>
          <a:p>
            <a:r>
              <a:rPr lang="en-US" sz="1400" dirty="0"/>
              <a:t>Gu et al., </a:t>
            </a:r>
            <a:r>
              <a:rPr lang="en-US" sz="1400"/>
              <a:t>WERF report2019</a:t>
            </a:r>
            <a:endParaRPr lang="en-US" sz="1400" dirty="0"/>
          </a:p>
        </p:txBody>
      </p:sp>
    </p:spTree>
    <p:extLst>
      <p:ext uri="{BB962C8B-B14F-4D97-AF65-F5344CB8AC3E}">
        <p14:creationId xmlns:p14="http://schemas.microsoft.com/office/powerpoint/2010/main" val="156349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89"/>
            <a:ext cx="9144000" cy="820761"/>
          </a:xfrm>
        </p:spPr>
        <p:txBody>
          <a:bodyPr>
            <a:normAutofit/>
          </a:bodyPr>
          <a:lstStyle/>
          <a:p>
            <a:pPr algn="ctr"/>
            <a:r>
              <a:rPr lang="en-US" sz="3200" b="1" dirty="0"/>
              <a:t>Mechanism 1:  RAS-fermentation and </a:t>
            </a:r>
            <a:r>
              <a:rPr lang="en-US" sz="3200" b="1"/>
              <a:t>VFA production</a:t>
            </a:r>
            <a:endParaRPr lang="en-US" sz="3200" b="1" dirty="0"/>
          </a:p>
        </p:txBody>
      </p:sp>
      <p:sp>
        <p:nvSpPr>
          <p:cNvPr id="4" name="TextBox 3"/>
          <p:cNvSpPr txBox="1"/>
          <p:nvPr/>
        </p:nvSpPr>
        <p:spPr>
          <a:xfrm>
            <a:off x="177752" y="1112333"/>
            <a:ext cx="8570131" cy="4524315"/>
          </a:xfrm>
          <a:prstGeom prst="rect">
            <a:avLst/>
          </a:prstGeom>
          <a:noFill/>
        </p:spPr>
        <p:txBody>
          <a:bodyPr wrap="square" rtlCol="0">
            <a:spAutoFit/>
          </a:bodyPr>
          <a:lstStyle/>
          <a:p>
            <a:r>
              <a:rPr lang="en-US" sz="2800" dirty="0">
                <a:solidFill>
                  <a:schemeClr val="accent1">
                    <a:lumMod val="50000"/>
                  </a:schemeClr>
                </a:solidFill>
                <a:latin typeface="Arial" charset="0"/>
                <a:ea typeface="Arial" charset="0"/>
                <a:cs typeface="Arial" charset="0"/>
              </a:rPr>
              <a:t>Why VFA composition and production rate matter?</a:t>
            </a:r>
          </a:p>
          <a:p>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PAO and GAOs have different kinetic rates towards different VFAs</a:t>
            </a:r>
          </a:p>
          <a:p>
            <a:pPr marL="914400" lvl="1" indent="-457200">
              <a:buFont typeface="Arial" charset="0"/>
              <a:buChar char="•"/>
            </a:pPr>
            <a:r>
              <a:rPr lang="en-US" sz="2400" dirty="0">
                <a:latin typeface="Arial" charset="0"/>
                <a:ea typeface="Arial" charset="0"/>
                <a:cs typeface="Arial" charset="0"/>
              </a:rPr>
              <a:t>Higher propionate/acetate favors PAOs</a:t>
            </a:r>
          </a:p>
          <a:p>
            <a:pPr marL="914400" lvl="1"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VFA feeding rates affect population selection</a:t>
            </a:r>
          </a:p>
          <a:p>
            <a:pPr marL="914400" lvl="1" indent="-457200">
              <a:buFont typeface="Arial" charset="0"/>
              <a:buChar char="•"/>
            </a:pPr>
            <a:r>
              <a:rPr lang="en-US" sz="2400" dirty="0">
                <a:latin typeface="Arial" charset="0"/>
                <a:ea typeface="Arial" charset="0"/>
                <a:cs typeface="Arial" charset="0"/>
              </a:rPr>
              <a:t>Different PAOs, GAOs have varying K</a:t>
            </a:r>
            <a:r>
              <a:rPr lang="en-US" sz="2400" baseline="-25000" dirty="0">
                <a:latin typeface="Arial" charset="0"/>
                <a:ea typeface="Arial" charset="0"/>
                <a:cs typeface="Arial" charset="0"/>
              </a:rPr>
              <a:t>s</a:t>
            </a:r>
            <a:r>
              <a:rPr lang="en-US" sz="2400" dirty="0">
                <a:latin typeface="Arial" charset="0"/>
                <a:ea typeface="Arial" charset="0"/>
                <a:cs typeface="Arial" charset="0"/>
              </a:rPr>
              <a:t>/</a:t>
            </a:r>
            <a:r>
              <a:rPr lang="en-US" sz="2400" dirty="0" err="1">
                <a:latin typeface="Arial" charset="0"/>
                <a:ea typeface="Arial" charset="0"/>
                <a:cs typeface="Arial" charset="0"/>
              </a:rPr>
              <a:t>K</a:t>
            </a:r>
            <a:r>
              <a:rPr lang="en-US" sz="2400" baseline="-25000" dirty="0" err="1">
                <a:latin typeface="Arial" charset="0"/>
                <a:ea typeface="Arial" charset="0"/>
                <a:cs typeface="Arial" charset="0"/>
              </a:rPr>
              <a:t>max</a:t>
            </a:r>
            <a:endParaRPr lang="en-US" sz="2400" dirty="0">
              <a:latin typeface="Arial" charset="0"/>
              <a:ea typeface="Arial" charset="0"/>
              <a:cs typeface="Arial" charset="0"/>
            </a:endParaRPr>
          </a:p>
          <a:p>
            <a:pPr marL="914400" lvl="1" indent="-457200">
              <a:buFont typeface="Arial" charset="0"/>
              <a:buChar char="•"/>
            </a:pPr>
            <a:endParaRPr lang="en-US" sz="2400" baseline="-250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More complex VFAs enrich for more diverse PAOs</a:t>
            </a:r>
          </a:p>
          <a:p>
            <a:pPr marL="914400" lvl="1" indent="-457200">
              <a:buFont typeface="Arial" charset="0"/>
              <a:buChar char="•"/>
            </a:pPr>
            <a:r>
              <a:rPr lang="en-US" sz="2400" dirty="0">
                <a:latin typeface="Arial" charset="0"/>
                <a:ea typeface="Arial" charset="0"/>
                <a:cs typeface="Arial" charset="0"/>
              </a:rPr>
              <a:t>More robust EBPR activity with complex VFAs</a:t>
            </a:r>
          </a:p>
        </p:txBody>
      </p:sp>
    </p:spTree>
    <p:extLst>
      <p:ext uri="{BB962C8B-B14F-4D97-AF65-F5344CB8AC3E}">
        <p14:creationId xmlns:p14="http://schemas.microsoft.com/office/powerpoint/2010/main" val="39758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89"/>
            <a:ext cx="9144000" cy="820761"/>
          </a:xfrm>
        </p:spPr>
        <p:txBody>
          <a:bodyPr>
            <a:normAutofit/>
          </a:bodyPr>
          <a:lstStyle/>
          <a:p>
            <a:pPr algn="ctr"/>
            <a:r>
              <a:rPr lang="en-US" sz="3200" b="1" dirty="0"/>
              <a:t>Mechanism 2:  S2EBPRs Favors PAOs over GAOs</a:t>
            </a:r>
          </a:p>
        </p:txBody>
      </p:sp>
      <p:sp>
        <p:nvSpPr>
          <p:cNvPr id="6" name="TextBox 5"/>
          <p:cNvSpPr txBox="1"/>
          <p:nvPr/>
        </p:nvSpPr>
        <p:spPr>
          <a:xfrm>
            <a:off x="290839" y="1989365"/>
            <a:ext cx="8570131" cy="3970318"/>
          </a:xfrm>
          <a:prstGeom prst="rect">
            <a:avLst/>
          </a:prstGeom>
          <a:noFill/>
        </p:spPr>
        <p:txBody>
          <a:bodyPr wrap="square" rtlCol="0">
            <a:spAutoFit/>
          </a:bodyPr>
          <a:lstStyle/>
          <a:p>
            <a:r>
              <a:rPr lang="en-US" sz="2800" dirty="0">
                <a:latin typeface="Arial" charset="0"/>
                <a:ea typeface="Arial" charset="0"/>
                <a:cs typeface="Arial" charset="0"/>
              </a:rPr>
              <a:t>Questions:</a:t>
            </a:r>
          </a:p>
          <a:p>
            <a:endParaRPr lang="en-US" sz="2800" dirty="0">
              <a:latin typeface="Arial" charset="0"/>
              <a:ea typeface="Arial" charset="0"/>
              <a:cs typeface="Arial" charset="0"/>
            </a:endParaRPr>
          </a:p>
          <a:p>
            <a:pPr marL="514350" indent="-514350">
              <a:buAutoNum type="arabicPeriod"/>
            </a:pPr>
            <a:r>
              <a:rPr lang="en-US" sz="2800" dirty="0">
                <a:latin typeface="Arial" charset="0"/>
                <a:ea typeface="Arial" charset="0"/>
                <a:cs typeface="Arial" charset="0"/>
              </a:rPr>
              <a:t>What happens to PAOs in side-stream reactor?</a:t>
            </a:r>
          </a:p>
          <a:p>
            <a:pPr marL="1428750" lvl="2" indent="-514350">
              <a:buAutoNum type="arabicPeriod"/>
            </a:pPr>
            <a:r>
              <a:rPr lang="en-US" sz="2800" dirty="0">
                <a:latin typeface="Arial" charset="0"/>
                <a:ea typeface="Arial" charset="0"/>
                <a:cs typeface="Arial" charset="0"/>
              </a:rPr>
              <a:t>Fate of PAOs? </a:t>
            </a:r>
          </a:p>
          <a:p>
            <a:pPr marL="1428750" lvl="2" indent="-514350">
              <a:buAutoNum type="arabicPeriod"/>
            </a:pPr>
            <a:r>
              <a:rPr lang="en-US" sz="2800" dirty="0">
                <a:latin typeface="Arial" charset="0"/>
                <a:ea typeface="Arial" charset="0"/>
                <a:cs typeface="Arial" charset="0"/>
              </a:rPr>
              <a:t>Genotype and phenotype of PAOs</a:t>
            </a:r>
          </a:p>
          <a:p>
            <a:pPr marL="1428750" lvl="2" indent="-514350">
              <a:buAutoNum type="arabicPeriod"/>
            </a:pPr>
            <a:endParaRPr lang="en-US" sz="2800" dirty="0">
              <a:latin typeface="Arial" charset="0"/>
              <a:ea typeface="Arial" charset="0"/>
              <a:cs typeface="Arial" charset="0"/>
            </a:endParaRPr>
          </a:p>
          <a:p>
            <a:r>
              <a:rPr lang="en-US" sz="2800" dirty="0">
                <a:latin typeface="Arial" charset="0"/>
                <a:ea typeface="Arial" charset="0"/>
                <a:cs typeface="Arial" charset="0"/>
              </a:rPr>
              <a:t>2. What happens to GAOs?</a:t>
            </a:r>
          </a:p>
          <a:p>
            <a:endParaRPr lang="en-US" sz="2800" dirty="0">
              <a:latin typeface="Arial" charset="0"/>
              <a:ea typeface="Arial" charset="0"/>
              <a:cs typeface="Arial" charset="0"/>
            </a:endParaRPr>
          </a:p>
          <a:p>
            <a:r>
              <a:rPr lang="en-US" sz="2800" dirty="0">
                <a:latin typeface="Arial" charset="0"/>
                <a:ea typeface="Arial" charset="0"/>
                <a:cs typeface="Arial" charset="0"/>
              </a:rPr>
              <a:t>3. How about other microorganisms (OHOs)?  </a:t>
            </a:r>
          </a:p>
        </p:txBody>
      </p:sp>
    </p:spTree>
    <p:extLst>
      <p:ext uri="{BB962C8B-B14F-4D97-AF65-F5344CB8AC3E}">
        <p14:creationId xmlns:p14="http://schemas.microsoft.com/office/powerpoint/2010/main" val="79265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89"/>
            <a:ext cx="9144000" cy="820761"/>
          </a:xfrm>
        </p:spPr>
        <p:txBody>
          <a:bodyPr>
            <a:normAutofit/>
          </a:bodyPr>
          <a:lstStyle/>
          <a:p>
            <a:pPr algn="ctr"/>
            <a:r>
              <a:rPr lang="en-US" sz="3200" b="1" dirty="0"/>
              <a:t>Mechanism 2:  S2EBPR Favors PAOs over GAOs</a:t>
            </a:r>
          </a:p>
        </p:txBody>
      </p:sp>
      <p:sp>
        <p:nvSpPr>
          <p:cNvPr id="6" name="TextBox 5"/>
          <p:cNvSpPr txBox="1"/>
          <p:nvPr/>
        </p:nvSpPr>
        <p:spPr>
          <a:xfrm>
            <a:off x="386374" y="1347920"/>
            <a:ext cx="8570131" cy="3539430"/>
          </a:xfrm>
          <a:prstGeom prst="rect">
            <a:avLst/>
          </a:prstGeom>
          <a:noFill/>
        </p:spPr>
        <p:txBody>
          <a:bodyPr wrap="square" rtlCol="0">
            <a:spAutoFit/>
          </a:bodyPr>
          <a:lstStyle/>
          <a:p>
            <a:r>
              <a:rPr lang="en-US" sz="2800" dirty="0">
                <a:latin typeface="Arial" charset="0"/>
                <a:ea typeface="Arial" charset="0"/>
                <a:cs typeface="Arial" charset="0"/>
              </a:rPr>
              <a:t>What happens to PAOs in side-stream reactor</a:t>
            </a:r>
          </a:p>
          <a:p>
            <a:endParaRPr lang="en-US" sz="2800" dirty="0">
              <a:latin typeface="Arial" charset="0"/>
              <a:ea typeface="Arial" charset="0"/>
              <a:cs typeface="Arial" charset="0"/>
            </a:endParaRPr>
          </a:p>
          <a:p>
            <a:pPr marL="514350" indent="-514350">
              <a:buAutoNum type="arabicPeriod"/>
            </a:pPr>
            <a:r>
              <a:rPr lang="en-US" sz="2800" dirty="0">
                <a:latin typeface="Arial" charset="0"/>
                <a:ea typeface="Arial" charset="0"/>
                <a:cs typeface="Arial" charset="0"/>
              </a:rPr>
              <a:t>PAOs stay alive for up to 48-72 </a:t>
            </a:r>
            <a:r>
              <a:rPr lang="en-US" sz="2800" dirty="0" err="1">
                <a:latin typeface="Arial" charset="0"/>
                <a:ea typeface="Arial" charset="0"/>
                <a:cs typeface="Arial" charset="0"/>
              </a:rPr>
              <a:t>hrs</a:t>
            </a:r>
            <a:r>
              <a:rPr lang="en-US" sz="2800" dirty="0">
                <a:latin typeface="Arial" charset="0"/>
                <a:ea typeface="Arial" charset="0"/>
                <a:cs typeface="Arial" charset="0"/>
              </a:rPr>
              <a:t> ( or longer) </a:t>
            </a:r>
          </a:p>
          <a:p>
            <a:pPr marL="514350" indent="-514350">
              <a:buAutoNum type="arabicPeriod"/>
            </a:pPr>
            <a:endParaRPr lang="en-US" sz="2800" dirty="0">
              <a:latin typeface="Arial" charset="0"/>
              <a:ea typeface="Arial" charset="0"/>
              <a:cs typeface="Arial" charset="0"/>
            </a:endParaRPr>
          </a:p>
          <a:p>
            <a:r>
              <a:rPr lang="en-US" sz="2800" dirty="0">
                <a:latin typeface="Arial" charset="0"/>
                <a:ea typeface="Arial" charset="0"/>
                <a:cs typeface="Arial" charset="0"/>
              </a:rPr>
              <a:t>2. PAOs take up VFAs and produce PHAs at higher level than typical</a:t>
            </a:r>
          </a:p>
          <a:p>
            <a:endParaRPr lang="en-US" sz="2800" dirty="0">
              <a:latin typeface="Arial" charset="0"/>
              <a:ea typeface="Arial" charset="0"/>
              <a:cs typeface="Arial" charset="0"/>
            </a:endParaRPr>
          </a:p>
          <a:p>
            <a:r>
              <a:rPr lang="en-US" sz="2800" dirty="0">
                <a:latin typeface="Arial" charset="0"/>
                <a:ea typeface="Arial" charset="0"/>
                <a:cs typeface="Arial" charset="0"/>
              </a:rPr>
              <a:t>3. EBPR activity increased overtime!</a:t>
            </a:r>
          </a:p>
        </p:txBody>
      </p:sp>
    </p:spTree>
    <p:extLst>
      <p:ext uri="{BB962C8B-B14F-4D97-AF65-F5344CB8AC3E}">
        <p14:creationId xmlns:p14="http://schemas.microsoft.com/office/powerpoint/2010/main" val="186962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024" y="2579724"/>
            <a:ext cx="8475260" cy="3404937"/>
          </a:xfrm>
          <a:prstGeom prst="rect">
            <a:avLst/>
          </a:prstGeom>
        </p:spPr>
      </p:pic>
      <p:sp>
        <p:nvSpPr>
          <p:cNvPr id="5" name="Title 1"/>
          <p:cNvSpPr>
            <a:spLocks noGrp="1"/>
          </p:cNvSpPr>
          <p:nvPr>
            <p:ph type="title"/>
          </p:nvPr>
        </p:nvSpPr>
        <p:spPr>
          <a:xfrm>
            <a:off x="-204716" y="530083"/>
            <a:ext cx="9144000" cy="820761"/>
          </a:xfrm>
        </p:spPr>
        <p:txBody>
          <a:bodyPr>
            <a:normAutofit/>
          </a:bodyPr>
          <a:lstStyle/>
          <a:p>
            <a:pPr algn="ctr"/>
            <a:r>
              <a:rPr lang="en-US" sz="3200" b="1" dirty="0"/>
              <a:t>Mechanism 2:  S2EBPR Favors PAOs over GAOs</a:t>
            </a:r>
          </a:p>
        </p:txBody>
      </p:sp>
      <p:sp>
        <p:nvSpPr>
          <p:cNvPr id="6" name="TextBox 5"/>
          <p:cNvSpPr txBox="1"/>
          <p:nvPr/>
        </p:nvSpPr>
        <p:spPr>
          <a:xfrm>
            <a:off x="1590586" y="1350844"/>
            <a:ext cx="5801653" cy="1077218"/>
          </a:xfrm>
          <a:prstGeom prst="rect">
            <a:avLst/>
          </a:prstGeom>
          <a:noFill/>
        </p:spPr>
        <p:txBody>
          <a:bodyPr wrap="none" rtlCol="0">
            <a:spAutoFit/>
          </a:bodyPr>
          <a:lstStyle/>
          <a:p>
            <a:r>
              <a:rPr lang="en-US" sz="3200" dirty="0"/>
              <a:t>PAOs stay alive for up to 72 </a:t>
            </a:r>
            <a:r>
              <a:rPr lang="en-US" sz="3200" dirty="0" err="1"/>
              <a:t>hrs</a:t>
            </a:r>
            <a:endParaRPr lang="en-US" sz="3200" dirty="0"/>
          </a:p>
          <a:p>
            <a:r>
              <a:rPr lang="en-US" sz="3200" dirty="0"/>
              <a:t>  FISH results- measure “live” cells</a:t>
            </a:r>
          </a:p>
        </p:txBody>
      </p:sp>
      <p:sp>
        <p:nvSpPr>
          <p:cNvPr id="7" name="TextBox 6"/>
          <p:cNvSpPr txBox="1"/>
          <p:nvPr/>
        </p:nvSpPr>
        <p:spPr>
          <a:xfrm>
            <a:off x="6261160" y="6550223"/>
            <a:ext cx="2262158" cy="307777"/>
          </a:xfrm>
          <a:prstGeom prst="rect">
            <a:avLst/>
          </a:prstGeom>
          <a:noFill/>
        </p:spPr>
        <p:txBody>
          <a:bodyPr wrap="none" rtlCol="0">
            <a:spAutoFit/>
          </a:bodyPr>
          <a:lstStyle/>
          <a:p>
            <a:r>
              <a:rPr lang="en-US" sz="1400" dirty="0"/>
              <a:t>Gu et al., </a:t>
            </a:r>
            <a:r>
              <a:rPr lang="en-US" sz="1400"/>
              <a:t>WERF report2019</a:t>
            </a:r>
            <a:endParaRPr lang="en-US" sz="1400" dirty="0"/>
          </a:p>
        </p:txBody>
      </p:sp>
    </p:spTree>
    <p:extLst>
      <p:ext uri="{BB962C8B-B14F-4D97-AF65-F5344CB8AC3E}">
        <p14:creationId xmlns:p14="http://schemas.microsoft.com/office/powerpoint/2010/main" val="94967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571500" y="147638"/>
            <a:ext cx="8229600" cy="838200"/>
          </a:xfrm>
        </p:spPr>
        <p:txBody>
          <a:bodyPr/>
          <a:lstStyle/>
          <a:p>
            <a:pPr eaLnBrk="1" hangingPunct="1"/>
            <a:r>
              <a:rPr lang="en-US" sz="3600" b="1" dirty="0">
                <a:solidFill>
                  <a:schemeClr val="bg1"/>
                </a:solidFill>
                <a:latin typeface="Calibri" pitchFamily="34" charset="0"/>
              </a:rPr>
              <a:t>BEFORE WE BEGIN</a:t>
            </a:r>
          </a:p>
        </p:txBody>
      </p:sp>
      <p:sp>
        <p:nvSpPr>
          <p:cNvPr id="4099" name="Rectangle 3"/>
          <p:cNvSpPr>
            <a:spLocks noGrp="1"/>
          </p:cNvSpPr>
          <p:nvPr>
            <p:ph type="body" idx="1"/>
          </p:nvPr>
        </p:nvSpPr>
        <p:spPr>
          <a:xfrm>
            <a:off x="609600" y="1133476"/>
            <a:ext cx="8153400" cy="5334000"/>
          </a:xfrm>
        </p:spPr>
        <p:txBody>
          <a:bodyPr/>
          <a:lstStyle/>
          <a:p>
            <a:pPr eaLnBrk="1" hangingPunct="1"/>
            <a:r>
              <a:rPr lang="en-US" sz="2200" b="1" dirty="0">
                <a:solidFill>
                  <a:schemeClr val="bg1"/>
                </a:solidFill>
              </a:rPr>
              <a:t>SAFETY PRECAUTIONS</a:t>
            </a:r>
          </a:p>
          <a:p>
            <a:pPr lvl="1" eaLnBrk="1" hangingPunct="1"/>
            <a:r>
              <a:rPr lang="en-US" sz="1800" b="1" dirty="0">
                <a:solidFill>
                  <a:schemeClr val="bg1"/>
                </a:solidFill>
              </a:rPr>
              <a:t>PLEASE FOLLOW EXIT SIGN IN CASE OF EMERGENCY EVACUATION</a:t>
            </a:r>
          </a:p>
          <a:p>
            <a:pPr lvl="1" eaLnBrk="1" hangingPunct="1"/>
            <a:r>
              <a:rPr lang="en-US" sz="1800" b="1" dirty="0">
                <a:solidFill>
                  <a:schemeClr val="bg1"/>
                </a:solidFill>
              </a:rPr>
              <a:t>AUTOMATED EXTERNAL DEFIBRILLATOR (AED) LOCATED OUTSIDE </a:t>
            </a:r>
          </a:p>
          <a:p>
            <a:pPr eaLnBrk="1" hangingPunct="1">
              <a:spcBef>
                <a:spcPts val="1800"/>
              </a:spcBef>
            </a:pPr>
            <a:r>
              <a:rPr lang="en-US" sz="2200" b="1" dirty="0">
                <a:solidFill>
                  <a:schemeClr val="bg1"/>
                </a:solidFill>
              </a:rPr>
              <a:t>PLEASE SILENCE CELL PHONES OR SMART PHONES</a:t>
            </a:r>
          </a:p>
          <a:p>
            <a:pPr eaLnBrk="1" hangingPunct="1">
              <a:spcBef>
                <a:spcPts val="1800"/>
              </a:spcBef>
            </a:pPr>
            <a:r>
              <a:rPr lang="en-US" sz="2200" b="1" dirty="0">
                <a:solidFill>
                  <a:schemeClr val="bg1"/>
                </a:solidFill>
              </a:rPr>
              <a:t>QUESTION AND ANSWER SESSION WILL FOLLOW PRESENTATION</a:t>
            </a:r>
          </a:p>
          <a:p>
            <a:pPr eaLnBrk="1" hangingPunct="1">
              <a:spcBef>
                <a:spcPts val="1800"/>
              </a:spcBef>
            </a:pPr>
            <a:r>
              <a:rPr lang="en-US" sz="2200" b="1" dirty="0">
                <a:solidFill>
                  <a:schemeClr val="bg1"/>
                </a:solidFill>
              </a:rPr>
              <a:t>PLEASE FILL EVALUATION FORM  </a:t>
            </a:r>
          </a:p>
          <a:p>
            <a:pPr eaLnBrk="1" hangingPunct="1">
              <a:spcBef>
                <a:spcPts val="1800"/>
              </a:spcBef>
            </a:pPr>
            <a:r>
              <a:rPr lang="en-US" sz="2200" b="1" dirty="0">
                <a:solidFill>
                  <a:schemeClr val="bg1"/>
                </a:solidFill>
              </a:rPr>
              <a:t>SEMINAR SLIDES WILL BE POSTED ON MWRD WEBSITE             </a:t>
            </a:r>
            <a:r>
              <a:rPr lang="en-US" sz="2000" dirty="0">
                <a:solidFill>
                  <a:schemeClr val="bg1"/>
                </a:solidFill>
              </a:rPr>
              <a:t>(https://mwrd.org/seminars)</a:t>
            </a:r>
          </a:p>
          <a:p>
            <a:pPr eaLnBrk="1" hangingPunct="1">
              <a:spcBef>
                <a:spcPts val="1800"/>
              </a:spcBef>
            </a:pPr>
            <a:r>
              <a:rPr lang="en-US" sz="2200" b="1" dirty="0">
                <a:solidFill>
                  <a:schemeClr val="bg1"/>
                </a:solidFill>
              </a:rPr>
              <a:t>STREAM VIDEO WILL BE AVAILABLE ON MWRD WEBSITE          </a:t>
            </a:r>
            <a:r>
              <a:rPr lang="en-US" sz="2000" dirty="0">
                <a:solidFill>
                  <a:schemeClr val="bg1"/>
                </a:solidFill>
              </a:rPr>
              <a:t>(https://mwrd.org/seminars - after authorization for release is arranged)</a:t>
            </a:r>
          </a:p>
          <a:p>
            <a:pPr eaLnBrk="1" hangingPunct="1">
              <a:spcBef>
                <a:spcPts val="1800"/>
              </a:spcBef>
            </a:pPr>
            <a:endParaRPr lang="en-US" sz="2800" b="1" dirty="0">
              <a:solidFill>
                <a:schemeClr val="bg1"/>
              </a:solidFill>
            </a:endParaRPr>
          </a:p>
          <a:p>
            <a:pPr eaLnBrk="1" hangingPunct="1"/>
            <a:endParaRPr lang="en-US" sz="2400" b="1" dirty="0">
              <a:solidFill>
                <a:schemeClr val="bg1"/>
              </a:solidFill>
            </a:endParaRPr>
          </a:p>
        </p:txBody>
      </p:sp>
      <p:sp>
        <p:nvSpPr>
          <p:cNvPr id="4101" name="Rectangle 5"/>
          <p:cNvSpPr>
            <a:spLocks noChangeArrowheads="1"/>
          </p:cNvSpPr>
          <p:nvPr/>
        </p:nvSpPr>
        <p:spPr bwMode="auto">
          <a:xfrm>
            <a:off x="7286625" y="0"/>
            <a:ext cx="1552575" cy="566738"/>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7957" y="1937982"/>
            <a:ext cx="7642746" cy="4318372"/>
          </a:xfrm>
          <a:prstGeom prst="rect">
            <a:avLst/>
          </a:prstGeom>
        </p:spPr>
      </p:pic>
      <p:sp>
        <p:nvSpPr>
          <p:cNvPr id="5" name="Title 1"/>
          <p:cNvSpPr txBox="1">
            <a:spLocks/>
          </p:cNvSpPr>
          <p:nvPr/>
        </p:nvSpPr>
        <p:spPr>
          <a:xfrm>
            <a:off x="-121977" y="420499"/>
            <a:ext cx="9144000" cy="820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algn="ctr"/>
            <a:r>
              <a:rPr lang="en-US" sz="3200" dirty="0"/>
              <a:t>Mechanism 2:  S2EBPR Favors PAOs over GAOs</a:t>
            </a:r>
          </a:p>
        </p:txBody>
      </p:sp>
      <p:sp>
        <p:nvSpPr>
          <p:cNvPr id="6" name="TextBox 5"/>
          <p:cNvSpPr txBox="1"/>
          <p:nvPr/>
        </p:nvSpPr>
        <p:spPr>
          <a:xfrm>
            <a:off x="1330547" y="1297233"/>
            <a:ext cx="6238952" cy="584775"/>
          </a:xfrm>
          <a:prstGeom prst="rect">
            <a:avLst/>
          </a:prstGeom>
          <a:noFill/>
        </p:spPr>
        <p:txBody>
          <a:bodyPr wrap="none" rtlCol="0">
            <a:spAutoFit/>
          </a:bodyPr>
          <a:lstStyle/>
          <a:p>
            <a:r>
              <a:rPr lang="en-US" sz="3200"/>
              <a:t>PAOs take up VFAs and produce PHA</a:t>
            </a:r>
            <a:endParaRPr lang="en-US" sz="3200" dirty="0"/>
          </a:p>
        </p:txBody>
      </p:sp>
      <p:sp>
        <p:nvSpPr>
          <p:cNvPr id="7" name="TextBox 6"/>
          <p:cNvSpPr txBox="1"/>
          <p:nvPr/>
        </p:nvSpPr>
        <p:spPr>
          <a:xfrm>
            <a:off x="4492188" y="6550223"/>
            <a:ext cx="2262158" cy="307777"/>
          </a:xfrm>
          <a:prstGeom prst="rect">
            <a:avLst/>
          </a:prstGeom>
          <a:noFill/>
        </p:spPr>
        <p:txBody>
          <a:bodyPr wrap="none" rtlCol="0">
            <a:spAutoFit/>
          </a:bodyPr>
          <a:lstStyle/>
          <a:p>
            <a:r>
              <a:rPr lang="en-US" sz="1400" dirty="0"/>
              <a:t>Gu et al., WERF report2019</a:t>
            </a:r>
          </a:p>
        </p:txBody>
      </p:sp>
    </p:spTree>
    <p:extLst>
      <p:ext uri="{BB962C8B-B14F-4D97-AF65-F5344CB8AC3E}">
        <p14:creationId xmlns:p14="http://schemas.microsoft.com/office/powerpoint/2010/main" val="200375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4716" y="196059"/>
            <a:ext cx="9144000" cy="820761"/>
          </a:xfrm>
        </p:spPr>
        <p:txBody>
          <a:bodyPr>
            <a:normAutofit/>
          </a:bodyPr>
          <a:lstStyle/>
          <a:p>
            <a:pPr algn="ctr"/>
            <a:r>
              <a:rPr lang="en-US" sz="3200" b="1" dirty="0"/>
              <a:t>Mechanism 2:  S2EBPR Favors PAOs over GAOs</a:t>
            </a:r>
          </a:p>
        </p:txBody>
      </p:sp>
      <p:sp>
        <p:nvSpPr>
          <p:cNvPr id="6" name="TextBox 5"/>
          <p:cNvSpPr txBox="1"/>
          <p:nvPr/>
        </p:nvSpPr>
        <p:spPr>
          <a:xfrm>
            <a:off x="614148" y="1067746"/>
            <a:ext cx="8175010" cy="1446550"/>
          </a:xfrm>
          <a:prstGeom prst="rect">
            <a:avLst/>
          </a:prstGeom>
          <a:noFill/>
        </p:spPr>
        <p:txBody>
          <a:bodyPr wrap="square" rtlCol="0">
            <a:spAutoFit/>
          </a:bodyPr>
          <a:lstStyle/>
          <a:p>
            <a:r>
              <a:rPr lang="en-US" sz="3200" dirty="0"/>
              <a:t>EBPR activity increased over time in side-stream reactor- optimal transit time point varies</a:t>
            </a:r>
          </a:p>
          <a:p>
            <a:endParaRPr lang="en-US" sz="2400" dirty="0"/>
          </a:p>
        </p:txBody>
      </p:sp>
      <p:pic>
        <p:nvPicPr>
          <p:cNvPr id="3" name="Picture 2"/>
          <p:cNvPicPr>
            <a:picLocks noChangeAspect="1"/>
          </p:cNvPicPr>
          <p:nvPr/>
        </p:nvPicPr>
        <p:blipFill>
          <a:blip r:embed="rId3"/>
          <a:stretch>
            <a:fillRect/>
          </a:stretch>
        </p:blipFill>
        <p:spPr>
          <a:xfrm>
            <a:off x="614148" y="1988820"/>
            <a:ext cx="7997589" cy="4709160"/>
          </a:xfrm>
          <a:prstGeom prst="rect">
            <a:avLst/>
          </a:prstGeom>
        </p:spPr>
      </p:pic>
      <p:sp>
        <p:nvSpPr>
          <p:cNvPr id="7" name="Right Arrow 6"/>
          <p:cNvSpPr/>
          <p:nvPr/>
        </p:nvSpPr>
        <p:spPr>
          <a:xfrm rot="21241478">
            <a:off x="2620370" y="3466531"/>
            <a:ext cx="1405720"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08523">
            <a:off x="6623627" y="3734778"/>
            <a:ext cx="1534802" cy="188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15654" y="2573595"/>
            <a:ext cx="888385" cy="369332"/>
          </a:xfrm>
          <a:prstGeom prst="rect">
            <a:avLst/>
          </a:prstGeom>
          <a:noFill/>
        </p:spPr>
        <p:txBody>
          <a:bodyPr wrap="none" rtlCol="0">
            <a:spAutoFit/>
          </a:bodyPr>
          <a:lstStyle/>
          <a:p>
            <a:r>
              <a:rPr lang="en-US"/>
              <a:t>S2EBPR</a:t>
            </a:r>
          </a:p>
        </p:txBody>
      </p:sp>
      <p:sp>
        <p:nvSpPr>
          <p:cNvPr id="10" name="TextBox 9"/>
          <p:cNvSpPr txBox="1"/>
          <p:nvPr/>
        </p:nvSpPr>
        <p:spPr>
          <a:xfrm>
            <a:off x="6597404" y="6544091"/>
            <a:ext cx="2191754" cy="307777"/>
          </a:xfrm>
          <a:prstGeom prst="rect">
            <a:avLst/>
          </a:prstGeom>
          <a:noFill/>
        </p:spPr>
        <p:txBody>
          <a:bodyPr wrap="none" rtlCol="0">
            <a:spAutoFit/>
          </a:bodyPr>
          <a:lstStyle/>
          <a:p>
            <a:r>
              <a:rPr lang="en-US" sz="1400" dirty="0"/>
              <a:t>Gu et al</a:t>
            </a:r>
            <a:r>
              <a:rPr lang="en-US" sz="1400"/>
              <a:t>.,  unpublished data</a:t>
            </a:r>
            <a:endParaRPr lang="en-US" sz="1400" dirty="0"/>
          </a:p>
        </p:txBody>
      </p:sp>
    </p:spTree>
    <p:extLst>
      <p:ext uri="{BB962C8B-B14F-4D97-AF65-F5344CB8AC3E}">
        <p14:creationId xmlns:p14="http://schemas.microsoft.com/office/powerpoint/2010/main" val="131781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600"/>
            <a:ext cx="7886700" cy="1325563"/>
          </a:xfrm>
        </p:spPr>
        <p:txBody>
          <a:bodyPr/>
          <a:lstStyle/>
          <a:p>
            <a:r>
              <a:rPr lang="en-US" dirty="0"/>
              <a:t>PAOs and GAOs abundance</a:t>
            </a:r>
          </a:p>
        </p:txBody>
      </p:sp>
      <p:sp>
        <p:nvSpPr>
          <p:cNvPr id="13" name="Rectangle 12">
            <a:extLst>
              <a:ext uri="{FF2B5EF4-FFF2-40B4-BE49-F238E27FC236}">
                <a16:creationId xmlns:a16="http://schemas.microsoft.com/office/drawing/2014/main" id="{37AE9A96-A101-43E0-8E4E-F34E38200CEA}"/>
              </a:ext>
            </a:extLst>
          </p:cNvPr>
          <p:cNvSpPr/>
          <p:nvPr/>
        </p:nvSpPr>
        <p:spPr>
          <a:xfrm>
            <a:off x="4188212" y="1563104"/>
            <a:ext cx="533400" cy="76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7E1D5-7E36-4444-9C67-2BCF72F433B7}"/>
              </a:ext>
            </a:extLst>
          </p:cNvPr>
          <p:cNvSpPr/>
          <p:nvPr/>
        </p:nvSpPr>
        <p:spPr>
          <a:xfrm>
            <a:off x="3921512" y="1956804"/>
            <a:ext cx="10668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1B680597-5C48-4E7B-9AFD-938F51F6F6F7}"/>
              </a:ext>
            </a:extLst>
          </p:cNvPr>
          <p:cNvGraphicFramePr>
            <a:graphicFrameLocks noGrp="1"/>
          </p:cNvGraphicFramePr>
          <p:nvPr/>
        </p:nvGraphicFramePr>
        <p:xfrm>
          <a:off x="1112532" y="880567"/>
          <a:ext cx="6918936" cy="1813563"/>
        </p:xfrm>
        <a:graphic>
          <a:graphicData uri="http://schemas.openxmlformats.org/drawingml/2006/table">
            <a:tbl>
              <a:tblPr firstRow="1" bandRow="1">
                <a:tableStyleId>{93296810-A885-4BE3-A3E7-6D5BEEA58F35}</a:tableStyleId>
              </a:tblPr>
              <a:tblGrid>
                <a:gridCol w="2104300">
                  <a:extLst>
                    <a:ext uri="{9D8B030D-6E8A-4147-A177-3AD203B41FA5}">
                      <a16:colId xmlns:a16="http://schemas.microsoft.com/office/drawing/2014/main" val="2454891264"/>
                    </a:ext>
                  </a:extLst>
                </a:gridCol>
                <a:gridCol w="1191757">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286079">
                  <a:extLst>
                    <a:ext uri="{9D8B030D-6E8A-4147-A177-3AD203B41FA5}">
                      <a16:colId xmlns:a16="http://schemas.microsoft.com/office/drawing/2014/main" val="20004"/>
                    </a:ext>
                  </a:extLst>
                </a:gridCol>
              </a:tblGrid>
              <a:tr h="370840">
                <a:tc>
                  <a:txBody>
                    <a:bodyPr/>
                    <a:lstStyle/>
                    <a:p>
                      <a:pPr algn="ctr"/>
                      <a:endParaRPr lang="en-US" sz="2000" b="0" dirty="0">
                        <a:latin typeface="Arial"/>
                        <a:cs typeface="Arial"/>
                      </a:endParaRPr>
                    </a:p>
                  </a:txBody>
                  <a:tcPr anchor="ctr"/>
                </a:tc>
                <a:tc>
                  <a:txBody>
                    <a:bodyPr/>
                    <a:lstStyle/>
                    <a:p>
                      <a:pPr algn="ctr"/>
                      <a:r>
                        <a:rPr lang="en-US" sz="1800" dirty="0"/>
                        <a:t>South Cary</a:t>
                      </a:r>
                      <a:endParaRPr lang="en-US" sz="1800" b="0" dirty="0">
                        <a:solidFill>
                          <a:srgbClr val="FFFFFF"/>
                        </a:solidFill>
                        <a:latin typeface="Arial"/>
                        <a:cs typeface="Arial"/>
                      </a:endParaRPr>
                    </a:p>
                  </a:txBody>
                  <a:tcPr anchor="ctr"/>
                </a:tc>
                <a:tc>
                  <a:txBody>
                    <a:bodyPr/>
                    <a:lstStyle/>
                    <a:p>
                      <a:pPr algn="ctr"/>
                      <a:r>
                        <a:rPr lang="en-US" sz="1800" dirty="0"/>
                        <a:t>Westside Regional</a:t>
                      </a:r>
                      <a:endParaRPr lang="en-US" sz="1800" b="0" dirty="0">
                        <a:solidFill>
                          <a:srgbClr val="FFFFFF"/>
                        </a:solidFill>
                        <a:latin typeface="Arial"/>
                        <a:cs typeface="Arial"/>
                      </a:endParaRPr>
                    </a:p>
                  </a:txBody>
                  <a:tcPr anchor="ctr"/>
                </a:tc>
                <a:tc>
                  <a:txBody>
                    <a:bodyPr/>
                    <a:lstStyle/>
                    <a:p>
                      <a:pPr algn="ctr"/>
                      <a:r>
                        <a:rPr lang="en-US" sz="1800" dirty="0"/>
                        <a:t>Cedar Creek</a:t>
                      </a:r>
                      <a:endParaRPr lang="en-US" sz="1800" b="0" dirty="0">
                        <a:solidFill>
                          <a:srgbClr val="FFFFFF"/>
                        </a:solidFill>
                        <a:latin typeface="Arial"/>
                        <a:cs typeface="Arial"/>
                      </a:endParaRPr>
                    </a:p>
                  </a:txBody>
                  <a:tcPr anchor="ctr"/>
                </a:tc>
                <a:tc>
                  <a:txBody>
                    <a:bodyPr/>
                    <a:lstStyle/>
                    <a:p>
                      <a:pPr algn="ctr"/>
                      <a:r>
                        <a:rPr lang="en-US" sz="1800" dirty="0"/>
                        <a:t>Henderson</a:t>
                      </a:r>
                      <a:endParaRPr lang="en-US" sz="1800" b="0" dirty="0">
                        <a:solidFill>
                          <a:srgbClr val="FFFFFF"/>
                        </a:solidFill>
                        <a:latin typeface="Arial"/>
                        <a:cs typeface="Arial"/>
                      </a:endParaRPr>
                    </a:p>
                  </a:txBody>
                  <a:tcPr anchor="ctr"/>
                </a:tc>
                <a:extLst>
                  <a:ext uri="{0D108BD9-81ED-4DB2-BD59-A6C34878D82A}">
                    <a16:rowId xmlns:a16="http://schemas.microsoft.com/office/drawing/2014/main" val="10000"/>
                  </a:ext>
                </a:extLst>
              </a:tr>
              <a:tr h="370840">
                <a:tc>
                  <a:txBody>
                    <a:bodyPr/>
                    <a:lstStyle/>
                    <a:p>
                      <a:pPr marL="0" marR="0" algn="l" defTabSz="914400" rtl="0" eaLnBrk="1" fontAlgn="ctr" latinLnBrk="0" hangingPunct="1">
                        <a:spcBef>
                          <a:spcPts val="0"/>
                        </a:spcBef>
                        <a:spcAft>
                          <a:spcPts val="0"/>
                        </a:spcAft>
                      </a:pPr>
                      <a:r>
                        <a:rPr lang="en-US" sz="2000" i="1" kern="1200" dirty="0" err="1">
                          <a:solidFill>
                            <a:schemeClr val="dk1"/>
                          </a:solidFill>
                          <a:latin typeface="+mn-lt"/>
                          <a:ea typeface="+mn-ea"/>
                          <a:cs typeface="+mn-cs"/>
                        </a:rPr>
                        <a:t>Accumulibacter</a:t>
                      </a:r>
                      <a:endParaRPr lang="en-US" sz="2000" i="1" kern="1200" dirty="0">
                        <a:solidFill>
                          <a:schemeClr val="dk1"/>
                        </a:solidFill>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6.4%</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7.6%</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6.2%</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5.1%</a:t>
                      </a:r>
                    </a:p>
                  </a:txBody>
                  <a:tcPr marL="6350" marR="6350" marT="6350" marB="0" anchor="ctr"/>
                </a:tc>
                <a:extLst>
                  <a:ext uri="{0D108BD9-81ED-4DB2-BD59-A6C34878D82A}">
                    <a16:rowId xmlns:a16="http://schemas.microsoft.com/office/drawing/2014/main" val="10001"/>
                  </a:ext>
                </a:extLst>
              </a:tr>
              <a:tr h="431803">
                <a:tc>
                  <a:txBody>
                    <a:bodyPr/>
                    <a:lstStyle/>
                    <a:p>
                      <a:pPr marL="0" marR="0" algn="l" defTabSz="914400" rtl="0" eaLnBrk="1" fontAlgn="ctr" latinLnBrk="0" hangingPunct="1">
                        <a:spcBef>
                          <a:spcPts val="0"/>
                        </a:spcBef>
                        <a:spcAft>
                          <a:spcPts val="0"/>
                        </a:spcAft>
                      </a:pPr>
                      <a:r>
                        <a:rPr lang="en-US" sz="2000" i="1" kern="1200" dirty="0" err="1">
                          <a:solidFill>
                            <a:schemeClr val="dk1"/>
                          </a:solidFill>
                          <a:latin typeface="+mn-lt"/>
                          <a:ea typeface="+mn-ea"/>
                          <a:cs typeface="+mn-cs"/>
                        </a:rPr>
                        <a:t>Tetrasphaera</a:t>
                      </a:r>
                      <a:endParaRPr lang="en-US" sz="2000" i="1" kern="1200" dirty="0">
                        <a:solidFill>
                          <a:schemeClr val="dk1"/>
                        </a:solidFill>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15.3%</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a:solidFill>
                            <a:schemeClr val="dk1"/>
                          </a:solidFill>
                          <a:latin typeface="+mn-lt"/>
                          <a:ea typeface="+mn-ea"/>
                          <a:cs typeface="+mn-cs"/>
                        </a:rPr>
                        <a:t>18.1%</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20.2%</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19.7%</a:t>
                      </a:r>
                    </a:p>
                  </a:txBody>
                  <a:tcPr marL="6350" marR="6350" marT="6350" marB="0" anchor="ctr"/>
                </a:tc>
                <a:extLst>
                  <a:ext uri="{0D108BD9-81ED-4DB2-BD59-A6C34878D82A}">
                    <a16:rowId xmlns:a16="http://schemas.microsoft.com/office/drawing/2014/main" val="10002"/>
                  </a:ext>
                </a:extLst>
              </a:tr>
              <a:tr h="370840">
                <a:tc>
                  <a:txBody>
                    <a:bodyPr/>
                    <a:lstStyle/>
                    <a:p>
                      <a:pPr marL="0" marR="0" algn="l" defTabSz="914400" rtl="0" eaLnBrk="1" fontAlgn="ctr" latinLnBrk="0" hangingPunct="1">
                        <a:spcBef>
                          <a:spcPts val="0"/>
                        </a:spcBef>
                        <a:spcAft>
                          <a:spcPts val="0"/>
                        </a:spcAft>
                      </a:pPr>
                      <a:r>
                        <a:rPr lang="en-US" sz="2000" i="0" kern="1200" dirty="0">
                          <a:solidFill>
                            <a:schemeClr val="dk1"/>
                          </a:solidFill>
                          <a:latin typeface="+mn-lt"/>
                          <a:ea typeface="+mn-ea"/>
                          <a:cs typeface="+mn-cs"/>
                        </a:rPr>
                        <a:t>Known GAOs</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0.7%</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0.5%</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0.3%</a:t>
                      </a:r>
                    </a:p>
                  </a:txBody>
                  <a:tcPr marL="6350" marR="6350" marT="6350" marB="0" anchor="ctr"/>
                </a:tc>
                <a:tc>
                  <a:txBody>
                    <a:bodyPr/>
                    <a:lstStyle/>
                    <a:p>
                      <a:pPr marL="0" marR="0" algn="ctr" defTabSz="914400" rtl="0" eaLnBrk="1" fontAlgn="ctr" latinLnBrk="0" hangingPunct="1">
                        <a:spcBef>
                          <a:spcPts val="0"/>
                        </a:spcBef>
                        <a:spcAft>
                          <a:spcPts val="0"/>
                        </a:spcAft>
                      </a:pPr>
                      <a:r>
                        <a:rPr lang="en-US" sz="2000" kern="1200" dirty="0">
                          <a:solidFill>
                            <a:schemeClr val="dk1"/>
                          </a:solidFill>
                          <a:latin typeface="+mn-lt"/>
                          <a:ea typeface="+mn-ea"/>
                          <a:cs typeface="+mn-cs"/>
                        </a:rPr>
                        <a:t>3.8%</a:t>
                      </a:r>
                    </a:p>
                  </a:txBody>
                  <a:tcPr marL="6350" marR="6350" marT="6350" marB="0" anchor="ctr"/>
                </a:tc>
                <a:extLst>
                  <a:ext uri="{0D108BD9-81ED-4DB2-BD59-A6C34878D82A}">
                    <a16:rowId xmlns:a16="http://schemas.microsoft.com/office/drawing/2014/main" val="10003"/>
                  </a:ext>
                </a:extLst>
              </a:tr>
            </a:tbl>
          </a:graphicData>
        </a:graphic>
      </p:graphicFrame>
      <p:grpSp>
        <p:nvGrpSpPr>
          <p:cNvPr id="3" name="Group 2">
            <a:extLst>
              <a:ext uri="{FF2B5EF4-FFF2-40B4-BE49-F238E27FC236}">
                <a16:creationId xmlns:a16="http://schemas.microsoft.com/office/drawing/2014/main" id="{2C089DFB-9797-40F6-A526-FE5CB3162391}"/>
              </a:ext>
            </a:extLst>
          </p:cNvPr>
          <p:cNvGrpSpPr/>
          <p:nvPr/>
        </p:nvGrpSpPr>
        <p:grpSpPr>
          <a:xfrm>
            <a:off x="1055881" y="2829186"/>
            <a:ext cx="7032239" cy="1976987"/>
            <a:chOff x="928961" y="3073273"/>
            <a:chExt cx="6673538" cy="1737363"/>
          </a:xfrm>
        </p:grpSpPr>
        <p:pic>
          <p:nvPicPr>
            <p:cNvPr id="9" name="Picture 8">
              <a:extLst>
                <a:ext uri="{FF2B5EF4-FFF2-40B4-BE49-F238E27FC236}">
                  <a16:creationId xmlns:a16="http://schemas.microsoft.com/office/drawing/2014/main" id="{15A1DE92-FB02-4386-99EA-606514474989}"/>
                </a:ext>
              </a:extLst>
            </p:cNvPr>
            <p:cNvPicPr/>
            <p:nvPr/>
          </p:nvPicPr>
          <p:blipFill rotWithShape="1">
            <a:blip r:embed="rId3"/>
            <a:srcRect l="25065" b="67287"/>
            <a:stretch/>
          </p:blipFill>
          <p:spPr>
            <a:xfrm>
              <a:off x="928961" y="3073273"/>
              <a:ext cx="4003371" cy="1690065"/>
            </a:xfrm>
            <a:prstGeom prst="rect">
              <a:avLst/>
            </a:prstGeom>
          </p:spPr>
        </p:pic>
        <p:pic>
          <p:nvPicPr>
            <p:cNvPr id="10" name="Picture 9">
              <a:extLst>
                <a:ext uri="{FF2B5EF4-FFF2-40B4-BE49-F238E27FC236}">
                  <a16:creationId xmlns:a16="http://schemas.microsoft.com/office/drawing/2014/main" id="{97CAC053-9FC0-472A-9F91-6C675DD7B0F8}"/>
                </a:ext>
              </a:extLst>
            </p:cNvPr>
            <p:cNvPicPr/>
            <p:nvPr/>
          </p:nvPicPr>
          <p:blipFill rotWithShape="1">
            <a:blip r:embed="rId3"/>
            <a:srcRect l="50019" t="66372" r="1"/>
            <a:stretch/>
          </p:blipFill>
          <p:spPr>
            <a:xfrm>
              <a:off x="4932332" y="3073273"/>
              <a:ext cx="2670167" cy="1737363"/>
            </a:xfrm>
            <a:prstGeom prst="rect">
              <a:avLst/>
            </a:prstGeom>
          </p:spPr>
        </p:pic>
      </p:grpSp>
      <p:sp>
        <p:nvSpPr>
          <p:cNvPr id="16" name="Rectangle 15">
            <a:extLst>
              <a:ext uri="{FF2B5EF4-FFF2-40B4-BE49-F238E27FC236}">
                <a16:creationId xmlns:a16="http://schemas.microsoft.com/office/drawing/2014/main" id="{80E53FA6-9550-4869-B44C-63B46A78CF8D}"/>
              </a:ext>
            </a:extLst>
          </p:cNvPr>
          <p:cNvSpPr/>
          <p:nvPr/>
        </p:nvSpPr>
        <p:spPr>
          <a:xfrm>
            <a:off x="295508" y="4887407"/>
            <a:ext cx="8552985" cy="12618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169863" indent="-169863">
              <a:spcAft>
                <a:spcPts val="600"/>
              </a:spcAft>
              <a:buFont typeface="Arial" panose="020B0604020202020204" pitchFamily="34" charset="0"/>
              <a:buChar char="•"/>
            </a:pPr>
            <a:r>
              <a:rPr lang="en-US" sz="2200" i="1" dirty="0" err="1">
                <a:solidFill>
                  <a:schemeClr val="tx1"/>
                </a:solidFill>
              </a:rPr>
              <a:t>Accumulibacter</a:t>
            </a:r>
            <a:r>
              <a:rPr lang="en-US" sz="2200" dirty="0">
                <a:solidFill>
                  <a:schemeClr val="tx1"/>
                </a:solidFill>
              </a:rPr>
              <a:t> and </a:t>
            </a:r>
            <a:r>
              <a:rPr lang="en-US" sz="2200" i="1" dirty="0" err="1">
                <a:solidFill>
                  <a:schemeClr val="tx1"/>
                </a:solidFill>
              </a:rPr>
              <a:t>Tetrasphera</a:t>
            </a:r>
            <a:r>
              <a:rPr lang="en-US" sz="2200" dirty="0">
                <a:solidFill>
                  <a:schemeClr val="tx1"/>
                </a:solidFill>
              </a:rPr>
              <a:t> were abundant in S2EBPRs</a:t>
            </a:r>
          </a:p>
          <a:p>
            <a:pPr marL="169863" indent="-169863">
              <a:spcAft>
                <a:spcPts val="600"/>
              </a:spcAft>
              <a:buFont typeface="Arial" panose="020B0604020202020204" pitchFamily="34" charset="0"/>
              <a:buChar char="•"/>
            </a:pPr>
            <a:r>
              <a:rPr lang="en-US" sz="2200" dirty="0">
                <a:solidFill>
                  <a:schemeClr val="tx1"/>
                </a:solidFill>
              </a:rPr>
              <a:t>Comparable relative PAOs abundances in S2EBPR and conventional;</a:t>
            </a:r>
          </a:p>
          <a:p>
            <a:pPr marL="169863" indent="-169863">
              <a:spcAft>
                <a:spcPts val="600"/>
              </a:spcAft>
              <a:buFont typeface="Arial" panose="020B0604020202020204" pitchFamily="34" charset="0"/>
              <a:buChar char="•"/>
            </a:pPr>
            <a:r>
              <a:rPr lang="en-US" sz="2200" dirty="0">
                <a:solidFill>
                  <a:schemeClr val="tx1"/>
                </a:solidFill>
              </a:rPr>
              <a:t>Low GAOs abundance of known GAOs with the exception of Henderson</a:t>
            </a:r>
          </a:p>
        </p:txBody>
      </p:sp>
      <p:sp>
        <p:nvSpPr>
          <p:cNvPr id="11" name="TextBox 10"/>
          <p:cNvSpPr txBox="1"/>
          <p:nvPr/>
        </p:nvSpPr>
        <p:spPr>
          <a:xfrm>
            <a:off x="4492188" y="6550223"/>
            <a:ext cx="4575612" cy="307777"/>
          </a:xfrm>
          <a:prstGeom prst="rect">
            <a:avLst/>
          </a:prstGeom>
          <a:noFill/>
        </p:spPr>
        <p:txBody>
          <a:bodyPr wrap="none" rtlCol="0">
            <a:spAutoFit/>
          </a:bodyPr>
          <a:lstStyle/>
          <a:p>
            <a:r>
              <a:rPr lang="en-US" sz="1400" dirty="0"/>
              <a:t>Gu et al., WERF report2019, </a:t>
            </a:r>
            <a:r>
              <a:rPr lang="en-US" sz="1400" dirty="0" err="1"/>
              <a:t>Onnis</a:t>
            </a:r>
            <a:r>
              <a:rPr lang="en-US" sz="1400" dirty="0"/>
              <a:t>-Hayden et al., WER, 2019</a:t>
            </a:r>
          </a:p>
        </p:txBody>
      </p:sp>
    </p:spTree>
    <p:extLst>
      <p:ext uri="{BB962C8B-B14F-4D97-AF65-F5344CB8AC3E}">
        <p14:creationId xmlns:p14="http://schemas.microsoft.com/office/powerpoint/2010/main" val="19629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10E6-72E2-41D9-8F66-1177FB433C7E}"/>
              </a:ext>
            </a:extLst>
          </p:cNvPr>
          <p:cNvSpPr>
            <a:spLocks noGrp="1"/>
          </p:cNvSpPr>
          <p:nvPr>
            <p:ph type="title"/>
          </p:nvPr>
        </p:nvSpPr>
        <p:spPr>
          <a:xfrm>
            <a:off x="-81358" y="-50199"/>
            <a:ext cx="9225358" cy="1325563"/>
          </a:xfrm>
        </p:spPr>
        <p:txBody>
          <a:bodyPr>
            <a:normAutofit/>
          </a:bodyPr>
          <a:lstStyle/>
          <a:p>
            <a:pPr algn="ctr"/>
            <a:r>
              <a:rPr lang="en-US" sz="4000" dirty="0"/>
              <a:t>Microbial diversity in S2EBPR plants </a:t>
            </a:r>
            <a:r>
              <a:rPr lang="en-US" sz="4000" dirty="0">
                <a:solidFill>
                  <a:schemeClr val="accent2"/>
                </a:solidFill>
              </a:rPr>
              <a:t>is higher </a:t>
            </a:r>
            <a:r>
              <a:rPr lang="en-US" sz="4000" dirty="0"/>
              <a:t>than those in conventional EBPRs</a:t>
            </a:r>
            <a:endParaRPr lang="en-US" sz="4000" b="1" dirty="0">
              <a:solidFill>
                <a:schemeClr val="accent2"/>
              </a:solidFill>
            </a:endParaRPr>
          </a:p>
        </p:txBody>
      </p:sp>
      <p:sp>
        <p:nvSpPr>
          <p:cNvPr id="3" name="Slide Number Placeholder 2">
            <a:extLst>
              <a:ext uri="{FF2B5EF4-FFF2-40B4-BE49-F238E27FC236}">
                <a16:creationId xmlns:a16="http://schemas.microsoft.com/office/drawing/2014/main" id="{24C15A46-6D6F-45A9-8619-5EC529ADE7F4}"/>
              </a:ext>
            </a:extLst>
          </p:cNvPr>
          <p:cNvSpPr>
            <a:spLocks noGrp="1"/>
          </p:cNvSpPr>
          <p:nvPr>
            <p:ph type="sldNum" sz="quarter" idx="12"/>
          </p:nvPr>
        </p:nvSpPr>
        <p:spPr/>
        <p:txBody>
          <a:bodyPr/>
          <a:lstStyle/>
          <a:p>
            <a:fld id="{1A927660-FB9E-FD42-AF25-42BA65B7072B}" type="slidenum">
              <a:rPr lang="en-US" smtClean="0"/>
              <a:t>23</a:t>
            </a:fld>
            <a:endParaRPr lang="en-US"/>
          </a:p>
        </p:txBody>
      </p:sp>
      <p:pic>
        <p:nvPicPr>
          <p:cNvPr id="5" name="Picture 4">
            <a:extLst>
              <a:ext uri="{FF2B5EF4-FFF2-40B4-BE49-F238E27FC236}">
                <a16:creationId xmlns:a16="http://schemas.microsoft.com/office/drawing/2014/main" id="{760FDE8D-1BA5-4B6F-8F3A-FDC305733566}"/>
              </a:ext>
            </a:extLst>
          </p:cNvPr>
          <p:cNvPicPr>
            <a:picLocks noChangeAspect="1"/>
          </p:cNvPicPr>
          <p:nvPr/>
        </p:nvPicPr>
        <p:blipFill>
          <a:blip r:embed="rId3"/>
          <a:stretch>
            <a:fillRect/>
          </a:stretch>
        </p:blipFill>
        <p:spPr>
          <a:xfrm>
            <a:off x="350900" y="1381886"/>
            <a:ext cx="8099829" cy="4323969"/>
          </a:xfrm>
          <a:prstGeom prst="rect">
            <a:avLst/>
          </a:prstGeom>
        </p:spPr>
      </p:pic>
      <p:sp>
        <p:nvSpPr>
          <p:cNvPr id="6" name="TextBox 5"/>
          <p:cNvSpPr txBox="1"/>
          <p:nvPr/>
        </p:nvSpPr>
        <p:spPr>
          <a:xfrm>
            <a:off x="4492188" y="6550223"/>
            <a:ext cx="4575612" cy="307777"/>
          </a:xfrm>
          <a:prstGeom prst="rect">
            <a:avLst/>
          </a:prstGeom>
          <a:noFill/>
        </p:spPr>
        <p:txBody>
          <a:bodyPr wrap="none" rtlCol="0">
            <a:spAutoFit/>
          </a:bodyPr>
          <a:lstStyle/>
          <a:p>
            <a:r>
              <a:rPr lang="en-US" sz="1400" dirty="0"/>
              <a:t>Gu et al., WERF report2019, </a:t>
            </a:r>
            <a:r>
              <a:rPr lang="en-US" sz="1400" dirty="0" err="1"/>
              <a:t>Onnis</a:t>
            </a:r>
            <a:r>
              <a:rPr lang="en-US" sz="1400" dirty="0"/>
              <a:t>-Hayden et al., WER, 2019</a:t>
            </a:r>
          </a:p>
        </p:txBody>
      </p:sp>
    </p:spTree>
    <p:extLst>
      <p:ext uri="{BB962C8B-B14F-4D97-AF65-F5344CB8AC3E}">
        <p14:creationId xmlns:p14="http://schemas.microsoft.com/office/powerpoint/2010/main" val="102697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AE2D65-D141-4031-AA92-D0F90CE30B9B}"/>
              </a:ext>
            </a:extLst>
          </p:cNvPr>
          <p:cNvSpPr>
            <a:spLocks noGrp="1"/>
          </p:cNvSpPr>
          <p:nvPr>
            <p:ph type="title"/>
          </p:nvPr>
        </p:nvSpPr>
        <p:spPr>
          <a:xfrm>
            <a:off x="154065" y="132590"/>
            <a:ext cx="9144000" cy="994172"/>
          </a:xfrm>
        </p:spPr>
        <p:txBody>
          <a:bodyPr>
            <a:normAutofit fontScale="90000"/>
          </a:bodyPr>
          <a:lstStyle/>
          <a:p>
            <a:r>
              <a:rPr lang="en-US" dirty="0">
                <a:solidFill>
                  <a:schemeClr val="tx1"/>
                </a:solidFill>
              </a:rPr>
              <a:t>Sequencing/</a:t>
            </a:r>
            <a:r>
              <a:rPr lang="en-US" dirty="0" err="1">
                <a:solidFill>
                  <a:schemeClr val="tx1"/>
                </a:solidFill>
              </a:rPr>
              <a:t>Oligotyping</a:t>
            </a:r>
            <a:r>
              <a:rPr lang="en-US" dirty="0">
                <a:solidFill>
                  <a:schemeClr val="tx1"/>
                </a:solidFill>
              </a:rPr>
              <a:t> reveals differences in </a:t>
            </a:r>
            <a:r>
              <a:rPr lang="en-US" dirty="0" err="1">
                <a:solidFill>
                  <a:schemeClr val="tx1"/>
                </a:solidFill>
              </a:rPr>
              <a:t>Accumulibacter</a:t>
            </a:r>
            <a:r>
              <a:rPr lang="en-US" dirty="0">
                <a:solidFill>
                  <a:schemeClr val="tx1"/>
                </a:solidFill>
              </a:rPr>
              <a:t> micro-diversity</a:t>
            </a:r>
          </a:p>
        </p:txBody>
      </p:sp>
      <p:pic>
        <p:nvPicPr>
          <p:cNvPr id="5" name="Content Placeholder 7" descr="A screenshot of a cell phone&#10;&#10;Description generated with high confidence">
            <a:extLst>
              <a:ext uri="{FF2B5EF4-FFF2-40B4-BE49-F238E27FC236}">
                <a16:creationId xmlns:a16="http://schemas.microsoft.com/office/drawing/2014/main" id="{4CA2F82F-BD0F-4F77-AE7D-1BA395EBC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955" y="1678675"/>
            <a:ext cx="5609535" cy="3683027"/>
          </a:xfrm>
        </p:spPr>
      </p:pic>
      <p:sp>
        <p:nvSpPr>
          <p:cNvPr id="15" name="Rectangle 14">
            <a:extLst>
              <a:ext uri="{FF2B5EF4-FFF2-40B4-BE49-F238E27FC236}">
                <a16:creationId xmlns:a16="http://schemas.microsoft.com/office/drawing/2014/main" id="{9E31EF3F-CA2D-4E49-8CFB-F8A12CA54B1E}"/>
              </a:ext>
            </a:extLst>
          </p:cNvPr>
          <p:cNvSpPr/>
          <p:nvPr/>
        </p:nvSpPr>
        <p:spPr>
          <a:xfrm>
            <a:off x="4162158" y="2520682"/>
            <a:ext cx="278394" cy="2648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3A9C31A2-185C-4745-B34E-CD842A26CAD0}"/>
              </a:ext>
            </a:extLst>
          </p:cNvPr>
          <p:cNvSpPr/>
          <p:nvPr/>
        </p:nvSpPr>
        <p:spPr>
          <a:xfrm>
            <a:off x="2621942" y="2513892"/>
            <a:ext cx="278394" cy="2648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ontent Placeholder 2">
            <a:extLst>
              <a:ext uri="{FF2B5EF4-FFF2-40B4-BE49-F238E27FC236}">
                <a16:creationId xmlns:a16="http://schemas.microsoft.com/office/drawing/2014/main" id="{7CF08592-7C5F-4AAA-886C-FBC1D1A31ABC}"/>
              </a:ext>
            </a:extLst>
          </p:cNvPr>
          <p:cNvSpPr txBox="1">
            <a:spLocks/>
          </p:cNvSpPr>
          <p:nvPr/>
        </p:nvSpPr>
        <p:spPr>
          <a:xfrm>
            <a:off x="5856232" y="1446662"/>
            <a:ext cx="3168671" cy="4404233"/>
          </a:xfrm>
          <a:prstGeom prst="rect">
            <a:avLst/>
          </a:prstGeom>
        </p:spPr>
        <p:txBody>
          <a:bodyPr vert="horz">
            <a:noAutofit/>
          </a:bodyPr>
          <a:lstStyle>
            <a:lvl1pPr marL="365760" indent="-256032" algn="l" rtl="0" eaLnBrk="1" latinLnBrk="0" hangingPunct="1">
              <a:spcBef>
                <a:spcPts val="300"/>
              </a:spcBef>
              <a:buClr>
                <a:schemeClr val="accent3"/>
              </a:buClr>
              <a:buSzPct val="110000"/>
              <a:buFont typeface="Georgia"/>
              <a:buChar char="•"/>
              <a:defRPr kumimoji="0" sz="2600" kern="1200">
                <a:solidFill>
                  <a:schemeClr val="tx1"/>
                </a:solidFill>
                <a:latin typeface="Microsoft Sans Serif" pitchFamily="34" charset="0"/>
                <a:ea typeface="+mn-ea"/>
                <a:cs typeface="Microsoft Sans Serif" pitchFamily="34" charset="0"/>
              </a:defRPr>
            </a:lvl1pPr>
            <a:lvl2pPr marL="658368" indent="-246888" algn="l" rtl="0" eaLnBrk="1" latinLnBrk="0" hangingPunct="1">
              <a:spcBef>
                <a:spcPts val="300"/>
              </a:spcBef>
              <a:buClr>
                <a:schemeClr val="accent2"/>
              </a:buClr>
              <a:buSzPct val="95000"/>
              <a:buFont typeface="Wingdings" pitchFamily="2" charset="2"/>
              <a:buChar char="§"/>
              <a:defRPr kumimoji="0" sz="2400" kern="1200">
                <a:solidFill>
                  <a:schemeClr val="tx1"/>
                </a:solidFill>
                <a:latin typeface="Microsoft Sans Serif" pitchFamily="34" charset="0"/>
                <a:ea typeface="+mn-ea"/>
                <a:cs typeface="Microsoft Sans Serif" pitchFamily="34" charset="0"/>
              </a:defRPr>
            </a:lvl2pPr>
            <a:lvl3pPr marL="923544" indent="-219456" algn="l" rtl="0" eaLnBrk="1" latinLnBrk="0" hangingPunct="1">
              <a:spcBef>
                <a:spcPts val="300"/>
              </a:spcBef>
              <a:buClr>
                <a:schemeClr val="accent1"/>
              </a:buClr>
              <a:buSzPct val="120000"/>
              <a:buFont typeface="Wingdings 2"/>
              <a:buChar char=""/>
              <a:defRPr kumimoji="0" sz="2200" kern="1200">
                <a:solidFill>
                  <a:schemeClr val="tx1"/>
                </a:solidFill>
                <a:latin typeface="Microsoft Sans Serif" pitchFamily="34" charset="0"/>
                <a:ea typeface="+mn-ea"/>
                <a:cs typeface="Microsoft Sans Serif" pitchFamily="34" charset="0"/>
              </a:defRPr>
            </a:lvl3pPr>
            <a:lvl4pPr marL="1179576" indent="-201168" algn="l" rtl="0" eaLnBrk="1" latinLnBrk="0" hangingPunct="1">
              <a:spcBef>
                <a:spcPts val="300"/>
              </a:spcBef>
              <a:buClr>
                <a:schemeClr val="accent1"/>
              </a:buClr>
              <a:buSzPct val="80000"/>
              <a:buFont typeface="Wingdings" pitchFamily="2" charset="2"/>
              <a:buChar char="§"/>
              <a:defRPr kumimoji="0" sz="2200" kern="1200">
                <a:solidFill>
                  <a:schemeClr val="tx1"/>
                </a:solidFill>
                <a:latin typeface="Microsoft Sans Serif" pitchFamily="34" charset="0"/>
                <a:ea typeface="+mn-ea"/>
                <a:cs typeface="Microsoft Sans Serif" pitchFamily="34" charset="0"/>
              </a:defRPr>
            </a:lvl4pPr>
            <a:lvl5pPr marL="1389888" indent="-182880" algn="l" rtl="0" eaLnBrk="1" latinLnBrk="0" hangingPunct="1">
              <a:spcBef>
                <a:spcPts val="300"/>
              </a:spcBef>
              <a:buClr>
                <a:schemeClr val="accent3"/>
              </a:buClr>
              <a:buFont typeface="Georgia"/>
              <a:buChar char="▫"/>
              <a:defRPr kumimoji="0" sz="2200" kern="1200">
                <a:solidFill>
                  <a:schemeClr val="tx1"/>
                </a:solidFill>
                <a:latin typeface="Microsoft Sans Serif" pitchFamily="34" charset="0"/>
                <a:ea typeface="+mn-ea"/>
                <a:cs typeface="Microsoft Sans Serif"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1600" dirty="0"/>
              <a:t>Community fingerprints show differences in A2O and S2EBPR if at finer-resolution level beyond 16s OTU</a:t>
            </a:r>
          </a:p>
          <a:p>
            <a:pPr marL="0" indent="0">
              <a:buNone/>
            </a:pPr>
            <a:endParaRPr lang="en-US" sz="1600" dirty="0"/>
          </a:p>
          <a:p>
            <a:r>
              <a:rPr lang="en-US" sz="1600" dirty="0" err="1"/>
              <a:t>Accumulibacter</a:t>
            </a:r>
            <a:r>
              <a:rPr lang="en-US" sz="1600" dirty="0"/>
              <a:t> clades are different between S2EBPR vs Conventional.</a:t>
            </a:r>
          </a:p>
          <a:p>
            <a:pPr lvl="1"/>
            <a:r>
              <a:rPr lang="en-US" sz="1600" dirty="0"/>
              <a:t>Potential kinetic differences between clades </a:t>
            </a:r>
          </a:p>
          <a:p>
            <a:pPr lvl="1"/>
            <a:r>
              <a:rPr lang="en-US" sz="1600" dirty="0"/>
              <a:t>VFA preference could be different</a:t>
            </a:r>
            <a:endParaRPr lang="en-US" sz="1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2037C-5838-4439-8642-B2476F9CDCE0}"/>
              </a:ext>
            </a:extLst>
          </p:cNvPr>
          <p:cNvSpPr txBox="1"/>
          <p:nvPr/>
        </p:nvSpPr>
        <p:spPr>
          <a:xfrm>
            <a:off x="2021000" y="6334780"/>
            <a:ext cx="7003903" cy="523220"/>
          </a:xfrm>
          <a:prstGeom prst="rect">
            <a:avLst/>
          </a:prstGeom>
          <a:noFill/>
        </p:spPr>
        <p:txBody>
          <a:bodyPr wrap="square" rtlCol="0">
            <a:spAutoFit/>
          </a:bodyPr>
          <a:lstStyle/>
          <a:p>
            <a:r>
              <a:rPr lang="en-US" sz="1350" dirty="0"/>
              <a:t>Srinivasan et al., </a:t>
            </a:r>
            <a:r>
              <a:rPr lang="en-US" sz="1400" dirty="0"/>
              <a:t>We have posted a pre-print of this paper on the pre-print server </a:t>
            </a:r>
            <a:r>
              <a:rPr lang="en-US" sz="1400" dirty="0" err="1"/>
              <a:t>bioRxiv</a:t>
            </a:r>
            <a:r>
              <a:rPr lang="en-US" sz="1400" dirty="0"/>
              <a:t> (</a:t>
            </a:r>
            <a:r>
              <a:rPr lang="en-US" sz="1400" u="sng" dirty="0">
                <a:hlinkClick r:id="rId4"/>
              </a:rPr>
              <a:t>https://www.biorxiv.org/content/10.1101/596692v1</a:t>
            </a:r>
            <a:r>
              <a:rPr lang="en-US" sz="1400" dirty="0"/>
              <a:t>). </a:t>
            </a:r>
            <a:r>
              <a:rPr lang="en-US" sz="1350" dirty="0"/>
              <a:t>(in review)</a:t>
            </a:r>
          </a:p>
        </p:txBody>
      </p:sp>
    </p:spTree>
    <p:extLst>
      <p:ext uri="{BB962C8B-B14F-4D97-AF65-F5344CB8AC3E}">
        <p14:creationId xmlns:p14="http://schemas.microsoft.com/office/powerpoint/2010/main" val="17234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noChangeArrowheads="1"/>
          </p:cNvSpPr>
          <p:nvPr>
            <p:ph type="title"/>
          </p:nvPr>
        </p:nvSpPr>
        <p:spPr>
          <a:xfrm>
            <a:off x="97145" y="1410867"/>
            <a:ext cx="4241590" cy="3724275"/>
          </a:xfrm>
          <a:solidFill>
            <a:srgbClr val="00B050"/>
          </a:solidFill>
        </p:spPr>
        <p:txBody>
          <a:bodyPr>
            <a:normAutofit fontScale="90000"/>
          </a:bodyPr>
          <a:lstStyle/>
          <a:p>
            <a:r>
              <a:rPr lang="en-US" altLang="zh-CN" sz="2800" dirty="0">
                <a:solidFill>
                  <a:schemeClr val="bg1"/>
                </a:solidFill>
                <a:ea typeface="MS PGothic" charset="-128"/>
              </a:rPr>
              <a:t>*</a:t>
            </a:r>
            <a:r>
              <a:rPr lang="en-US" altLang="zh-CN" sz="2800" dirty="0" err="1">
                <a:solidFill>
                  <a:schemeClr val="bg1"/>
                </a:solidFill>
                <a:ea typeface="MS PGothic" charset="-128"/>
              </a:rPr>
              <a:t>Metagenomic</a:t>
            </a:r>
            <a:r>
              <a:rPr lang="en-US" altLang="zh-CN" sz="2800" dirty="0">
                <a:solidFill>
                  <a:schemeClr val="bg1"/>
                </a:solidFill>
                <a:ea typeface="MS PGothic" charset="-128"/>
              </a:rPr>
              <a:t> analysis discovered new </a:t>
            </a:r>
            <a:r>
              <a:rPr lang="en-US" altLang="zh-CN" sz="2800" dirty="0" err="1">
                <a:solidFill>
                  <a:schemeClr val="bg1"/>
                </a:solidFill>
                <a:ea typeface="MS PGothic" charset="-128"/>
              </a:rPr>
              <a:t>Accumulibacter</a:t>
            </a:r>
            <a:r>
              <a:rPr lang="en-US" altLang="zh-CN" sz="2800" dirty="0">
                <a:solidFill>
                  <a:schemeClr val="bg1"/>
                </a:solidFill>
                <a:ea typeface="MS PGothic" charset="-128"/>
              </a:rPr>
              <a:t> MAGs for full-scale EBPR</a:t>
            </a:r>
            <a:br>
              <a:rPr lang="en-US" altLang="zh-CN" sz="2800" dirty="0">
                <a:solidFill>
                  <a:schemeClr val="bg1"/>
                </a:solidFill>
                <a:ea typeface="MS PGothic" charset="-128"/>
              </a:rPr>
            </a:br>
            <a:br>
              <a:rPr lang="en-US" altLang="zh-CN" sz="2800" dirty="0">
                <a:solidFill>
                  <a:schemeClr val="bg1"/>
                </a:solidFill>
                <a:ea typeface="MS PGothic" charset="-128"/>
              </a:rPr>
            </a:br>
            <a:r>
              <a:rPr lang="en-US" altLang="zh-CN" sz="2800" dirty="0">
                <a:solidFill>
                  <a:schemeClr val="bg1"/>
                </a:solidFill>
                <a:ea typeface="MS PGothic" charset="-128"/>
              </a:rPr>
              <a:t>* One unique </a:t>
            </a:r>
            <a:r>
              <a:rPr lang="en-US" altLang="zh-CN" sz="2800" dirty="0" err="1">
                <a:solidFill>
                  <a:schemeClr val="bg1"/>
                </a:solidFill>
                <a:ea typeface="MS PGothic" charset="-128"/>
              </a:rPr>
              <a:t>Accumulibacter</a:t>
            </a:r>
            <a:r>
              <a:rPr lang="en-US" altLang="zh-CN" sz="2800" dirty="0">
                <a:solidFill>
                  <a:schemeClr val="bg1"/>
                </a:solidFill>
                <a:ea typeface="MS PGothic" charset="-128"/>
              </a:rPr>
              <a:t> MAG associated with S2EBPR</a:t>
            </a:r>
            <a:br>
              <a:rPr lang="en-US" altLang="zh-CN" sz="2800" dirty="0">
                <a:solidFill>
                  <a:schemeClr val="bg1"/>
                </a:solidFill>
                <a:ea typeface="MS PGothic" charset="-128"/>
              </a:rPr>
            </a:br>
            <a:br>
              <a:rPr lang="en-US" altLang="zh-CN" sz="2800" dirty="0">
                <a:solidFill>
                  <a:schemeClr val="bg1"/>
                </a:solidFill>
                <a:ea typeface="MS PGothic" charset="-128"/>
              </a:rPr>
            </a:br>
            <a:r>
              <a:rPr lang="en-US" altLang="zh-CN" sz="2800" dirty="0">
                <a:solidFill>
                  <a:schemeClr val="bg1"/>
                </a:solidFill>
                <a:ea typeface="MS PGothic" charset="-128"/>
              </a:rPr>
              <a:t>*Comparison with other known </a:t>
            </a:r>
            <a:r>
              <a:rPr lang="en-US" altLang="zh-CN" sz="2800" dirty="0" err="1">
                <a:solidFill>
                  <a:schemeClr val="bg1"/>
                </a:solidFill>
                <a:ea typeface="MS PGothic" charset="-128"/>
              </a:rPr>
              <a:t>Accumulibacter</a:t>
            </a:r>
            <a:r>
              <a:rPr lang="en-US" altLang="zh-CN" sz="2800" dirty="0">
                <a:solidFill>
                  <a:schemeClr val="bg1"/>
                </a:solidFill>
                <a:ea typeface="MS PGothic" charset="-128"/>
              </a:rPr>
              <a:t> MAGs to reveal potential differences  </a:t>
            </a:r>
          </a:p>
        </p:txBody>
      </p:sp>
      <p:sp>
        <p:nvSpPr>
          <p:cNvPr id="24593" name="Title 1"/>
          <p:cNvSpPr txBox="1">
            <a:spLocks/>
          </p:cNvSpPr>
          <p:nvPr/>
        </p:nvSpPr>
        <p:spPr bwMode="auto">
          <a:xfrm>
            <a:off x="0" y="9525"/>
            <a:ext cx="9144000" cy="1019175"/>
          </a:xfrm>
          <a:prstGeom prst="rect">
            <a:avLst/>
          </a:prstGeom>
          <a:solidFill>
            <a:srgbClr val="005A00"/>
          </a:solidFill>
          <a:ln w="9525">
            <a:solidFill>
              <a:srgbClr val="CC0000"/>
            </a:solidFill>
            <a:miter lim="800000"/>
            <a:headEnd/>
            <a:tailEnd/>
          </a:ln>
        </p:spPr>
        <p:txBody>
          <a:bodyPr anchor="ctr"/>
          <a:lstStyle>
            <a:lvl1pPr>
              <a:spcBef>
                <a:spcPct val="20000"/>
              </a:spcBef>
              <a:buClr>
                <a:srgbClr val="CC0000"/>
              </a:buClr>
              <a:buFont typeface="Wingdings" charset="2"/>
              <a:buChar char="§"/>
              <a:defRPr sz="3200">
                <a:solidFill>
                  <a:schemeClr val="tx1"/>
                </a:solidFill>
                <a:latin typeface="Arial" charset="0"/>
                <a:ea typeface="MS PGothic" charset="-128"/>
              </a:defRPr>
            </a:lvl1pPr>
            <a:lvl2pPr marL="742950" indent="-285750">
              <a:spcBef>
                <a:spcPct val="20000"/>
              </a:spcBef>
              <a:buClr>
                <a:srgbClr val="CC0000"/>
              </a:buClr>
              <a:buChar char="•"/>
              <a:defRPr sz="2800">
                <a:solidFill>
                  <a:schemeClr val="tx1"/>
                </a:solidFill>
                <a:latin typeface="Arial" charset="0"/>
                <a:ea typeface="MS PGothic" charset="-128"/>
              </a:defRPr>
            </a:lvl2pPr>
            <a:lvl3pPr marL="1143000" indent="-228600">
              <a:spcBef>
                <a:spcPct val="20000"/>
              </a:spcBef>
              <a:buClr>
                <a:srgbClr val="CC0000"/>
              </a:buClr>
              <a:buFont typeface="Wingdings" charset="2"/>
              <a:buChar char="§"/>
              <a:defRPr sz="2400">
                <a:solidFill>
                  <a:schemeClr val="tx1"/>
                </a:solidFill>
                <a:latin typeface="Arial" charset="0"/>
                <a:ea typeface="MS PGothic" charset="-128"/>
              </a:defRPr>
            </a:lvl3pPr>
            <a:lvl4pPr marL="1600200" indent="-228600">
              <a:spcBef>
                <a:spcPct val="20000"/>
              </a:spcBef>
              <a:buClr>
                <a:srgbClr val="CC0000"/>
              </a:buClr>
              <a:buFont typeface="Wingdings" charset="2"/>
              <a:buChar char="§"/>
              <a:defRPr sz="2000">
                <a:solidFill>
                  <a:schemeClr val="tx1"/>
                </a:solidFill>
                <a:latin typeface="Arial" charset="0"/>
                <a:ea typeface="MS PGothic" charset="-128"/>
              </a:defRPr>
            </a:lvl4pPr>
            <a:lvl5pPr marL="2057400" indent="-228600">
              <a:spcBef>
                <a:spcPct val="20000"/>
              </a:spcBef>
              <a:buClr>
                <a:srgbClr val="CC0000"/>
              </a:buClr>
              <a:buFont typeface="Wingdings" charset="2"/>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lr>
                <a:srgbClr val="CC0000"/>
              </a:buClr>
              <a:buFont typeface="Wingdings" charset="2"/>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lr>
                <a:srgbClr val="CC0000"/>
              </a:buClr>
              <a:buFont typeface="Wingdings" charset="2"/>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lr>
                <a:srgbClr val="CC0000"/>
              </a:buClr>
              <a:buFont typeface="Wingdings" charset="2"/>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lr>
                <a:srgbClr val="CC0000"/>
              </a:buClr>
              <a:buFont typeface="Wingdings" charset="2"/>
              <a:buChar char="§"/>
              <a:defRPr sz="2000">
                <a:solidFill>
                  <a:schemeClr val="tx1"/>
                </a:solidFill>
                <a:latin typeface="Arial" charset="0"/>
                <a:ea typeface="MS PGothic" charset="-128"/>
              </a:defRPr>
            </a:lvl9pPr>
          </a:lstStyle>
          <a:p>
            <a:pPr algn="ctr" eaLnBrk="1" hangingPunct="1">
              <a:spcBef>
                <a:spcPct val="0"/>
              </a:spcBef>
              <a:buClrTx/>
              <a:buFont typeface="Wingdings" charset="2"/>
              <a:buNone/>
            </a:pPr>
            <a:r>
              <a:rPr lang="en-US" altLang="x-none" sz="2800" b="1" dirty="0">
                <a:solidFill>
                  <a:schemeClr val="bg1"/>
                </a:solidFill>
              </a:rPr>
              <a:t>Genome-resolved Metagenomics of </a:t>
            </a:r>
            <a:r>
              <a:rPr lang="en-US" altLang="x-none" sz="2800" b="1" i="1" dirty="0" err="1">
                <a:solidFill>
                  <a:schemeClr val="bg1"/>
                </a:solidFill>
              </a:rPr>
              <a:t>Ca.</a:t>
            </a:r>
            <a:r>
              <a:rPr lang="en-US" altLang="x-none" sz="2800" b="1" dirty="0" err="1">
                <a:solidFill>
                  <a:schemeClr val="bg1"/>
                </a:solidFill>
              </a:rPr>
              <a:t>Accumulibacter</a:t>
            </a:r>
            <a:r>
              <a:rPr lang="en-US" altLang="x-none" sz="2800" b="1" dirty="0">
                <a:solidFill>
                  <a:schemeClr val="bg1"/>
                </a:solidFill>
              </a:rPr>
              <a:t> in Full-Scale Facilities</a:t>
            </a:r>
          </a:p>
        </p:txBody>
      </p:sp>
      <p:pic>
        <p:nvPicPr>
          <p:cNvPr id="8" name="Picture 7"/>
          <p:cNvPicPr>
            <a:picLocks noChangeAspect="1"/>
          </p:cNvPicPr>
          <p:nvPr/>
        </p:nvPicPr>
        <p:blipFill>
          <a:blip r:embed="rId3"/>
          <a:stretch>
            <a:fillRect/>
          </a:stretch>
        </p:blipFill>
        <p:spPr>
          <a:xfrm>
            <a:off x="4963887" y="1410867"/>
            <a:ext cx="3960714" cy="3172667"/>
          </a:xfrm>
          <a:prstGeom prst="rect">
            <a:avLst/>
          </a:prstGeom>
        </p:spPr>
      </p:pic>
    </p:spTree>
    <p:extLst>
      <p:ext uri="{BB962C8B-B14F-4D97-AF65-F5344CB8AC3E}">
        <p14:creationId xmlns:p14="http://schemas.microsoft.com/office/powerpoint/2010/main" val="97845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56" y="96982"/>
            <a:ext cx="8190843" cy="634158"/>
          </a:xfrm>
        </p:spPr>
        <p:txBody>
          <a:bodyPr>
            <a:noAutofit/>
          </a:bodyPr>
          <a:lstStyle/>
          <a:p>
            <a:r>
              <a:rPr lang="en-US" sz="2100" dirty="0"/>
              <a:t>Evidences of sequential polymer usage in PAOs- implications in decay </a:t>
            </a:r>
            <a:r>
              <a:rPr lang="en-US" sz="2100"/>
              <a:t>and competition </a:t>
            </a:r>
            <a:r>
              <a:rPr lang="en-US" sz="2100" dirty="0"/>
              <a:t>between PAOs and GAOs</a:t>
            </a:r>
          </a:p>
        </p:txBody>
      </p:sp>
      <p:sp>
        <p:nvSpPr>
          <p:cNvPr id="3" name="Rectangle 2"/>
          <p:cNvSpPr/>
          <p:nvPr/>
        </p:nvSpPr>
        <p:spPr>
          <a:xfrm>
            <a:off x="650204" y="800248"/>
            <a:ext cx="6968606" cy="553998"/>
          </a:xfrm>
          <a:prstGeom prst="rect">
            <a:avLst/>
          </a:prstGeom>
        </p:spPr>
        <p:txBody>
          <a:bodyPr wrap="square">
            <a:spAutoFit/>
          </a:bodyPr>
          <a:lstStyle/>
          <a:p>
            <a:r>
              <a:rPr lang="en-US" sz="1500" b="1" i="1" u="sng" dirty="0">
                <a:solidFill>
                  <a:schemeClr val="tx1">
                    <a:lumMod val="65000"/>
                    <a:lumOff val="35000"/>
                  </a:schemeClr>
                </a:solidFill>
                <a:latin typeface="Arial" panose="020B0604020202020204" pitchFamily="34" charset="0"/>
                <a:cs typeface="Arial" panose="020B0604020202020204" pitchFamily="34" charset="0"/>
              </a:rPr>
              <a:t>Single cell Raman </a:t>
            </a:r>
            <a:r>
              <a:rPr lang="en-US" sz="1500" b="1" i="1" u="sng" dirty="0" err="1">
                <a:solidFill>
                  <a:schemeClr val="tx1">
                    <a:lumMod val="65000"/>
                    <a:lumOff val="35000"/>
                  </a:schemeClr>
                </a:solidFill>
                <a:latin typeface="Arial" panose="020B0604020202020204" pitchFamily="34" charset="0"/>
                <a:cs typeface="Arial" panose="020B0604020202020204" pitchFamily="34" charset="0"/>
              </a:rPr>
              <a:t>microspectroscopy</a:t>
            </a:r>
            <a:r>
              <a:rPr lang="en-US" sz="1500" b="1" i="1" u="sng" dirty="0">
                <a:solidFill>
                  <a:schemeClr val="tx1">
                    <a:lumMod val="65000"/>
                    <a:lumOff val="35000"/>
                  </a:schemeClr>
                </a:solidFill>
                <a:latin typeface="Arial" panose="020B0604020202020204" pitchFamily="34" charset="0"/>
                <a:cs typeface="Arial" panose="020B0604020202020204" pitchFamily="34" charset="0"/>
              </a:rPr>
              <a:t> </a:t>
            </a:r>
            <a:r>
              <a:rPr lang="en-US" sz="1500" dirty="0">
                <a:solidFill>
                  <a:schemeClr val="tx1">
                    <a:lumMod val="65000"/>
                    <a:lumOff val="35000"/>
                  </a:schemeClr>
                </a:solidFill>
                <a:latin typeface="Arial" panose="020B0604020202020204" pitchFamily="34" charset="0"/>
                <a:cs typeface="Arial" panose="020B0604020202020204" pitchFamily="34" charset="0"/>
              </a:rPr>
              <a:t>reveals temporal trend of </a:t>
            </a:r>
            <a:r>
              <a:rPr lang="en-US" sz="1500" dirty="0" err="1">
                <a:solidFill>
                  <a:schemeClr val="tx1">
                    <a:lumMod val="65000"/>
                    <a:lumOff val="35000"/>
                  </a:schemeClr>
                </a:solidFill>
                <a:latin typeface="Arial" panose="020B0604020202020204" pitchFamily="34" charset="0"/>
                <a:cs typeface="Arial" panose="020B0604020202020204" pitchFamily="34" charset="0"/>
              </a:rPr>
              <a:t>polyP</a:t>
            </a:r>
            <a:r>
              <a:rPr lang="en-US" sz="1500" dirty="0">
                <a:solidFill>
                  <a:schemeClr val="tx1">
                    <a:lumMod val="65000"/>
                    <a:lumOff val="35000"/>
                  </a:schemeClr>
                </a:solidFill>
                <a:latin typeface="Arial" panose="020B0604020202020204" pitchFamily="34" charset="0"/>
                <a:cs typeface="Arial" panose="020B0604020202020204" pitchFamily="34" charset="0"/>
              </a:rPr>
              <a:t> and glycogen utilization in PAOs and GAOs</a:t>
            </a:r>
            <a:endParaRPr lang="en-US" sz="1500" dirty="0"/>
          </a:p>
        </p:txBody>
      </p:sp>
      <p:grpSp>
        <p:nvGrpSpPr>
          <p:cNvPr id="4" name="Group 3"/>
          <p:cNvGrpSpPr/>
          <p:nvPr/>
        </p:nvGrpSpPr>
        <p:grpSpPr>
          <a:xfrm>
            <a:off x="449431" y="1503398"/>
            <a:ext cx="7932569" cy="4800420"/>
            <a:chOff x="449431" y="2052349"/>
            <a:chExt cx="7501282" cy="3540628"/>
          </a:xfrm>
        </p:grpSpPr>
        <p:graphicFrame>
          <p:nvGraphicFramePr>
            <p:cNvPr id="9" name="图表 2">
              <a:extLst>
                <a:ext uri="{FF2B5EF4-FFF2-40B4-BE49-F238E27FC236}">
                  <a16:creationId xmlns:a16="http://schemas.microsoft.com/office/drawing/2014/main" id="{5834EB87-8C21-9B44-B384-F4D4144236F1}"/>
                </a:ext>
              </a:extLst>
            </p:cNvPr>
            <p:cNvGraphicFramePr/>
            <p:nvPr>
              <p:extLst>
                <p:ext uri="{D42A27DB-BD31-4B8C-83A1-F6EECF244321}">
                  <p14:modId xmlns:p14="http://schemas.microsoft.com/office/powerpoint/2010/main" val="916640242"/>
                </p:ext>
              </p:extLst>
            </p:nvPr>
          </p:nvGraphicFramePr>
          <p:xfrm>
            <a:off x="1665781" y="2947310"/>
            <a:ext cx="5613056" cy="2645667"/>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a:extLst>
                <a:ext uri="{FF2B5EF4-FFF2-40B4-BE49-F238E27FC236}">
                  <a16:creationId xmlns:a16="http://schemas.microsoft.com/office/drawing/2014/main" id="{53E4ABC5-F540-2D4E-9596-BA891BB3DCC8}"/>
                </a:ext>
              </a:extLst>
            </p:cNvPr>
            <p:cNvSpPr/>
            <p:nvPr/>
          </p:nvSpPr>
          <p:spPr>
            <a:xfrm>
              <a:off x="449431" y="2054875"/>
              <a:ext cx="3027536" cy="841464"/>
            </a:xfrm>
            <a:prstGeom prst="wedgeRoundRectCallout">
              <a:avLst>
                <a:gd name="adj1" fmla="val 40818"/>
                <a:gd name="adj2" fmla="val 180488"/>
                <a:gd name="adj3" fmla="val 16667"/>
              </a:avLst>
            </a:prstGeom>
            <a:solidFill>
              <a:srgbClr val="00B050">
                <a:alpha val="10196"/>
              </a:srgbClr>
            </a:solid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latin typeface="Arial" panose="020B0604020202020204" pitchFamily="34" charset="0"/>
                  <a:cs typeface="Arial" panose="020B0604020202020204" pitchFamily="34" charset="0"/>
                </a:rPr>
                <a:t>PolyP</a:t>
              </a:r>
              <a:r>
                <a:rPr lang="en-US" sz="1200" b="1" dirty="0">
                  <a:solidFill>
                    <a:srgbClr val="009242"/>
                  </a:solidFill>
                  <a:latin typeface="Arial" panose="020B0604020202020204" pitchFamily="34" charset="0"/>
                  <a:cs typeface="Arial" panose="020B0604020202020204" pitchFamily="34" charset="0"/>
                </a:rPr>
                <a:t> use in </a:t>
              </a:r>
              <a:r>
                <a:rPr lang="en-US" sz="1200" b="1" dirty="0">
                  <a:solidFill>
                    <a:schemeClr val="tx1"/>
                  </a:solidFill>
                  <a:latin typeface="Arial" panose="020B0604020202020204" pitchFamily="34" charset="0"/>
                  <a:cs typeface="Arial" panose="020B0604020202020204" pitchFamily="34" charset="0"/>
                </a:rPr>
                <a:t>PAOs</a:t>
              </a:r>
              <a:r>
                <a:rPr lang="en-US" sz="1200" b="1" dirty="0">
                  <a:solidFill>
                    <a:srgbClr val="009242"/>
                  </a:solidFill>
                  <a:latin typeface="Arial" panose="020B0604020202020204" pitchFamily="34" charset="0"/>
                  <a:cs typeface="Arial" panose="020B0604020202020204" pitchFamily="34" charset="0"/>
                </a:rPr>
                <a:t>:</a:t>
              </a:r>
            </a:p>
            <a:p>
              <a:r>
                <a:rPr lang="en-US" sz="1200" dirty="0">
                  <a:solidFill>
                    <a:srgbClr val="009242"/>
                  </a:solidFill>
                  <a:latin typeface="Arial" panose="020B0604020202020204" pitchFamily="34" charset="0"/>
                  <a:cs typeface="Arial" panose="020B0604020202020204" pitchFamily="34" charset="0"/>
                </a:rPr>
                <a:t>Accelerated </a:t>
              </a:r>
              <a:r>
                <a:rPr lang="en-US" sz="1200" dirty="0" err="1">
                  <a:solidFill>
                    <a:srgbClr val="009242"/>
                  </a:solidFill>
                  <a:latin typeface="Arial" panose="020B0604020202020204" pitchFamily="34" charset="0"/>
                  <a:cs typeface="Arial" panose="020B0604020202020204" pitchFamily="34" charset="0"/>
                </a:rPr>
                <a:t>polyP</a:t>
              </a:r>
              <a:r>
                <a:rPr lang="en-US" sz="1200" dirty="0">
                  <a:solidFill>
                    <a:srgbClr val="009242"/>
                  </a:solidFill>
                  <a:latin typeface="Arial" panose="020B0604020202020204" pitchFamily="34" charset="0"/>
                  <a:cs typeface="Arial" panose="020B0604020202020204" pitchFamily="34" charset="0"/>
                </a:rPr>
                <a:t> usage after 24 hours,</a:t>
              </a:r>
            </a:p>
            <a:p>
              <a:r>
                <a:rPr lang="en-US" sz="1200" dirty="0">
                  <a:solidFill>
                    <a:srgbClr val="009242"/>
                  </a:solidFill>
                  <a:latin typeface="Arial" panose="020B0604020202020204" pitchFamily="34" charset="0"/>
                  <a:cs typeface="Arial" panose="020B0604020202020204" pitchFamily="34" charset="0"/>
                </a:rPr>
                <a:t>Accompanied by cessation of glycogen utilization</a:t>
              </a:r>
            </a:p>
          </p:txBody>
        </p:sp>
        <p:sp>
          <p:nvSpPr>
            <p:cNvPr id="7" name="Rounded Rectangular Callout 6">
              <a:extLst>
                <a:ext uri="{FF2B5EF4-FFF2-40B4-BE49-F238E27FC236}">
                  <a16:creationId xmlns:a16="http://schemas.microsoft.com/office/drawing/2014/main" id="{53E4ABC5-F540-2D4E-9596-BA891BB3DCC8}"/>
                </a:ext>
              </a:extLst>
            </p:cNvPr>
            <p:cNvSpPr/>
            <p:nvPr/>
          </p:nvSpPr>
          <p:spPr>
            <a:xfrm>
              <a:off x="6015565" y="2052349"/>
              <a:ext cx="1935148" cy="581107"/>
            </a:xfrm>
            <a:prstGeom prst="wedgeRoundRectCallout">
              <a:avLst>
                <a:gd name="adj1" fmla="val -22654"/>
                <a:gd name="adj2" fmla="val 322042"/>
                <a:gd name="adj3" fmla="val 16667"/>
              </a:avLst>
            </a:prstGeom>
            <a:solidFill>
              <a:srgbClr val="00B050">
                <a:alpha val="10196"/>
              </a:srgbClr>
            </a:solid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Glycogen</a:t>
              </a:r>
              <a:r>
                <a:rPr lang="en-US" sz="1200" b="1" dirty="0">
                  <a:solidFill>
                    <a:srgbClr val="009242"/>
                  </a:solidFill>
                  <a:latin typeface="Arial" panose="020B0604020202020204" pitchFamily="34" charset="0"/>
                  <a:cs typeface="Arial" panose="020B0604020202020204" pitchFamily="34" charset="0"/>
                </a:rPr>
                <a:t> use in </a:t>
              </a:r>
              <a:r>
                <a:rPr lang="en-US" sz="1200" b="1" dirty="0">
                  <a:solidFill>
                    <a:schemeClr val="tx1"/>
                  </a:solidFill>
                  <a:latin typeface="Arial" panose="020B0604020202020204" pitchFamily="34" charset="0"/>
                  <a:cs typeface="Arial" panose="020B0604020202020204" pitchFamily="34" charset="0"/>
                </a:rPr>
                <a:t>GAOs</a:t>
              </a:r>
              <a:r>
                <a:rPr lang="en-US" sz="1200" b="1" dirty="0">
                  <a:solidFill>
                    <a:srgbClr val="009242"/>
                  </a:solidFill>
                  <a:latin typeface="Arial" panose="020B0604020202020204" pitchFamily="34" charset="0"/>
                  <a:cs typeface="Arial" panose="020B0604020202020204" pitchFamily="34" charset="0"/>
                </a:rPr>
                <a:t>:</a:t>
              </a:r>
            </a:p>
            <a:p>
              <a:r>
                <a:rPr lang="en-US" sz="1200" dirty="0">
                  <a:solidFill>
                    <a:srgbClr val="009242"/>
                  </a:solidFill>
                  <a:latin typeface="Arial" panose="020B0604020202020204" pitchFamily="34" charset="0"/>
                  <a:cs typeface="Arial" panose="020B0604020202020204" pitchFamily="34" charset="0"/>
                </a:rPr>
                <a:t>Quick glycogen utilization in 12 hours and stabilizes</a:t>
              </a:r>
            </a:p>
          </p:txBody>
        </p:sp>
        <p:sp>
          <p:nvSpPr>
            <p:cNvPr id="8" name="Rounded Rectangular Callout 7">
              <a:extLst>
                <a:ext uri="{FF2B5EF4-FFF2-40B4-BE49-F238E27FC236}">
                  <a16:creationId xmlns:a16="http://schemas.microsoft.com/office/drawing/2014/main" id="{53E4ABC5-F540-2D4E-9596-BA891BB3DCC8}"/>
                </a:ext>
              </a:extLst>
            </p:cNvPr>
            <p:cNvSpPr/>
            <p:nvPr/>
          </p:nvSpPr>
          <p:spPr>
            <a:xfrm>
              <a:off x="3662318" y="2052349"/>
              <a:ext cx="2176250" cy="843989"/>
            </a:xfrm>
            <a:prstGeom prst="wedgeRoundRectCallout">
              <a:avLst>
                <a:gd name="adj1" fmla="val 10809"/>
                <a:gd name="adj2" fmla="val 190441"/>
                <a:gd name="adj3" fmla="val 16667"/>
              </a:avLst>
            </a:prstGeom>
            <a:solidFill>
              <a:srgbClr val="00B050">
                <a:alpha val="10196"/>
              </a:srgbClr>
            </a:solid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Glycogen</a:t>
              </a:r>
              <a:r>
                <a:rPr lang="en-US" sz="1200" b="1" dirty="0">
                  <a:solidFill>
                    <a:srgbClr val="009242"/>
                  </a:solidFill>
                  <a:latin typeface="Arial" panose="020B0604020202020204" pitchFamily="34" charset="0"/>
                  <a:cs typeface="Arial" panose="020B0604020202020204" pitchFamily="34" charset="0"/>
                </a:rPr>
                <a:t> use in </a:t>
              </a:r>
              <a:r>
                <a:rPr lang="en-US" sz="1200" b="1" dirty="0">
                  <a:solidFill>
                    <a:schemeClr val="tx1"/>
                  </a:solidFill>
                  <a:latin typeface="Arial" panose="020B0604020202020204" pitchFamily="34" charset="0"/>
                  <a:cs typeface="Arial" panose="020B0604020202020204" pitchFamily="34" charset="0"/>
                </a:rPr>
                <a:t>PAOs</a:t>
              </a:r>
              <a:r>
                <a:rPr lang="en-US" sz="1200" b="1" dirty="0">
                  <a:solidFill>
                    <a:srgbClr val="009242"/>
                  </a:solidFill>
                  <a:latin typeface="Arial" panose="020B0604020202020204" pitchFamily="34" charset="0"/>
                  <a:cs typeface="Arial" panose="020B0604020202020204" pitchFamily="34" charset="0"/>
                </a:rPr>
                <a:t>:</a:t>
              </a:r>
            </a:p>
            <a:p>
              <a:r>
                <a:rPr lang="en-US" sz="1200" dirty="0">
                  <a:solidFill>
                    <a:srgbClr val="009242"/>
                  </a:solidFill>
                  <a:latin typeface="Arial" panose="020B0604020202020204" pitchFamily="34" charset="0"/>
                  <a:cs typeface="Arial" panose="020B0604020202020204" pitchFamily="34" charset="0"/>
                </a:rPr>
                <a:t>Stops after 24 hours</a:t>
              </a:r>
            </a:p>
            <a:p>
              <a:r>
                <a:rPr lang="en-US" sz="1200" dirty="0">
                  <a:solidFill>
                    <a:srgbClr val="009242"/>
                  </a:solidFill>
                  <a:latin typeface="Arial" panose="020B0604020202020204" pitchFamily="34" charset="0"/>
                  <a:cs typeface="Arial" panose="020B0604020202020204" pitchFamily="34" charset="0"/>
                </a:rPr>
                <a:t>Implying depletion of available glycogen to PAOs</a:t>
              </a:r>
            </a:p>
          </p:txBody>
        </p:sp>
      </p:grpSp>
      <p:sp>
        <p:nvSpPr>
          <p:cNvPr id="5" name="TextBox 4">
            <a:extLst>
              <a:ext uri="{FF2B5EF4-FFF2-40B4-BE49-F238E27FC236}">
                <a16:creationId xmlns:a16="http://schemas.microsoft.com/office/drawing/2014/main" id="{4A44D2EE-F5A2-1F44-AF25-C7896C6BFC8F}"/>
              </a:ext>
            </a:extLst>
          </p:cNvPr>
          <p:cNvSpPr txBox="1"/>
          <p:nvPr/>
        </p:nvSpPr>
        <p:spPr>
          <a:xfrm>
            <a:off x="5113492" y="6557918"/>
            <a:ext cx="3739293" cy="300082"/>
          </a:xfrm>
          <a:prstGeom prst="rect">
            <a:avLst/>
          </a:prstGeom>
          <a:noFill/>
        </p:spPr>
        <p:txBody>
          <a:bodyPr wrap="none" rtlCol="0">
            <a:spAutoFit/>
          </a:bodyPr>
          <a:lstStyle/>
          <a:p>
            <a:r>
              <a:rPr lang="en-US" sz="1350" dirty="0"/>
              <a:t>Gu et all, WERF report (2019), Li et al</a:t>
            </a:r>
            <a:r>
              <a:rPr lang="en-US" sz="1350"/>
              <a:t>, unpublished</a:t>
            </a:r>
            <a:endParaRPr lang="en-US" sz="1350" dirty="0"/>
          </a:p>
        </p:txBody>
      </p:sp>
    </p:spTree>
    <p:extLst>
      <p:ext uri="{BB962C8B-B14F-4D97-AF65-F5344CB8AC3E}">
        <p14:creationId xmlns:p14="http://schemas.microsoft.com/office/powerpoint/2010/main" val="100807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0"/>
            <a:ext cx="9144000" cy="820761"/>
          </a:xfrm>
        </p:spPr>
        <p:txBody>
          <a:bodyPr>
            <a:normAutofit/>
          </a:bodyPr>
          <a:lstStyle/>
          <a:p>
            <a:pPr algn="ctr"/>
            <a:r>
              <a:rPr lang="en-US" sz="3200" b="1" dirty="0"/>
              <a:t>Mechanism 2:  S2EBPR Favors PAOs over GAOs</a:t>
            </a:r>
          </a:p>
        </p:txBody>
      </p:sp>
      <p:sp>
        <p:nvSpPr>
          <p:cNvPr id="6" name="TextBox 5"/>
          <p:cNvSpPr txBox="1"/>
          <p:nvPr/>
        </p:nvSpPr>
        <p:spPr>
          <a:xfrm>
            <a:off x="1856246" y="725102"/>
            <a:ext cx="5103961" cy="461665"/>
          </a:xfrm>
          <a:prstGeom prst="rect">
            <a:avLst/>
          </a:prstGeom>
          <a:noFill/>
        </p:spPr>
        <p:txBody>
          <a:bodyPr wrap="none" rtlCol="0">
            <a:spAutoFit/>
          </a:bodyPr>
          <a:lstStyle/>
          <a:p>
            <a:r>
              <a:rPr lang="en-US" sz="2400" dirty="0"/>
              <a:t>Competition among PAOs, GAOs</a:t>
            </a:r>
            <a:r>
              <a:rPr lang="en-US" sz="2400"/>
              <a:t>, OHOs</a:t>
            </a:r>
            <a:endParaRPr lang="en-US" sz="2400" dirty="0"/>
          </a:p>
        </p:txBody>
      </p:sp>
      <p:sp>
        <p:nvSpPr>
          <p:cNvPr id="3" name="TextBox 2"/>
          <p:cNvSpPr txBox="1"/>
          <p:nvPr/>
        </p:nvSpPr>
        <p:spPr>
          <a:xfrm>
            <a:off x="546061" y="1911869"/>
            <a:ext cx="2620370" cy="1200329"/>
          </a:xfrm>
          <a:prstGeom prst="rect">
            <a:avLst/>
          </a:prstGeom>
          <a:noFill/>
        </p:spPr>
        <p:txBody>
          <a:bodyPr wrap="square" rtlCol="0">
            <a:spAutoFit/>
          </a:bodyPr>
          <a:lstStyle/>
          <a:p>
            <a:r>
              <a:rPr lang="en-US" sz="2400" dirty="0"/>
              <a:t>PAOs stay alive, store PHA, eventually decay</a:t>
            </a:r>
          </a:p>
        </p:txBody>
      </p:sp>
      <p:cxnSp>
        <p:nvCxnSpPr>
          <p:cNvPr id="7" name="Straight Arrow Connector 6"/>
          <p:cNvCxnSpPr/>
          <p:nvPr/>
        </p:nvCxnSpPr>
        <p:spPr>
          <a:xfrm flipV="1">
            <a:off x="4476466" y="5732060"/>
            <a:ext cx="4503761" cy="13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76466" y="5759355"/>
            <a:ext cx="4503761" cy="136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76466" y="1911870"/>
            <a:ext cx="0" cy="384748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3365" y="5786650"/>
            <a:ext cx="2669962" cy="646331"/>
          </a:xfrm>
          <a:prstGeom prst="rect">
            <a:avLst/>
          </a:prstGeom>
          <a:noFill/>
        </p:spPr>
        <p:txBody>
          <a:bodyPr wrap="none" rtlCol="0">
            <a:spAutoFit/>
          </a:bodyPr>
          <a:lstStyle/>
          <a:p>
            <a:r>
              <a:rPr lang="en-US" dirty="0"/>
              <a:t>Anaerobic incubation time</a:t>
            </a:r>
          </a:p>
          <a:p>
            <a:r>
              <a:rPr lang="en-US" dirty="0"/>
              <a:t>(in side-stream reactor)</a:t>
            </a:r>
          </a:p>
        </p:txBody>
      </p:sp>
      <p:sp>
        <p:nvSpPr>
          <p:cNvPr id="18" name="TextBox 17"/>
          <p:cNvSpPr txBox="1"/>
          <p:nvPr/>
        </p:nvSpPr>
        <p:spPr>
          <a:xfrm>
            <a:off x="546061" y="4508055"/>
            <a:ext cx="2620370" cy="461665"/>
          </a:xfrm>
          <a:prstGeom prst="rect">
            <a:avLst/>
          </a:prstGeom>
          <a:noFill/>
        </p:spPr>
        <p:txBody>
          <a:bodyPr wrap="square" rtlCol="0">
            <a:spAutoFit/>
          </a:bodyPr>
          <a:lstStyle/>
          <a:p>
            <a:r>
              <a:rPr lang="en-US" sz="2400" dirty="0"/>
              <a:t>OHOs decay </a:t>
            </a:r>
          </a:p>
        </p:txBody>
      </p:sp>
      <p:grpSp>
        <p:nvGrpSpPr>
          <p:cNvPr id="31" name="Group 30"/>
          <p:cNvGrpSpPr/>
          <p:nvPr/>
        </p:nvGrpSpPr>
        <p:grpSpPr>
          <a:xfrm>
            <a:off x="4476465" y="1906331"/>
            <a:ext cx="4503762" cy="1113961"/>
            <a:chOff x="4476466" y="1949001"/>
            <a:chExt cx="4312692" cy="912866"/>
          </a:xfrm>
        </p:grpSpPr>
        <p:grpSp>
          <p:nvGrpSpPr>
            <p:cNvPr id="19" name="Group 18"/>
            <p:cNvGrpSpPr/>
            <p:nvPr/>
          </p:nvGrpSpPr>
          <p:grpSpPr>
            <a:xfrm>
              <a:off x="4476466" y="2606722"/>
              <a:ext cx="4312692" cy="255145"/>
              <a:chOff x="4476466" y="2606722"/>
              <a:chExt cx="4312692" cy="255145"/>
            </a:xfrm>
          </p:grpSpPr>
          <p:cxnSp>
            <p:nvCxnSpPr>
              <p:cNvPr id="15" name="Straight Connector 14"/>
              <p:cNvCxnSpPr/>
              <p:nvPr/>
            </p:nvCxnSpPr>
            <p:spPr>
              <a:xfrm>
                <a:off x="4476466" y="2606722"/>
                <a:ext cx="2579427" cy="1364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69540" y="2620370"/>
                <a:ext cx="1719618" cy="241497"/>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907943" y="1949001"/>
              <a:ext cx="717889" cy="461665"/>
            </a:xfrm>
            <a:prstGeom prst="rect">
              <a:avLst/>
            </a:prstGeom>
            <a:noFill/>
          </p:spPr>
          <p:txBody>
            <a:bodyPr wrap="none" rtlCol="0">
              <a:spAutoFit/>
            </a:bodyPr>
            <a:lstStyle/>
            <a:p>
              <a:r>
                <a:rPr lang="en-US" sz="2400" b="1">
                  <a:solidFill>
                    <a:schemeClr val="accent6">
                      <a:lumMod val="75000"/>
                    </a:schemeClr>
                  </a:solidFill>
                </a:rPr>
                <a:t>PAO</a:t>
              </a:r>
            </a:p>
          </p:txBody>
        </p:sp>
      </p:grpSp>
      <p:grpSp>
        <p:nvGrpSpPr>
          <p:cNvPr id="32" name="Group 31"/>
          <p:cNvGrpSpPr/>
          <p:nvPr/>
        </p:nvGrpSpPr>
        <p:grpSpPr>
          <a:xfrm>
            <a:off x="4476466" y="3261815"/>
            <a:ext cx="4285397" cy="873457"/>
            <a:chOff x="4476466" y="3261815"/>
            <a:chExt cx="4285397" cy="873457"/>
          </a:xfrm>
        </p:grpSpPr>
        <p:grpSp>
          <p:nvGrpSpPr>
            <p:cNvPr id="24" name="Group 23"/>
            <p:cNvGrpSpPr/>
            <p:nvPr/>
          </p:nvGrpSpPr>
          <p:grpSpPr>
            <a:xfrm>
              <a:off x="4476466" y="3575713"/>
              <a:ext cx="4285397" cy="559559"/>
              <a:chOff x="4476466" y="3575713"/>
              <a:chExt cx="4285397" cy="559559"/>
            </a:xfrm>
          </p:grpSpPr>
          <p:cxnSp>
            <p:nvCxnSpPr>
              <p:cNvPr id="21" name="Straight Connector 20"/>
              <p:cNvCxnSpPr/>
              <p:nvPr/>
            </p:nvCxnSpPr>
            <p:spPr>
              <a:xfrm>
                <a:off x="4476466" y="3575713"/>
                <a:ext cx="1146412" cy="27296"/>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22878" y="3603009"/>
                <a:ext cx="3138985" cy="532263"/>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045958" y="3261815"/>
              <a:ext cx="770596" cy="461665"/>
            </a:xfrm>
            <a:prstGeom prst="rect">
              <a:avLst/>
            </a:prstGeom>
            <a:noFill/>
          </p:spPr>
          <p:txBody>
            <a:bodyPr wrap="none" rtlCol="0">
              <a:spAutoFit/>
            </a:bodyPr>
            <a:lstStyle/>
            <a:p>
              <a:r>
                <a:rPr lang="en-US" sz="2400" b="1">
                  <a:solidFill>
                    <a:srgbClr val="FFC000"/>
                  </a:solidFill>
                </a:rPr>
                <a:t>GAO</a:t>
              </a:r>
            </a:p>
          </p:txBody>
        </p:sp>
      </p:grpSp>
      <p:sp>
        <p:nvSpPr>
          <p:cNvPr id="27" name="TextBox 26"/>
          <p:cNvSpPr txBox="1"/>
          <p:nvPr/>
        </p:nvSpPr>
        <p:spPr>
          <a:xfrm>
            <a:off x="546061" y="3372309"/>
            <a:ext cx="2620370" cy="830997"/>
          </a:xfrm>
          <a:prstGeom prst="rect">
            <a:avLst/>
          </a:prstGeom>
          <a:noFill/>
        </p:spPr>
        <p:txBody>
          <a:bodyPr wrap="square" rtlCol="0">
            <a:spAutoFit/>
          </a:bodyPr>
          <a:lstStyle/>
          <a:p>
            <a:r>
              <a:rPr lang="en-US" sz="2400" dirty="0"/>
              <a:t>GAOs stay alive initially, then decay  </a:t>
            </a:r>
          </a:p>
        </p:txBody>
      </p:sp>
      <p:grpSp>
        <p:nvGrpSpPr>
          <p:cNvPr id="33" name="Group 32"/>
          <p:cNvGrpSpPr/>
          <p:nvPr/>
        </p:nvGrpSpPr>
        <p:grpSpPr>
          <a:xfrm>
            <a:off x="4476466" y="4352790"/>
            <a:ext cx="4189862" cy="928894"/>
            <a:chOff x="4476466" y="4352790"/>
            <a:chExt cx="4189862" cy="928894"/>
          </a:xfrm>
        </p:grpSpPr>
        <p:cxnSp>
          <p:nvCxnSpPr>
            <p:cNvPr id="29" name="Straight Connector 28"/>
            <p:cNvCxnSpPr/>
            <p:nvPr/>
          </p:nvCxnSpPr>
          <p:spPr>
            <a:xfrm>
              <a:off x="4476466" y="4408227"/>
              <a:ext cx="4189862" cy="873457"/>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8665" y="4352790"/>
              <a:ext cx="795411" cy="461665"/>
            </a:xfrm>
            <a:prstGeom prst="rect">
              <a:avLst/>
            </a:prstGeom>
            <a:noFill/>
          </p:spPr>
          <p:txBody>
            <a:bodyPr wrap="none" rtlCol="0">
              <a:spAutoFit/>
            </a:bodyPr>
            <a:lstStyle/>
            <a:p>
              <a:r>
                <a:rPr lang="en-US" sz="2400" b="1"/>
                <a:t>OHO</a:t>
              </a:r>
            </a:p>
          </p:txBody>
        </p:sp>
      </p:grpSp>
      <p:sp>
        <p:nvSpPr>
          <p:cNvPr id="34" name="TextBox 33"/>
          <p:cNvSpPr txBox="1"/>
          <p:nvPr/>
        </p:nvSpPr>
        <p:spPr>
          <a:xfrm>
            <a:off x="4913345" y="1379605"/>
            <a:ext cx="3848518" cy="461665"/>
          </a:xfrm>
          <a:prstGeom prst="rect">
            <a:avLst/>
          </a:prstGeom>
          <a:solidFill>
            <a:schemeClr val="accent6">
              <a:lumMod val="20000"/>
              <a:lumOff val="80000"/>
            </a:schemeClr>
          </a:solidFill>
        </p:spPr>
        <p:txBody>
          <a:bodyPr wrap="square" rtlCol="0">
            <a:spAutoFit/>
          </a:bodyPr>
          <a:lstStyle/>
          <a:p>
            <a:r>
              <a:rPr lang="en-US" sz="2400"/>
              <a:t>Fate of PAO, GAO and OHOs</a:t>
            </a:r>
            <a:endParaRPr lang="en-US" sz="2400" dirty="0"/>
          </a:p>
        </p:txBody>
      </p:sp>
      <p:cxnSp>
        <p:nvCxnSpPr>
          <p:cNvPr id="36" name="Straight Connector 35"/>
          <p:cNvCxnSpPr/>
          <p:nvPr/>
        </p:nvCxnSpPr>
        <p:spPr>
          <a:xfrm>
            <a:off x="5622878" y="2142701"/>
            <a:ext cx="0" cy="3138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69540" y="2142701"/>
            <a:ext cx="0" cy="3138983"/>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6200000">
            <a:off x="3128399" y="3601557"/>
            <a:ext cx="2037737" cy="584775"/>
          </a:xfrm>
          <a:prstGeom prst="rect">
            <a:avLst/>
          </a:prstGeom>
          <a:noFill/>
        </p:spPr>
        <p:txBody>
          <a:bodyPr wrap="none" rtlCol="0">
            <a:spAutoFit/>
          </a:bodyPr>
          <a:lstStyle/>
          <a:p>
            <a:r>
              <a:rPr lang="en-US" sz="3200"/>
              <a:t>abundance</a:t>
            </a:r>
          </a:p>
        </p:txBody>
      </p:sp>
      <p:sp>
        <p:nvSpPr>
          <p:cNvPr id="10" name="TextBox 9"/>
          <p:cNvSpPr txBox="1"/>
          <p:nvPr/>
        </p:nvSpPr>
        <p:spPr>
          <a:xfrm>
            <a:off x="503918" y="5031462"/>
            <a:ext cx="3789046" cy="1569660"/>
          </a:xfrm>
          <a:prstGeom prst="rect">
            <a:avLst/>
          </a:prstGeom>
          <a:solidFill>
            <a:schemeClr val="accent6">
              <a:lumMod val="40000"/>
              <a:lumOff val="60000"/>
            </a:schemeClr>
          </a:solidFill>
        </p:spPr>
        <p:txBody>
          <a:bodyPr wrap="square" rtlCol="0">
            <a:spAutoFit/>
          </a:bodyPr>
          <a:lstStyle/>
          <a:p>
            <a:r>
              <a:rPr lang="en-US" sz="3200" dirty="0"/>
              <a:t>Side-stream allow carbon “re-shift”</a:t>
            </a:r>
          </a:p>
          <a:p>
            <a:r>
              <a:rPr lang="en-US" sz="3200" dirty="0"/>
              <a:t>And PAO selection</a:t>
            </a:r>
          </a:p>
        </p:txBody>
      </p:sp>
      <p:grpSp>
        <p:nvGrpSpPr>
          <p:cNvPr id="14" name="Group 13"/>
          <p:cNvGrpSpPr/>
          <p:nvPr/>
        </p:nvGrpSpPr>
        <p:grpSpPr>
          <a:xfrm>
            <a:off x="4569461" y="2270332"/>
            <a:ext cx="2233001" cy="390225"/>
            <a:chOff x="4569461" y="2270332"/>
            <a:chExt cx="2233001" cy="390225"/>
          </a:xfrm>
        </p:grpSpPr>
        <p:sp>
          <p:nvSpPr>
            <p:cNvPr id="11" name="TextBox 10"/>
            <p:cNvSpPr txBox="1"/>
            <p:nvPr/>
          </p:nvSpPr>
          <p:spPr>
            <a:xfrm>
              <a:off x="4569461" y="2270332"/>
              <a:ext cx="1109599" cy="369332"/>
            </a:xfrm>
            <a:prstGeom prst="rect">
              <a:avLst/>
            </a:prstGeom>
            <a:noFill/>
          </p:spPr>
          <p:txBody>
            <a:bodyPr wrap="none" rtlCol="0">
              <a:spAutoFit/>
            </a:bodyPr>
            <a:lstStyle/>
            <a:p>
              <a:r>
                <a:rPr lang="en-US" dirty="0"/>
                <a:t>Use </a:t>
              </a:r>
              <a:r>
                <a:rPr lang="en-US" dirty="0" err="1"/>
                <a:t>polyP</a:t>
              </a:r>
              <a:endParaRPr lang="en-US" dirty="0"/>
            </a:p>
          </p:txBody>
        </p:sp>
        <p:sp>
          <p:nvSpPr>
            <p:cNvPr id="12" name="TextBox 11"/>
            <p:cNvSpPr txBox="1"/>
            <p:nvPr/>
          </p:nvSpPr>
          <p:spPr>
            <a:xfrm>
              <a:off x="5946137" y="2291225"/>
              <a:ext cx="856325" cy="369332"/>
            </a:xfrm>
            <a:prstGeom prst="rect">
              <a:avLst/>
            </a:prstGeom>
            <a:noFill/>
          </p:spPr>
          <p:txBody>
            <a:bodyPr wrap="none" rtlCol="0">
              <a:spAutoFit/>
            </a:bodyPr>
            <a:lstStyle/>
            <a:p>
              <a:r>
                <a:rPr lang="en-US" dirty="0"/>
                <a:t>Use </a:t>
              </a:r>
              <a:r>
                <a:rPr lang="en-US" dirty="0" err="1"/>
                <a:t>gly</a:t>
              </a:r>
              <a:endParaRPr lang="en-US" dirty="0"/>
            </a:p>
          </p:txBody>
        </p:sp>
      </p:grpSp>
      <p:sp>
        <p:nvSpPr>
          <p:cNvPr id="35" name="TextBox 34"/>
          <p:cNvSpPr txBox="1"/>
          <p:nvPr/>
        </p:nvSpPr>
        <p:spPr>
          <a:xfrm>
            <a:off x="4587229" y="3233677"/>
            <a:ext cx="856325" cy="369332"/>
          </a:xfrm>
          <a:prstGeom prst="rect">
            <a:avLst/>
          </a:prstGeom>
          <a:noFill/>
        </p:spPr>
        <p:txBody>
          <a:bodyPr wrap="none" rtlCol="0">
            <a:spAutoFit/>
          </a:bodyPr>
          <a:lstStyle/>
          <a:p>
            <a:r>
              <a:rPr lang="en-US" dirty="0"/>
              <a:t>Use </a:t>
            </a:r>
            <a:r>
              <a:rPr lang="en-US" dirty="0" err="1"/>
              <a:t>gly</a:t>
            </a:r>
            <a:endParaRPr lang="en-US" dirty="0"/>
          </a:p>
        </p:txBody>
      </p:sp>
    </p:spTree>
    <p:extLst>
      <p:ext uri="{BB962C8B-B14F-4D97-AF65-F5344CB8AC3E}">
        <p14:creationId xmlns:p14="http://schemas.microsoft.com/office/powerpoint/2010/main" val="12640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7" grpId="0"/>
      <p:bldP spid="3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0"/>
            <a:ext cx="9144000" cy="820761"/>
          </a:xfrm>
        </p:spPr>
        <p:txBody>
          <a:bodyPr>
            <a:normAutofit/>
          </a:bodyPr>
          <a:lstStyle/>
          <a:p>
            <a:pPr algn="ctr"/>
            <a:r>
              <a:rPr lang="en-US" sz="3200" b="1" dirty="0"/>
              <a:t>Mechanism 2:  S2EBPR Favors PAOs over GAOs</a:t>
            </a:r>
          </a:p>
        </p:txBody>
      </p:sp>
      <p:sp>
        <p:nvSpPr>
          <p:cNvPr id="6" name="TextBox 5"/>
          <p:cNvSpPr txBox="1"/>
          <p:nvPr/>
        </p:nvSpPr>
        <p:spPr>
          <a:xfrm>
            <a:off x="1201153" y="1025353"/>
            <a:ext cx="6919265" cy="5632311"/>
          </a:xfrm>
          <a:prstGeom prst="rect">
            <a:avLst/>
          </a:prstGeom>
          <a:noFill/>
        </p:spPr>
        <p:txBody>
          <a:bodyPr wrap="square" rtlCol="0">
            <a:spAutoFit/>
          </a:bodyPr>
          <a:lstStyle/>
          <a:p>
            <a:r>
              <a:rPr lang="en-US" sz="2400" dirty="0"/>
              <a:t>Competition among PAOs, GAOs, OHOs</a:t>
            </a:r>
          </a:p>
          <a:p>
            <a:endParaRPr lang="en-US" sz="2400" dirty="0"/>
          </a:p>
          <a:p>
            <a:r>
              <a:rPr lang="en-US" sz="2400" b="1" dirty="0"/>
              <a:t>New, different PAOs?</a:t>
            </a:r>
          </a:p>
          <a:p>
            <a:r>
              <a:rPr lang="en-US" sz="2400" dirty="0"/>
              <a:t>	-- New sub-clades of </a:t>
            </a:r>
            <a:r>
              <a:rPr lang="en-US" sz="2400" i="1" dirty="0" err="1"/>
              <a:t>Accumulibacter</a:t>
            </a:r>
            <a:r>
              <a:rPr lang="en-US" sz="2400" i="1" dirty="0"/>
              <a:t> </a:t>
            </a:r>
            <a:endParaRPr lang="en-US" sz="2400" dirty="0"/>
          </a:p>
          <a:p>
            <a:endParaRPr lang="en-US" sz="2400" dirty="0"/>
          </a:p>
          <a:p>
            <a:r>
              <a:rPr lang="en-US" sz="2400" b="1" dirty="0"/>
              <a:t>Role of </a:t>
            </a:r>
            <a:r>
              <a:rPr lang="en-US" sz="2400" b="1" i="1" dirty="0" err="1"/>
              <a:t>Tetrasphaera</a:t>
            </a:r>
            <a:r>
              <a:rPr lang="en-US" sz="2400" b="1" dirty="0"/>
              <a:t>? </a:t>
            </a:r>
          </a:p>
          <a:p>
            <a:r>
              <a:rPr lang="en-US" sz="2400" dirty="0"/>
              <a:t>	- No statistical difference in abundance between</a:t>
            </a:r>
          </a:p>
          <a:p>
            <a:r>
              <a:rPr lang="en-US" sz="2400" dirty="0"/>
              <a:t>        S2EBPR and conventional </a:t>
            </a:r>
          </a:p>
          <a:p>
            <a:endParaRPr lang="en-US" sz="2400" dirty="0"/>
          </a:p>
          <a:p>
            <a:r>
              <a:rPr lang="en-US" sz="2400" b="1" dirty="0"/>
              <a:t>Unknown GAOs</a:t>
            </a:r>
          </a:p>
          <a:p>
            <a:r>
              <a:rPr lang="en-US" sz="2400" b="1" dirty="0"/>
              <a:t>	- </a:t>
            </a:r>
            <a:r>
              <a:rPr lang="en-US" sz="2400" dirty="0"/>
              <a:t>Lower abundance of known GAOs</a:t>
            </a:r>
          </a:p>
          <a:p>
            <a:r>
              <a:rPr lang="en-US" sz="2400" b="1" dirty="0"/>
              <a:t>	- </a:t>
            </a:r>
            <a:r>
              <a:rPr lang="en-US" sz="2400" dirty="0"/>
              <a:t>Unknown GAOs revealed by Raman</a:t>
            </a:r>
            <a:endParaRPr lang="en-US" sz="2400" b="1" dirty="0"/>
          </a:p>
          <a:p>
            <a:endParaRPr lang="en-US" sz="2400" dirty="0"/>
          </a:p>
          <a:p>
            <a:r>
              <a:rPr lang="en-US" sz="2400" b="1" dirty="0"/>
              <a:t>Other organisms of interest:  </a:t>
            </a:r>
          </a:p>
          <a:p>
            <a:r>
              <a:rPr lang="en-US" sz="2400" dirty="0"/>
              <a:t>	--denitrifying PHA-accumulating organisms</a:t>
            </a:r>
          </a:p>
        </p:txBody>
      </p:sp>
    </p:spTree>
    <p:extLst>
      <p:ext uri="{BB962C8B-B14F-4D97-AF65-F5344CB8AC3E}">
        <p14:creationId xmlns:p14="http://schemas.microsoft.com/office/powerpoint/2010/main" val="1159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0"/>
            <a:ext cx="9144000" cy="820761"/>
          </a:xfrm>
        </p:spPr>
        <p:txBody>
          <a:bodyPr>
            <a:normAutofit/>
          </a:bodyPr>
          <a:lstStyle/>
          <a:p>
            <a:pPr algn="ctr"/>
            <a:r>
              <a:rPr lang="en-US" sz="3200" b="1" dirty="0"/>
              <a:t>Mechanism 3:  Phenotypic shifts in PAOs</a:t>
            </a:r>
          </a:p>
        </p:txBody>
      </p:sp>
      <p:sp>
        <p:nvSpPr>
          <p:cNvPr id="4" name="TextBox 3"/>
          <p:cNvSpPr txBox="1"/>
          <p:nvPr/>
        </p:nvSpPr>
        <p:spPr>
          <a:xfrm>
            <a:off x="856413" y="622525"/>
            <a:ext cx="7632494" cy="830997"/>
          </a:xfrm>
          <a:prstGeom prst="rect">
            <a:avLst/>
          </a:prstGeom>
          <a:noFill/>
        </p:spPr>
        <p:txBody>
          <a:bodyPr wrap="square" rtlCol="0">
            <a:spAutoFit/>
          </a:bodyPr>
          <a:lstStyle/>
          <a:p>
            <a:r>
              <a:rPr lang="en-US" sz="2400" dirty="0"/>
              <a:t>S2EBPR leads to more PHA content at both individual cell and population level</a:t>
            </a:r>
          </a:p>
        </p:txBody>
      </p:sp>
      <p:pic>
        <p:nvPicPr>
          <p:cNvPr id="7" name="Picture 6"/>
          <p:cNvPicPr>
            <a:picLocks noChangeAspect="1"/>
          </p:cNvPicPr>
          <p:nvPr/>
        </p:nvPicPr>
        <p:blipFill>
          <a:blip r:embed="rId2"/>
          <a:stretch>
            <a:fillRect/>
          </a:stretch>
        </p:blipFill>
        <p:spPr>
          <a:xfrm>
            <a:off x="327546" y="1624618"/>
            <a:ext cx="8161361" cy="4263426"/>
          </a:xfrm>
          <a:prstGeom prst="rect">
            <a:avLst/>
          </a:prstGeom>
        </p:spPr>
      </p:pic>
      <p:sp>
        <p:nvSpPr>
          <p:cNvPr id="8" name="TextBox 7">
            <a:extLst>
              <a:ext uri="{FF2B5EF4-FFF2-40B4-BE49-F238E27FC236}">
                <a16:creationId xmlns:a16="http://schemas.microsoft.com/office/drawing/2014/main" id="{72E2037C-5838-4439-8642-B2476F9CDCE0}"/>
              </a:ext>
            </a:extLst>
          </p:cNvPr>
          <p:cNvSpPr txBox="1"/>
          <p:nvPr/>
        </p:nvSpPr>
        <p:spPr>
          <a:xfrm>
            <a:off x="6619415" y="6541860"/>
            <a:ext cx="2301464" cy="300082"/>
          </a:xfrm>
          <a:prstGeom prst="rect">
            <a:avLst/>
          </a:prstGeom>
          <a:noFill/>
        </p:spPr>
        <p:txBody>
          <a:bodyPr wrap="none" rtlCol="0">
            <a:spAutoFit/>
          </a:bodyPr>
          <a:lstStyle/>
          <a:p>
            <a:r>
              <a:rPr lang="en-US" sz="1350" dirty="0"/>
              <a:t>Wang et </a:t>
            </a:r>
            <a:r>
              <a:rPr lang="en-US" sz="1350"/>
              <a:t>al., Unpublished </a:t>
            </a:r>
            <a:r>
              <a:rPr lang="en-US" sz="1350" dirty="0"/>
              <a:t>data</a:t>
            </a:r>
          </a:p>
        </p:txBody>
      </p:sp>
      <p:sp>
        <p:nvSpPr>
          <p:cNvPr id="2" name="TextBox 1"/>
          <p:cNvSpPr txBox="1"/>
          <p:nvPr/>
        </p:nvSpPr>
        <p:spPr>
          <a:xfrm>
            <a:off x="5178764" y="5703378"/>
            <a:ext cx="3022366" cy="369332"/>
          </a:xfrm>
          <a:prstGeom prst="rect">
            <a:avLst/>
          </a:prstGeom>
          <a:noFill/>
        </p:spPr>
        <p:txBody>
          <a:bodyPr wrap="none" rtlCol="0">
            <a:spAutoFit/>
          </a:bodyPr>
          <a:lstStyle/>
          <a:p>
            <a:r>
              <a:rPr lang="en-US" dirty="0"/>
              <a:t>(PPB- PHA producing bacteria)</a:t>
            </a:r>
          </a:p>
        </p:txBody>
      </p:sp>
      <p:sp>
        <p:nvSpPr>
          <p:cNvPr id="3" name="TextBox 2"/>
          <p:cNvSpPr txBox="1"/>
          <p:nvPr/>
        </p:nvSpPr>
        <p:spPr>
          <a:xfrm>
            <a:off x="1011382" y="5703378"/>
            <a:ext cx="3175165" cy="369332"/>
          </a:xfrm>
          <a:prstGeom prst="rect">
            <a:avLst/>
          </a:prstGeom>
          <a:solidFill>
            <a:schemeClr val="accent6">
              <a:lumMod val="40000"/>
              <a:lumOff val="60000"/>
            </a:schemeClr>
          </a:solidFill>
        </p:spPr>
        <p:txBody>
          <a:bodyPr wrap="none" rtlCol="0">
            <a:spAutoFit/>
          </a:bodyPr>
          <a:lstStyle/>
          <a:p>
            <a:r>
              <a:rPr lang="en-US" dirty="0"/>
              <a:t>Carbon type </a:t>
            </a:r>
            <a:r>
              <a:rPr lang="en-US"/>
              <a:t>affects phenotypes</a:t>
            </a:r>
          </a:p>
        </p:txBody>
      </p:sp>
    </p:spTree>
    <p:extLst>
      <p:ext uri="{BB962C8B-B14F-4D97-AF65-F5344CB8AC3E}">
        <p14:creationId xmlns:p14="http://schemas.microsoft.com/office/powerpoint/2010/main" val="49363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914400"/>
          </a:xfrm>
        </p:spPr>
        <p:txBody>
          <a:bodyPr/>
          <a:lstStyle/>
          <a:p>
            <a:r>
              <a:rPr lang="en-US" sz="3600" b="1" dirty="0">
                <a:solidFill>
                  <a:schemeClr val="bg1"/>
                </a:solidFill>
              </a:rPr>
              <a:t>April Z. Gu, Ph.D.</a:t>
            </a:r>
          </a:p>
        </p:txBody>
      </p:sp>
      <p:sp>
        <p:nvSpPr>
          <p:cNvPr id="5123" name="Rectangle 3"/>
          <p:cNvSpPr>
            <a:spLocks noGrp="1" noChangeArrowheads="1"/>
          </p:cNvSpPr>
          <p:nvPr>
            <p:ph idx="1"/>
          </p:nvPr>
        </p:nvSpPr>
        <p:spPr>
          <a:xfrm>
            <a:off x="361950" y="1143000"/>
            <a:ext cx="8420100" cy="5943600"/>
          </a:xfrm>
        </p:spPr>
        <p:txBody>
          <a:bodyPr/>
          <a:lstStyle/>
          <a:p>
            <a:r>
              <a:rPr lang="en-US" sz="2000" dirty="0">
                <a:solidFill>
                  <a:schemeClr val="bg1"/>
                </a:solidFill>
              </a:rPr>
              <a:t>Dr. April Z. </a:t>
            </a:r>
            <a:r>
              <a:rPr lang="en-US" sz="2000">
                <a:solidFill>
                  <a:schemeClr val="bg1"/>
                </a:solidFill>
              </a:rPr>
              <a:t>Gu is </a:t>
            </a:r>
            <a:r>
              <a:rPr lang="en-US" sz="2000" dirty="0">
                <a:solidFill>
                  <a:schemeClr val="bg1"/>
                </a:solidFill>
              </a:rPr>
              <a:t>currently a professor at the School of Civil and Environmental Engineering at Cornell University in Ithaca, New York. Her expertise and area of research interest include biotechnology for water and wastewater treatment and biological nutrient removal; risk-based water quality monitoring and toxicity assessment; global phosphorus cycling and bioavailability of nutrients in natural ecological systems; and biosensors and nano-biosensors. She has led and participated over 30 research projects funded by various agencies including NSF, DOE, EPA, WERF, WRF, USDA/NIFA, and NIEHS. She has been elected to serve on the Board of Directors for AEESP since 2017. </a:t>
            </a:r>
          </a:p>
          <a:p>
            <a:r>
              <a:rPr lang="en-US" sz="2000" dirty="0">
                <a:solidFill>
                  <a:schemeClr val="bg1"/>
                </a:solidFill>
              </a:rPr>
              <a:t>Dr. Gu received her B.S. in Environmental Engineering and Science from Tsinghua University in Beijing, China and a Ph.D. in Civil and Environmental Engineering, jointly in Microbiology, from the University of Washington.  She is an elected Fellow of Water Environment Federation for her professional achievement, stature and contributions to the water profession.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0"/>
            <a:ext cx="9144000" cy="820761"/>
          </a:xfrm>
        </p:spPr>
        <p:txBody>
          <a:bodyPr>
            <a:normAutofit/>
          </a:bodyPr>
          <a:lstStyle/>
          <a:p>
            <a:pPr algn="ctr"/>
            <a:r>
              <a:rPr lang="en-US" sz="3200" b="1"/>
              <a:t>Mechanism 3:  Phenotypic shifts in PAOs</a:t>
            </a:r>
          </a:p>
        </p:txBody>
      </p:sp>
      <p:sp>
        <p:nvSpPr>
          <p:cNvPr id="4" name="TextBox 3"/>
          <p:cNvSpPr txBox="1"/>
          <p:nvPr/>
        </p:nvSpPr>
        <p:spPr>
          <a:xfrm>
            <a:off x="1569319" y="670511"/>
            <a:ext cx="5100051" cy="954107"/>
          </a:xfrm>
          <a:prstGeom prst="rect">
            <a:avLst/>
          </a:prstGeom>
          <a:noFill/>
        </p:spPr>
        <p:txBody>
          <a:bodyPr wrap="none" rtlCol="0">
            <a:spAutoFit/>
          </a:bodyPr>
          <a:lstStyle/>
          <a:p>
            <a:r>
              <a:rPr lang="en-US" sz="3200"/>
              <a:t>Biochemical Pathway Shifts??</a:t>
            </a:r>
          </a:p>
          <a:p>
            <a:endParaRPr lang="en-US" sz="2400"/>
          </a:p>
        </p:txBody>
      </p:sp>
      <p:sp>
        <p:nvSpPr>
          <p:cNvPr id="8" name="TextBox 7">
            <a:extLst>
              <a:ext uri="{FF2B5EF4-FFF2-40B4-BE49-F238E27FC236}">
                <a16:creationId xmlns:a16="http://schemas.microsoft.com/office/drawing/2014/main" id="{72E2037C-5838-4439-8642-B2476F9CDCE0}"/>
              </a:ext>
            </a:extLst>
          </p:cNvPr>
          <p:cNvSpPr txBox="1"/>
          <p:nvPr/>
        </p:nvSpPr>
        <p:spPr>
          <a:xfrm>
            <a:off x="6233809" y="6170795"/>
            <a:ext cx="1428211" cy="300082"/>
          </a:xfrm>
          <a:prstGeom prst="rect">
            <a:avLst/>
          </a:prstGeom>
          <a:noFill/>
        </p:spPr>
        <p:txBody>
          <a:bodyPr wrap="none" rtlCol="0">
            <a:spAutoFit/>
          </a:bodyPr>
          <a:lstStyle/>
          <a:p>
            <a:r>
              <a:rPr lang="en-US" sz="1350"/>
              <a:t>Unpublished data</a:t>
            </a:r>
          </a:p>
        </p:txBody>
      </p:sp>
      <p:sp>
        <p:nvSpPr>
          <p:cNvPr id="2" name="TextBox 1"/>
          <p:cNvSpPr txBox="1"/>
          <p:nvPr/>
        </p:nvSpPr>
        <p:spPr>
          <a:xfrm>
            <a:off x="981490" y="1491272"/>
            <a:ext cx="7691170" cy="4154984"/>
          </a:xfrm>
          <a:prstGeom prst="rect">
            <a:avLst/>
          </a:prstGeom>
          <a:noFill/>
        </p:spPr>
        <p:txBody>
          <a:bodyPr wrap="square" rtlCol="0">
            <a:spAutoFit/>
          </a:bodyPr>
          <a:lstStyle/>
          <a:p>
            <a:r>
              <a:rPr lang="en-US" sz="2400"/>
              <a:t>* S2EBPR processes appear to be associated with higher activity of the glycolysis pathway ((Lanham et al. 2013a, our study )</a:t>
            </a:r>
          </a:p>
          <a:p>
            <a:endParaRPr lang="en-US" sz="2400"/>
          </a:p>
          <a:p>
            <a:r>
              <a:rPr lang="en-US" sz="2400"/>
              <a:t>* South Cary, the only long-term running S2EBPR facility in the US with an SSR configuration seem to have higher level utilization of TCA cycle, which was later confirmed with agent-based model simulations </a:t>
            </a:r>
          </a:p>
          <a:p>
            <a:endParaRPr lang="en-US" sz="2400"/>
          </a:p>
          <a:p>
            <a:r>
              <a:rPr lang="en-US" sz="2400"/>
              <a:t>* C/P ratio, C level and composition, availability of various intracellular polymers  all affect pathways activities</a:t>
            </a:r>
          </a:p>
        </p:txBody>
      </p:sp>
    </p:spTree>
    <p:extLst>
      <p:ext uri="{BB962C8B-B14F-4D97-AF65-F5344CB8AC3E}">
        <p14:creationId xmlns:p14="http://schemas.microsoft.com/office/powerpoint/2010/main" val="174584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01A2-491F-8E41-A2FB-3F7BD6677ACC}"/>
              </a:ext>
            </a:extLst>
          </p:cNvPr>
          <p:cNvSpPr>
            <a:spLocks noGrp="1"/>
          </p:cNvSpPr>
          <p:nvPr>
            <p:ph type="title"/>
          </p:nvPr>
        </p:nvSpPr>
        <p:spPr>
          <a:xfrm>
            <a:off x="676894" y="1025179"/>
            <a:ext cx="7886700" cy="430081"/>
          </a:xfrm>
        </p:spPr>
        <p:txBody>
          <a:bodyPr>
            <a:noAutofit/>
          </a:bodyPr>
          <a:lstStyle/>
          <a:p>
            <a:r>
              <a:rPr lang="en-US" sz="3600" dirty="0"/>
              <a:t>Mechanistic S2EBPR model</a:t>
            </a:r>
          </a:p>
        </p:txBody>
      </p:sp>
      <p:grpSp>
        <p:nvGrpSpPr>
          <p:cNvPr id="5" name="Group 4"/>
          <p:cNvGrpSpPr/>
          <p:nvPr/>
        </p:nvGrpSpPr>
        <p:grpSpPr>
          <a:xfrm>
            <a:off x="676894" y="2251880"/>
            <a:ext cx="7653736" cy="4144505"/>
            <a:chOff x="793376" y="2070952"/>
            <a:chExt cx="7057606" cy="3451977"/>
          </a:xfrm>
        </p:grpSpPr>
        <p:sp>
          <p:nvSpPr>
            <p:cNvPr id="3" name="Oval 2"/>
            <p:cNvSpPr/>
            <p:nvPr/>
          </p:nvSpPr>
          <p:spPr>
            <a:xfrm>
              <a:off x="3160296" y="2070952"/>
              <a:ext cx="1900579" cy="1900579"/>
            </a:xfrm>
            <a:prstGeom prst="ellipse">
              <a:avLst/>
            </a:prstGeom>
            <a:solidFill>
              <a:srgbClr val="333399">
                <a:alpha val="1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1"/>
                  </a:solidFill>
                  <a:latin typeface="Arial" panose="020B0604020202020204" pitchFamily="34" charset="0"/>
                  <a:cs typeface="Arial" panose="020B0604020202020204" pitchFamily="34" charset="0"/>
                </a:rPr>
                <a:t>ASM2</a:t>
              </a:r>
            </a:p>
            <a:p>
              <a:pPr algn="ctr"/>
              <a:r>
                <a:rPr lang="en-US" sz="1050" b="1" i="1" dirty="0">
                  <a:solidFill>
                    <a:schemeClr val="accent1"/>
                  </a:solidFill>
                  <a:latin typeface="Arial" panose="020B0604020202020204" pitchFamily="34" charset="0"/>
                  <a:cs typeface="Arial" panose="020B0604020202020204" pitchFamily="34" charset="0"/>
                </a:rPr>
                <a:t>(</a:t>
              </a:r>
              <a:r>
                <a:rPr lang="en-US" sz="1050" b="1" i="1" dirty="0" err="1">
                  <a:solidFill>
                    <a:schemeClr val="accent1"/>
                  </a:solidFill>
                  <a:latin typeface="Arial" panose="020B0604020202020204" pitchFamily="34" charset="0"/>
                  <a:cs typeface="Arial" panose="020B0604020202020204" pitchFamily="34" charset="0"/>
                </a:rPr>
                <a:t>Henze</a:t>
              </a:r>
              <a:r>
                <a:rPr lang="en-US" sz="1050" b="1" i="1" dirty="0">
                  <a:solidFill>
                    <a:schemeClr val="accent1"/>
                  </a:solidFill>
                  <a:latin typeface="Arial" panose="020B0604020202020204" pitchFamily="34" charset="0"/>
                  <a:cs typeface="Arial" panose="020B0604020202020204" pitchFamily="34" charset="0"/>
                </a:rPr>
                <a:t> et al, 2002)</a:t>
              </a:r>
            </a:p>
          </p:txBody>
        </p:sp>
        <p:sp>
          <p:nvSpPr>
            <p:cNvPr id="8" name="Oval 7"/>
            <p:cNvSpPr/>
            <p:nvPr/>
          </p:nvSpPr>
          <p:spPr>
            <a:xfrm>
              <a:off x="3127426" y="3427744"/>
              <a:ext cx="1933448" cy="1933448"/>
            </a:xfrm>
            <a:prstGeom prst="ellipse">
              <a:avLst/>
            </a:prstGeom>
            <a:gradFill>
              <a:gsLst>
                <a:gs pos="69000">
                  <a:srgbClr val="00FA53">
                    <a:alpha val="20000"/>
                  </a:srgbClr>
                </a:gs>
                <a:gs pos="77000">
                  <a:srgbClr val="FFC000">
                    <a:alpha val="20000"/>
                  </a:srgbClr>
                </a:gs>
              </a:gsLst>
              <a:lin ang="5400000" scaled="1"/>
            </a:gradFill>
            <a:ln w="38100">
              <a:gradFill>
                <a:gsLst>
                  <a:gs pos="58000">
                    <a:srgbClr val="00B050"/>
                  </a:gs>
                  <a:gs pos="80000">
                    <a:srgbClr val="FFC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500" b="1" i="1" dirty="0">
                  <a:solidFill>
                    <a:srgbClr val="007434"/>
                  </a:solidFill>
                  <a:latin typeface="Arial" panose="020B0604020202020204" pitchFamily="34" charset="0"/>
                  <a:cs typeface="Arial" panose="020B0604020202020204" pitchFamily="34" charset="0"/>
                </a:rPr>
                <a:t>Agent-based model</a:t>
              </a:r>
            </a:p>
            <a:p>
              <a:pPr algn="ctr"/>
              <a:r>
                <a:rPr lang="da-DK" sz="900" b="1" i="1" dirty="0">
                  <a:solidFill>
                    <a:srgbClr val="007434"/>
                  </a:solidFill>
                  <a:latin typeface="Arial" panose="020B0604020202020204" pitchFamily="34" charset="0"/>
                  <a:cs typeface="Arial" panose="020B0604020202020204" pitchFamily="34" charset="0"/>
                </a:rPr>
                <a:t>(Bucci et al, 2012)</a:t>
              </a:r>
            </a:p>
            <a:p>
              <a:pPr algn="ctr"/>
              <a:r>
                <a:rPr lang="da-DK" sz="2100" b="1" i="1" dirty="0">
                  <a:solidFill>
                    <a:srgbClr val="71A400"/>
                  </a:solidFill>
                  <a:latin typeface="Arial" panose="020B0604020202020204" pitchFamily="34" charset="0"/>
                  <a:cs typeface="Arial" panose="020B0604020202020204" pitchFamily="34" charset="0"/>
                </a:rPr>
                <a:t>+</a:t>
              </a:r>
              <a:endParaRPr lang="da-DK" sz="900" b="1" i="1" dirty="0">
                <a:solidFill>
                  <a:srgbClr val="71A400"/>
                </a:solidFill>
                <a:latin typeface="Arial" panose="020B0604020202020204" pitchFamily="34" charset="0"/>
                <a:cs typeface="Arial" panose="020B0604020202020204" pitchFamily="34" charset="0"/>
              </a:endParaRPr>
            </a:p>
            <a:p>
              <a:pPr algn="ctr"/>
              <a:r>
                <a:rPr lang="en-US" sz="900" b="1" i="1" dirty="0">
                  <a:solidFill>
                    <a:srgbClr val="8E7300"/>
                  </a:solidFill>
                  <a:latin typeface="Arial" panose="020B0604020202020204" pitchFamily="34" charset="0"/>
                  <a:cs typeface="Arial" panose="020B0604020202020204" pitchFamily="34" charset="0"/>
                </a:rPr>
                <a:t>S2EBPR Extension</a:t>
              </a:r>
              <a:endParaRPr lang="da-DK" sz="900" b="1" i="1" dirty="0">
                <a:solidFill>
                  <a:srgbClr val="007434"/>
                </a:solidFill>
                <a:latin typeface="Arial" panose="020B0604020202020204" pitchFamily="34" charset="0"/>
                <a:cs typeface="Arial" panose="020B0604020202020204" pitchFamily="34" charset="0"/>
              </a:endParaRPr>
            </a:p>
          </p:txBody>
        </p:sp>
        <p:sp>
          <p:nvSpPr>
            <p:cNvPr id="9" name="Rounded Rectangular Callout 8"/>
            <p:cNvSpPr/>
            <p:nvPr/>
          </p:nvSpPr>
          <p:spPr>
            <a:xfrm>
              <a:off x="5449426" y="4824480"/>
              <a:ext cx="2401556" cy="698449"/>
            </a:xfrm>
            <a:prstGeom prst="wedgeRoundRectCallout">
              <a:avLst>
                <a:gd name="adj1" fmla="val -81292"/>
                <a:gd name="adj2" fmla="val -3164"/>
                <a:gd name="adj3" fmla="val 16667"/>
              </a:avLst>
            </a:prstGeom>
            <a:solidFill>
              <a:schemeClr val="bg1">
                <a:lumMod val="50000"/>
                <a:alpha val="2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i="1" dirty="0">
                  <a:solidFill>
                    <a:srgbClr val="C55A11"/>
                  </a:solidFill>
                  <a:latin typeface="Arial" panose="020B0604020202020204" pitchFamily="34" charset="0"/>
                  <a:cs typeface="Arial" panose="020B0604020202020204" pitchFamily="34" charset="0"/>
                </a:rPr>
                <a:t>Staged maintenance and decay</a:t>
              </a:r>
            </a:p>
            <a:p>
              <a:pPr marL="214313" indent="-214313">
                <a:buFont typeface="Arial" panose="020B0604020202020204" pitchFamily="34" charset="0"/>
                <a:buChar char="•"/>
              </a:pPr>
              <a:r>
                <a:rPr lang="en-US" sz="1200" b="1" i="1" dirty="0">
                  <a:solidFill>
                    <a:srgbClr val="C55A11"/>
                  </a:solidFill>
                  <a:latin typeface="Arial" panose="020B0604020202020204" pitchFamily="34" charset="0"/>
                  <a:cs typeface="Arial" panose="020B0604020202020204" pitchFamily="34" charset="0"/>
                </a:rPr>
                <a:t>Sequential polymer usage</a:t>
              </a:r>
            </a:p>
          </p:txBody>
        </p:sp>
        <p:sp>
          <p:nvSpPr>
            <p:cNvPr id="10" name="Rounded Rectangular Callout 9"/>
            <p:cNvSpPr/>
            <p:nvPr/>
          </p:nvSpPr>
          <p:spPr>
            <a:xfrm>
              <a:off x="5449426" y="3996539"/>
              <a:ext cx="2401556" cy="706260"/>
            </a:xfrm>
            <a:prstGeom prst="wedgeRoundRectCallout">
              <a:avLst>
                <a:gd name="adj1" fmla="val -65453"/>
                <a:gd name="adj2" fmla="val -12224"/>
                <a:gd name="adj3" fmla="val 16667"/>
              </a:avLst>
            </a:prstGeom>
            <a:solidFill>
              <a:schemeClr val="bg1">
                <a:lumMod val="50000"/>
                <a:alpha val="2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i="1" dirty="0">
                  <a:solidFill>
                    <a:srgbClr val="00B050"/>
                  </a:solidFill>
                  <a:latin typeface="Arial" panose="020B0604020202020204" pitchFamily="34" charset="0"/>
                  <a:cs typeface="Arial" panose="020B0604020202020204" pitchFamily="34" charset="0"/>
                </a:rPr>
                <a:t>GAOs </a:t>
              </a:r>
              <a:r>
                <a:rPr lang="en-US" sz="1200" i="1" dirty="0">
                  <a:solidFill>
                    <a:srgbClr val="00B050"/>
                  </a:solidFill>
                  <a:latin typeface="Arial" panose="020B0604020202020204" pitchFamily="34" charset="0"/>
                  <a:cs typeface="Arial" panose="020B0604020202020204" pitchFamily="34" charset="0"/>
                </a:rPr>
                <a:t>(Zeng et al, 2002)</a:t>
              </a:r>
            </a:p>
            <a:p>
              <a:pPr marL="557213" lvl="1" indent="-214313">
                <a:buFont typeface="Arial" panose="020B0604020202020204" pitchFamily="34" charset="0"/>
                <a:buChar char="•"/>
              </a:pPr>
              <a:r>
                <a:rPr lang="en-US" sz="1200" i="1" dirty="0" err="1">
                  <a:solidFill>
                    <a:srgbClr val="00B050"/>
                  </a:solidFill>
                  <a:latin typeface="Arial" panose="020B0604020202020204" pitchFamily="34" charset="0"/>
                  <a:cs typeface="Arial" panose="020B0604020202020204" pitchFamily="34" charset="0"/>
                </a:rPr>
                <a:t>PHA+Glycogen</a:t>
              </a:r>
              <a:endParaRPr lang="en-US" sz="1200" i="1" dirty="0">
                <a:solidFill>
                  <a:srgbClr val="00B05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b="1" i="1" dirty="0">
                  <a:solidFill>
                    <a:srgbClr val="00B050"/>
                  </a:solidFill>
                  <a:latin typeface="Arial" panose="020B0604020202020204" pitchFamily="34" charset="0"/>
                  <a:cs typeface="Arial" panose="020B0604020202020204" pitchFamily="34" charset="0"/>
                </a:rPr>
                <a:t>Agent-based modeling</a:t>
              </a:r>
            </a:p>
          </p:txBody>
        </p:sp>
        <p:sp>
          <p:nvSpPr>
            <p:cNvPr id="11" name="Rounded Rectangular Callout 10"/>
            <p:cNvSpPr/>
            <p:nvPr/>
          </p:nvSpPr>
          <p:spPr>
            <a:xfrm>
              <a:off x="5449426" y="3168601"/>
              <a:ext cx="2401556" cy="706261"/>
            </a:xfrm>
            <a:prstGeom prst="wedgeRoundRectCallout">
              <a:avLst>
                <a:gd name="adj1" fmla="val -93194"/>
                <a:gd name="adj2" fmla="val 28816"/>
                <a:gd name="adj3" fmla="val 16667"/>
              </a:avLst>
            </a:prstGeom>
            <a:solidFill>
              <a:schemeClr val="bg1">
                <a:lumMod val="50000"/>
                <a:alpha val="2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i="1" dirty="0">
                  <a:solidFill>
                    <a:srgbClr val="0070C0"/>
                  </a:solidFill>
                  <a:latin typeface="Arial" panose="020B0604020202020204" pitchFamily="34" charset="0"/>
                  <a:cs typeface="Arial" panose="020B0604020202020204" pitchFamily="34" charset="0"/>
                </a:rPr>
                <a:t>OHOs </a:t>
              </a:r>
            </a:p>
            <a:p>
              <a:pPr marL="214313" indent="-214313">
                <a:buFont typeface="Arial" panose="020B0604020202020204" pitchFamily="34" charset="0"/>
                <a:buChar char="•"/>
              </a:pPr>
              <a:r>
                <a:rPr lang="en-US" sz="1200" b="1" i="1" dirty="0">
                  <a:solidFill>
                    <a:srgbClr val="0070C0"/>
                  </a:solidFill>
                  <a:latin typeface="Arial" panose="020B0604020202020204" pitchFamily="34" charset="0"/>
                  <a:cs typeface="Arial" panose="020B0604020202020204" pitchFamily="34" charset="0"/>
                </a:rPr>
                <a:t>PAOs </a:t>
              </a:r>
              <a:r>
                <a:rPr lang="en-US" sz="1200" i="1" dirty="0">
                  <a:solidFill>
                    <a:srgbClr val="0070C0"/>
                  </a:solidFill>
                  <a:latin typeface="Arial" panose="020B0604020202020204" pitchFamily="34" charset="0"/>
                  <a:cs typeface="Arial" panose="020B0604020202020204" pitchFamily="34" charset="0"/>
                </a:rPr>
                <a:t>(Smolders et al, 1994)</a:t>
              </a:r>
            </a:p>
            <a:p>
              <a:pPr marL="557213" lvl="1" indent="-214313">
                <a:buFont typeface="Arial" panose="020B0604020202020204" pitchFamily="34" charset="0"/>
                <a:buChar char="•"/>
              </a:pPr>
              <a:r>
                <a:rPr lang="en-US" sz="1200" i="1" dirty="0" err="1">
                  <a:solidFill>
                    <a:srgbClr val="0070C0"/>
                  </a:solidFill>
                  <a:latin typeface="Arial" panose="020B0604020202020204" pitchFamily="34" charset="0"/>
                  <a:cs typeface="Arial" panose="020B0604020202020204" pitchFamily="34" charset="0"/>
                </a:rPr>
                <a:t>PHA+Glycogen+PolyP</a:t>
              </a:r>
              <a:endParaRPr lang="en-US" sz="1200" i="1" dirty="0">
                <a:solidFill>
                  <a:srgbClr val="0070C0"/>
                </a:solidFill>
                <a:latin typeface="Arial" panose="020B0604020202020204" pitchFamily="34" charset="0"/>
                <a:cs typeface="Arial" panose="020B0604020202020204" pitchFamily="34" charset="0"/>
              </a:endParaRPr>
            </a:p>
          </p:txBody>
        </p:sp>
        <p:sp>
          <p:nvSpPr>
            <p:cNvPr id="12" name="Rounded Rectangular Callout 11"/>
            <p:cNvSpPr/>
            <p:nvPr/>
          </p:nvSpPr>
          <p:spPr>
            <a:xfrm>
              <a:off x="5449426" y="2191292"/>
              <a:ext cx="2401556" cy="851618"/>
            </a:xfrm>
            <a:prstGeom prst="wedgeRoundRectCallout">
              <a:avLst>
                <a:gd name="adj1" fmla="val -70100"/>
                <a:gd name="adj2" fmla="val -8818"/>
                <a:gd name="adj3" fmla="val 16667"/>
              </a:avLst>
            </a:prstGeom>
            <a:solidFill>
              <a:schemeClr val="bg1">
                <a:lumMod val="50000"/>
                <a:alpha val="2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dirty="0">
                  <a:solidFill>
                    <a:schemeClr val="tx1">
                      <a:lumMod val="65000"/>
                      <a:lumOff val="35000"/>
                    </a:schemeClr>
                  </a:solidFill>
                  <a:latin typeface="Arial" panose="020B0604020202020204" pitchFamily="34" charset="0"/>
                  <a:cs typeface="Arial" panose="020B0604020202020204" pitchFamily="34" charset="0"/>
                </a:rPr>
                <a:t>Not Inherited:</a:t>
              </a:r>
            </a:p>
            <a:p>
              <a:pPr marL="214313" indent="-214313">
                <a:buFont typeface="Arial" panose="020B0604020202020204" pitchFamily="34" charset="0"/>
                <a:buChar char="•"/>
              </a:pPr>
              <a:r>
                <a:rPr lang="en-US" sz="1200" i="1" dirty="0">
                  <a:solidFill>
                    <a:schemeClr val="tx1">
                      <a:lumMod val="65000"/>
                      <a:lumOff val="35000"/>
                    </a:schemeClr>
                  </a:solidFill>
                  <a:latin typeface="Arial" panose="020B0604020202020204" pitchFamily="34" charset="0"/>
                  <a:cs typeface="Arial" panose="020B0604020202020204" pitchFamily="34" charset="0"/>
                </a:rPr>
                <a:t>Inert organic substance/ </a:t>
              </a:r>
              <a:r>
                <a:rPr lang="en-US" sz="1200" i="1" dirty="0" err="1">
                  <a:solidFill>
                    <a:schemeClr val="tx1">
                      <a:lumMod val="65000"/>
                      <a:lumOff val="35000"/>
                    </a:schemeClr>
                  </a:solidFill>
                  <a:latin typeface="Arial" panose="020B0604020202020204" pitchFamily="34" charset="0"/>
                  <a:cs typeface="Arial" panose="020B0604020202020204" pitchFamily="34" charset="0"/>
                </a:rPr>
                <a:t>fementation</a:t>
              </a:r>
              <a:endParaRPr lang="en-US" sz="1200" i="1" dirty="0">
                <a:solidFill>
                  <a:schemeClr val="tx1">
                    <a:lumMod val="65000"/>
                    <a:lumOff val="35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i="1" dirty="0" err="1">
                  <a:solidFill>
                    <a:schemeClr val="tx1">
                      <a:lumMod val="65000"/>
                      <a:lumOff val="35000"/>
                    </a:schemeClr>
                  </a:solidFill>
                  <a:latin typeface="Arial" panose="020B0604020202020204" pitchFamily="34" charset="0"/>
                  <a:cs typeface="Arial" panose="020B0604020202020204" pitchFamily="34" charset="0"/>
                </a:rPr>
                <a:t>Nitrifiers</a:t>
              </a:r>
              <a:r>
                <a:rPr lang="en-US" sz="1200" i="1" dirty="0">
                  <a:solidFill>
                    <a:schemeClr val="tx1">
                      <a:lumMod val="65000"/>
                      <a:lumOff val="35000"/>
                    </a:schemeClr>
                  </a:solidFill>
                  <a:latin typeface="Arial" panose="020B0604020202020204" pitchFamily="34" charset="0"/>
                  <a:cs typeface="Arial" panose="020B0604020202020204" pitchFamily="34" charset="0"/>
                </a:rPr>
                <a:t> and </a:t>
              </a:r>
              <a:r>
                <a:rPr lang="en-US" sz="1200" i="1" dirty="0" err="1">
                  <a:solidFill>
                    <a:schemeClr val="tx1">
                      <a:lumMod val="65000"/>
                      <a:lumOff val="35000"/>
                    </a:schemeClr>
                  </a:solidFill>
                  <a:latin typeface="Arial" panose="020B0604020202020204" pitchFamily="34" charset="0"/>
                  <a:cs typeface="Arial" panose="020B0604020202020204" pitchFamily="34" charset="0"/>
                </a:rPr>
                <a:t>denitrifiers</a:t>
              </a:r>
              <a:endParaRPr lang="en-US" sz="12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Rectangle 3"/>
            <p:cNvSpPr/>
            <p:nvPr/>
          </p:nvSpPr>
          <p:spPr>
            <a:xfrm>
              <a:off x="800520" y="2258355"/>
              <a:ext cx="2055741" cy="5556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u="sng" dirty="0">
                  <a:solidFill>
                    <a:schemeClr val="tx1"/>
                  </a:solidFill>
                  <a:latin typeface="Arial" panose="020B0604020202020204" pitchFamily="34" charset="0"/>
                  <a:cs typeface="Arial" panose="020B0604020202020204" pitchFamily="34" charset="0"/>
                </a:rPr>
                <a:t>Model development</a:t>
              </a:r>
            </a:p>
            <a:p>
              <a:pPr algn="ctr"/>
              <a:r>
                <a:rPr lang="en-US" sz="900" i="1" dirty="0">
                  <a:solidFill>
                    <a:schemeClr val="tx1"/>
                  </a:solidFill>
                  <a:latin typeface="Arial" panose="020B0604020202020204" pitchFamily="34" charset="0"/>
                  <a:cs typeface="Arial" panose="020B0604020202020204" pitchFamily="34" charset="0"/>
                </a:rPr>
                <a:t>Based on </a:t>
              </a:r>
              <a:r>
                <a:rPr lang="en-US" sz="900" i="1" dirty="0" err="1">
                  <a:solidFill>
                    <a:schemeClr val="tx1"/>
                  </a:solidFill>
                  <a:latin typeface="Arial" panose="020B0604020202020204" pitchFamily="34" charset="0"/>
                  <a:cs typeface="Arial" panose="020B0604020202020204" pitchFamily="34" charset="0"/>
                </a:rPr>
                <a:t>iAlgae</a:t>
              </a:r>
              <a:r>
                <a:rPr lang="en-US" sz="900" i="1" dirty="0">
                  <a:solidFill>
                    <a:schemeClr val="tx1"/>
                  </a:solidFill>
                  <a:latin typeface="Arial" panose="020B0604020202020204" pitchFamily="34" charset="0"/>
                  <a:cs typeface="Arial" panose="020B0604020202020204" pitchFamily="34" charset="0"/>
                </a:rPr>
                <a:t> and ASM2</a:t>
              </a:r>
              <a:endParaRPr lang="en-US" sz="1350" b="1" i="1" u="sng"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793376" y="2957766"/>
              <a:ext cx="2055741" cy="751004"/>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u="sng" dirty="0">
                  <a:solidFill>
                    <a:schemeClr val="tx1"/>
                  </a:solidFill>
                  <a:latin typeface="Arial" panose="020B0604020202020204" pitchFamily="34" charset="0"/>
                  <a:cs typeface="Arial" panose="020B0604020202020204" pitchFamily="34" charset="0"/>
                </a:rPr>
                <a:t>Calibration</a:t>
              </a:r>
            </a:p>
            <a:p>
              <a:pPr algn="ctr"/>
              <a:r>
                <a:rPr lang="en-US" sz="900" i="1" dirty="0">
                  <a:solidFill>
                    <a:schemeClr val="tx1"/>
                  </a:solidFill>
                  <a:latin typeface="Arial" panose="020B0604020202020204" pitchFamily="34" charset="0"/>
                  <a:cs typeface="Arial" panose="020B0604020202020204" pitchFamily="34" charset="0"/>
                </a:rPr>
                <a:t>Data: Lu et al, 2007</a:t>
              </a:r>
            </a:p>
            <a:p>
              <a:pPr algn="ctr"/>
              <a:r>
                <a:rPr lang="en-US" sz="900" i="1" dirty="0">
                  <a:solidFill>
                    <a:schemeClr val="tx1"/>
                  </a:solidFill>
                  <a:latin typeface="Arial" panose="020B0604020202020204" pitchFamily="34" charset="0"/>
                  <a:cs typeface="Arial" panose="020B0604020202020204" pitchFamily="34" charset="0"/>
                </a:rPr>
                <a:t>8-day </a:t>
              </a:r>
              <a:r>
                <a:rPr lang="en-US" sz="900" i="1" dirty="0" err="1">
                  <a:solidFill>
                    <a:schemeClr val="tx1"/>
                  </a:solidFill>
                  <a:latin typeface="Arial" panose="020B0604020202020204" pitchFamily="34" charset="0"/>
                  <a:cs typeface="Arial" panose="020B0604020202020204" pitchFamily="34" charset="0"/>
                </a:rPr>
                <a:t>ana</a:t>
              </a:r>
              <a:r>
                <a:rPr lang="en-US" sz="900" i="1" dirty="0">
                  <a:solidFill>
                    <a:schemeClr val="tx1"/>
                  </a:solidFill>
                  <a:latin typeface="Arial" panose="020B0604020202020204" pitchFamily="34" charset="0"/>
                  <a:cs typeface="Arial" panose="020B0604020202020204" pitchFamily="34" charset="0"/>
                </a:rPr>
                <a:t>. starvation</a:t>
              </a:r>
            </a:p>
            <a:p>
              <a:pPr algn="ctr"/>
              <a:r>
                <a:rPr lang="en-US" sz="900" i="1" dirty="0">
                  <a:solidFill>
                    <a:schemeClr val="tx1"/>
                  </a:solidFill>
                  <a:latin typeface="Arial" panose="020B0604020202020204" pitchFamily="34" charset="0"/>
                  <a:cs typeface="Arial" panose="020B0604020202020204" pitchFamily="34" charset="0"/>
                </a:rPr>
                <a:t>(lab-scale)</a:t>
              </a:r>
            </a:p>
          </p:txBody>
        </p:sp>
        <p:sp>
          <p:nvSpPr>
            <p:cNvPr id="15" name="Rectangle 14"/>
            <p:cNvSpPr/>
            <p:nvPr/>
          </p:nvSpPr>
          <p:spPr>
            <a:xfrm>
              <a:off x="800520" y="3849775"/>
              <a:ext cx="2055741" cy="73218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u="sng" dirty="0">
                  <a:solidFill>
                    <a:schemeClr val="bg1"/>
                  </a:solidFill>
                  <a:latin typeface="Arial" panose="020B0604020202020204" pitchFamily="34" charset="0"/>
                  <a:cs typeface="Arial" panose="020B0604020202020204" pitchFamily="34" charset="0"/>
                </a:rPr>
                <a:t>Validation</a:t>
              </a:r>
            </a:p>
            <a:p>
              <a:pPr algn="ctr"/>
              <a:r>
                <a:rPr lang="en-US" sz="900" i="1" dirty="0">
                  <a:solidFill>
                    <a:schemeClr val="bg1"/>
                  </a:solidFill>
                  <a:latin typeface="Arial" panose="020B0604020202020204" pitchFamily="34" charset="0"/>
                  <a:cs typeface="Arial" panose="020B0604020202020204" pitchFamily="34" charset="0"/>
                </a:rPr>
                <a:t>Data: 36-hr </a:t>
              </a:r>
              <a:r>
                <a:rPr lang="en-US" sz="900" i="1" dirty="0" err="1">
                  <a:solidFill>
                    <a:schemeClr val="bg1"/>
                  </a:solidFill>
                  <a:latin typeface="Arial" panose="020B0604020202020204" pitchFamily="34" charset="0"/>
                  <a:cs typeface="Arial" panose="020B0604020202020204" pitchFamily="34" charset="0"/>
                </a:rPr>
                <a:t>ana</a:t>
              </a:r>
              <a:r>
                <a:rPr lang="en-US" sz="900" i="1" dirty="0">
                  <a:solidFill>
                    <a:schemeClr val="bg1"/>
                  </a:solidFill>
                  <a:latin typeface="Arial" panose="020B0604020202020204" pitchFamily="34" charset="0"/>
                  <a:cs typeface="Arial" panose="020B0604020202020204" pitchFamily="34" charset="0"/>
                </a:rPr>
                <a:t>.</a:t>
              </a:r>
            </a:p>
            <a:p>
              <a:pPr algn="ctr"/>
              <a:r>
                <a:rPr lang="en-US" sz="1050" i="1" dirty="0">
                  <a:solidFill>
                    <a:schemeClr val="bg1"/>
                  </a:solidFill>
                  <a:latin typeface="Arial" panose="020B0604020202020204" pitchFamily="34" charset="0"/>
                  <a:cs typeface="Arial" panose="020B0604020202020204" pitchFamily="34" charset="0"/>
                </a:rPr>
                <a:t>(</a:t>
              </a:r>
              <a:r>
                <a:rPr lang="en-US" sz="900" i="1" dirty="0">
                  <a:solidFill>
                    <a:schemeClr val="bg1"/>
                  </a:solidFill>
                  <a:latin typeface="Arial" panose="020B0604020202020204" pitchFamily="34" charset="0"/>
                  <a:cs typeface="Arial" panose="020B0604020202020204" pitchFamily="34" charset="0"/>
                </a:rPr>
                <a:t>full-scale</a:t>
              </a:r>
              <a:r>
                <a:rPr lang="en-US" sz="1050" i="1" dirty="0">
                  <a:solidFill>
                    <a:schemeClr val="bg1"/>
                  </a:solidFill>
                  <a:latin typeface="Arial" panose="020B0604020202020204" pitchFamily="34" charset="0"/>
                  <a:cs typeface="Arial" panose="020B0604020202020204" pitchFamily="34" charset="0"/>
                </a:rPr>
                <a:t>)</a:t>
              </a:r>
            </a:p>
          </p:txBody>
        </p:sp>
        <p:sp>
          <p:nvSpPr>
            <p:cNvPr id="16" name="Rectangle 15"/>
            <p:cNvSpPr/>
            <p:nvPr/>
          </p:nvSpPr>
          <p:spPr>
            <a:xfrm>
              <a:off x="800520" y="4725047"/>
              <a:ext cx="2055741" cy="665505"/>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u="sng" dirty="0">
                  <a:latin typeface="Arial" panose="020B0604020202020204" pitchFamily="34" charset="0"/>
                  <a:cs typeface="Arial" panose="020B0604020202020204" pitchFamily="34" charset="0"/>
                </a:rPr>
                <a:t>Application</a:t>
              </a:r>
            </a:p>
            <a:p>
              <a:pPr algn="ctr"/>
              <a:r>
                <a:rPr lang="en-US" sz="900" i="1" dirty="0">
                  <a:latin typeface="Arial" panose="020B0604020202020204" pitchFamily="34" charset="0"/>
                  <a:cs typeface="Arial" panose="020B0604020202020204" pitchFamily="34" charset="0"/>
                </a:rPr>
                <a:t>Industrial model</a:t>
              </a:r>
            </a:p>
            <a:p>
              <a:pPr algn="ctr"/>
              <a:r>
                <a:rPr lang="en-US" sz="900" i="1" dirty="0">
                  <a:latin typeface="Arial" panose="020B0604020202020204" pitchFamily="34" charset="0"/>
                  <a:cs typeface="Arial" panose="020B0604020202020204" pitchFamily="34" charset="0"/>
                </a:rPr>
                <a:t>(SUMO)</a:t>
              </a:r>
            </a:p>
          </p:txBody>
        </p:sp>
        <p:sp>
          <p:nvSpPr>
            <p:cNvPr id="7" name="Isosceles Triangle 6"/>
            <p:cNvSpPr/>
            <p:nvPr/>
          </p:nvSpPr>
          <p:spPr>
            <a:xfrm flipV="1">
              <a:off x="1722096" y="2804421"/>
              <a:ext cx="271873" cy="207169"/>
            </a:xfrm>
            <a:prstGeom prst="triangl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i="1"/>
            </a:p>
          </p:txBody>
        </p:sp>
        <p:sp>
          <p:nvSpPr>
            <p:cNvPr id="17" name="Isosceles Triangle 16"/>
            <p:cNvSpPr/>
            <p:nvPr/>
          </p:nvSpPr>
          <p:spPr>
            <a:xfrm flipV="1">
              <a:off x="1729239" y="3704497"/>
              <a:ext cx="271873" cy="20716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i="1"/>
            </a:p>
          </p:txBody>
        </p:sp>
        <p:sp>
          <p:nvSpPr>
            <p:cNvPr id="18" name="Isosceles Triangle 17"/>
            <p:cNvSpPr/>
            <p:nvPr/>
          </p:nvSpPr>
          <p:spPr>
            <a:xfrm flipV="1">
              <a:off x="1729239" y="4580875"/>
              <a:ext cx="271873" cy="207169"/>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i="1"/>
            </a:p>
          </p:txBody>
        </p:sp>
      </p:grpSp>
      <p:sp>
        <p:nvSpPr>
          <p:cNvPr id="19" name="Title 1"/>
          <p:cNvSpPr txBox="1">
            <a:spLocks/>
          </p:cNvSpPr>
          <p:nvPr/>
        </p:nvSpPr>
        <p:spPr>
          <a:xfrm>
            <a:off x="676894" y="1537437"/>
            <a:ext cx="7886700" cy="427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r>
              <a:rPr lang="en-US" sz="2100" dirty="0"/>
              <a:t>Evidences of sequential maintenance energy and polymers usage in PAOs and GAOs</a:t>
            </a:r>
          </a:p>
        </p:txBody>
      </p:sp>
      <p:sp>
        <p:nvSpPr>
          <p:cNvPr id="20" name="Title 1"/>
          <p:cNvSpPr txBox="1">
            <a:spLocks/>
          </p:cNvSpPr>
          <p:nvPr/>
        </p:nvSpPr>
        <p:spPr>
          <a:xfrm>
            <a:off x="-580406" y="-15792"/>
            <a:ext cx="9144000" cy="820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algn="ctr"/>
            <a:r>
              <a:rPr lang="en-US" sz="3200"/>
              <a:t>Mechanism 3:  Phenotypic shifts in PAOs</a:t>
            </a:r>
            <a:endParaRPr lang="en-US" sz="3200" dirty="0"/>
          </a:p>
        </p:txBody>
      </p:sp>
      <p:sp>
        <p:nvSpPr>
          <p:cNvPr id="21" name="TextBox 20">
            <a:extLst>
              <a:ext uri="{FF2B5EF4-FFF2-40B4-BE49-F238E27FC236}">
                <a16:creationId xmlns:a16="http://schemas.microsoft.com/office/drawing/2014/main" id="{4A44D2EE-F5A2-1F44-AF25-C7896C6BFC8F}"/>
              </a:ext>
            </a:extLst>
          </p:cNvPr>
          <p:cNvSpPr txBox="1"/>
          <p:nvPr/>
        </p:nvSpPr>
        <p:spPr>
          <a:xfrm>
            <a:off x="5113492" y="6557918"/>
            <a:ext cx="3739293" cy="300082"/>
          </a:xfrm>
          <a:prstGeom prst="rect">
            <a:avLst/>
          </a:prstGeom>
          <a:noFill/>
        </p:spPr>
        <p:txBody>
          <a:bodyPr wrap="none" rtlCol="0">
            <a:spAutoFit/>
          </a:bodyPr>
          <a:lstStyle/>
          <a:p>
            <a:r>
              <a:rPr lang="en-US" sz="1350" dirty="0"/>
              <a:t>Gu et all, WERF report (2019), Li et al</a:t>
            </a:r>
            <a:r>
              <a:rPr lang="en-US" sz="1350"/>
              <a:t>, unpublished</a:t>
            </a:r>
            <a:endParaRPr lang="en-US" sz="1350" dirty="0"/>
          </a:p>
        </p:txBody>
      </p:sp>
    </p:spTree>
    <p:extLst>
      <p:ext uri="{BB962C8B-B14F-4D97-AF65-F5344CB8AC3E}">
        <p14:creationId xmlns:p14="http://schemas.microsoft.com/office/powerpoint/2010/main" val="94351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0"/>
            <a:ext cx="9144000" cy="820761"/>
          </a:xfrm>
        </p:spPr>
        <p:txBody>
          <a:bodyPr>
            <a:normAutofit/>
          </a:bodyPr>
          <a:lstStyle/>
          <a:p>
            <a:pPr algn="ctr"/>
            <a:r>
              <a:rPr lang="en-US" sz="3200" b="1" dirty="0"/>
              <a:t>How do we design S2EBPR?</a:t>
            </a:r>
          </a:p>
        </p:txBody>
      </p:sp>
      <p:pic>
        <p:nvPicPr>
          <p:cNvPr id="4" name="Picture 3"/>
          <p:cNvPicPr>
            <a:picLocks noChangeAspect="1"/>
          </p:cNvPicPr>
          <p:nvPr/>
        </p:nvPicPr>
        <p:blipFill>
          <a:blip r:embed="rId2"/>
          <a:stretch>
            <a:fillRect/>
          </a:stretch>
        </p:blipFill>
        <p:spPr>
          <a:xfrm>
            <a:off x="5581934" y="4738481"/>
            <a:ext cx="3398293" cy="2119519"/>
          </a:xfrm>
          <a:prstGeom prst="rect">
            <a:avLst/>
          </a:prstGeom>
        </p:spPr>
      </p:pic>
      <p:sp>
        <p:nvSpPr>
          <p:cNvPr id="2" name="TextBox 1"/>
          <p:cNvSpPr txBox="1"/>
          <p:nvPr/>
        </p:nvSpPr>
        <p:spPr>
          <a:xfrm>
            <a:off x="346458" y="679051"/>
            <a:ext cx="7069540" cy="6001643"/>
          </a:xfrm>
          <a:prstGeom prst="rect">
            <a:avLst/>
          </a:prstGeom>
          <a:noFill/>
        </p:spPr>
        <p:txBody>
          <a:bodyPr wrap="square" rtlCol="0">
            <a:spAutoFit/>
          </a:bodyPr>
          <a:lstStyle/>
          <a:p>
            <a:r>
              <a:rPr lang="en-US" sz="2400" b="1" dirty="0"/>
              <a:t>Side-stream reactor</a:t>
            </a:r>
          </a:p>
          <a:p>
            <a:r>
              <a:rPr lang="en-US" sz="2400" b="1" dirty="0">
                <a:solidFill>
                  <a:srgbClr val="002060"/>
                </a:solidFill>
              </a:rPr>
              <a:t>SRT</a:t>
            </a:r>
          </a:p>
          <a:p>
            <a:r>
              <a:rPr lang="en-US" sz="2400" dirty="0"/>
              <a:t>	- Sufficient for RAS fermentation</a:t>
            </a:r>
          </a:p>
          <a:p>
            <a:r>
              <a:rPr lang="en-US" sz="2400" dirty="0"/>
              <a:t>	- minimize </a:t>
            </a:r>
            <a:r>
              <a:rPr lang="en-US" sz="2400" dirty="0" err="1"/>
              <a:t>methanogenesis</a:t>
            </a:r>
            <a:r>
              <a:rPr lang="en-US" sz="2400" dirty="0"/>
              <a:t> </a:t>
            </a:r>
          </a:p>
          <a:p>
            <a:r>
              <a:rPr lang="en-US" sz="2400" dirty="0"/>
              <a:t>	- Or shorter if supplement carbon/primary fermentation</a:t>
            </a:r>
          </a:p>
          <a:p>
            <a:r>
              <a:rPr lang="en-US" sz="2400" dirty="0"/>
              <a:t>	- Issues or benefits of </a:t>
            </a:r>
            <a:r>
              <a:rPr lang="en-US" sz="2400" i="1" u="sng" dirty="0"/>
              <a:t>excessive</a:t>
            </a:r>
            <a:r>
              <a:rPr lang="en-US" sz="2400" dirty="0"/>
              <a:t> carbon?</a:t>
            </a:r>
          </a:p>
          <a:p>
            <a:r>
              <a:rPr lang="en-US" sz="2400" b="1" dirty="0">
                <a:solidFill>
                  <a:srgbClr val="002060"/>
                </a:solidFill>
              </a:rPr>
              <a:t>HRT</a:t>
            </a:r>
          </a:p>
          <a:p>
            <a:r>
              <a:rPr lang="en-US" sz="2400" dirty="0"/>
              <a:t>	-Optimization of PHA accumulation</a:t>
            </a:r>
          </a:p>
          <a:p>
            <a:r>
              <a:rPr lang="en-US" sz="2400" dirty="0"/>
              <a:t>	-Give PAOs advantages over others </a:t>
            </a:r>
          </a:p>
          <a:p>
            <a:r>
              <a:rPr lang="en-US" sz="2400" dirty="0"/>
              <a:t>	- Need optimization assessment tools (practical tool kits)</a:t>
            </a:r>
          </a:p>
          <a:p>
            <a:r>
              <a:rPr lang="en-US" sz="2400" b="1" dirty="0">
                <a:solidFill>
                  <a:srgbClr val="002060"/>
                </a:solidFill>
              </a:rPr>
              <a:t>Mixing</a:t>
            </a:r>
          </a:p>
          <a:p>
            <a:r>
              <a:rPr lang="en-US" sz="2400" dirty="0"/>
              <a:t>	- Decouple SRT and HRT</a:t>
            </a:r>
          </a:p>
          <a:p>
            <a:r>
              <a:rPr lang="en-US" sz="2400" dirty="0"/>
              <a:t> 	-Any sludge settling and odor issues?</a:t>
            </a:r>
          </a:p>
          <a:p>
            <a:r>
              <a:rPr lang="en-US" sz="2400" dirty="0"/>
              <a:t>	</a:t>
            </a:r>
          </a:p>
        </p:txBody>
      </p:sp>
    </p:spTree>
    <p:extLst>
      <p:ext uri="{BB962C8B-B14F-4D97-AF65-F5344CB8AC3E}">
        <p14:creationId xmlns:p14="http://schemas.microsoft.com/office/powerpoint/2010/main" val="22888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ctr"/>
            <a:r>
              <a:rPr lang="en-US" sz="3200" b="1" dirty="0"/>
              <a:t>How do we design S2EBPR?</a:t>
            </a:r>
            <a:br>
              <a:rPr lang="en-US" sz="3200" b="1" dirty="0"/>
            </a:br>
            <a:r>
              <a:rPr lang="en-US" sz="3200" dirty="0"/>
              <a:t>Some experiences..</a:t>
            </a:r>
            <a:endParaRPr lang="en-US" sz="3200" b="1" dirty="0"/>
          </a:p>
        </p:txBody>
      </p:sp>
      <p:sp>
        <p:nvSpPr>
          <p:cNvPr id="2" name="Content Placeholder 1">
            <a:extLst>
              <a:ext uri="{FF2B5EF4-FFF2-40B4-BE49-F238E27FC236}">
                <a16:creationId xmlns:a16="http://schemas.microsoft.com/office/drawing/2014/main" id="{14376646-5E17-42BE-B169-B19982780E76}"/>
              </a:ext>
            </a:extLst>
          </p:cNvPr>
          <p:cNvSpPr>
            <a:spLocks noGrp="1"/>
          </p:cNvSpPr>
          <p:nvPr>
            <p:ph idx="1"/>
          </p:nvPr>
        </p:nvSpPr>
        <p:spPr/>
        <p:txBody>
          <a:bodyPr>
            <a:normAutofit fontScale="92500" lnSpcReduction="10000"/>
          </a:bodyPr>
          <a:lstStyle/>
          <a:p>
            <a:r>
              <a:rPr lang="en-US" dirty="0"/>
              <a:t>At present no verified models are available for design which must be based on experience</a:t>
            </a:r>
          </a:p>
          <a:p>
            <a:r>
              <a:rPr lang="en-US" dirty="0"/>
              <a:t>Divert at least 10% of RAS to side-stream fermenter</a:t>
            </a:r>
          </a:p>
          <a:p>
            <a:r>
              <a:rPr lang="en-US" dirty="0"/>
              <a:t>Side-stream reactor HRT of 12-48 </a:t>
            </a:r>
            <a:r>
              <a:rPr lang="en-US" dirty="0" err="1"/>
              <a:t>hrs</a:t>
            </a:r>
            <a:endParaRPr lang="en-US" dirty="0"/>
          </a:p>
          <a:p>
            <a:r>
              <a:rPr lang="en-US" dirty="0"/>
              <a:t>Add primary sludge gravity thickener overflow (</a:t>
            </a:r>
            <a:r>
              <a:rPr lang="en-US" dirty="0" err="1"/>
              <a:t>gto</a:t>
            </a:r>
            <a:r>
              <a:rPr lang="en-US" dirty="0"/>
              <a:t>) if available</a:t>
            </a:r>
          </a:p>
          <a:p>
            <a:r>
              <a:rPr lang="en-US" dirty="0"/>
              <a:t>Without </a:t>
            </a:r>
            <a:r>
              <a:rPr lang="en-US" dirty="0" err="1"/>
              <a:t>gto</a:t>
            </a:r>
            <a:r>
              <a:rPr lang="en-US" dirty="0"/>
              <a:t> allow for 1.5 day to 2 day SRT in fermenter</a:t>
            </a:r>
          </a:p>
          <a:p>
            <a:r>
              <a:rPr lang="en-US" dirty="0"/>
              <a:t>Pass fermenter effluent to anoxic zone</a:t>
            </a:r>
          </a:p>
          <a:p>
            <a:r>
              <a:rPr lang="en-US" dirty="0"/>
              <a:t>Size of fermenter could be reduced by switching off mixers for most of the time which will allow for thickening of sludge to at least 1%</a:t>
            </a:r>
          </a:p>
        </p:txBody>
      </p:sp>
    </p:spTree>
    <p:extLst>
      <p:ext uri="{BB962C8B-B14F-4D97-AF65-F5344CB8AC3E}">
        <p14:creationId xmlns:p14="http://schemas.microsoft.com/office/powerpoint/2010/main" val="1364994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C706-7EB9-449D-9DB5-8FA85FF77EE6}"/>
              </a:ext>
            </a:extLst>
          </p:cNvPr>
          <p:cNvSpPr>
            <a:spLocks noGrp="1"/>
          </p:cNvSpPr>
          <p:nvPr>
            <p:ph type="title"/>
          </p:nvPr>
        </p:nvSpPr>
        <p:spPr>
          <a:xfrm>
            <a:off x="2411052" y="-23095"/>
            <a:ext cx="5915025" cy="994172"/>
          </a:xfrm>
        </p:spPr>
        <p:txBody>
          <a:bodyPr/>
          <a:lstStyle/>
          <a:p>
            <a:r>
              <a:rPr lang="en-US" dirty="0"/>
              <a:t>Acknowledgements</a:t>
            </a:r>
          </a:p>
        </p:txBody>
      </p:sp>
      <p:sp>
        <p:nvSpPr>
          <p:cNvPr id="5" name="Content Placeholder 3">
            <a:extLst>
              <a:ext uri="{FF2B5EF4-FFF2-40B4-BE49-F238E27FC236}">
                <a16:creationId xmlns:a16="http://schemas.microsoft.com/office/drawing/2014/main" id="{16EDC4C2-9B5B-46EE-9EC1-25A35FB24C56}"/>
              </a:ext>
            </a:extLst>
          </p:cNvPr>
          <p:cNvSpPr>
            <a:spLocks noGrp="1"/>
          </p:cNvSpPr>
          <p:nvPr>
            <p:ph idx="1"/>
          </p:nvPr>
        </p:nvSpPr>
        <p:spPr>
          <a:xfrm>
            <a:off x="530826" y="2747923"/>
            <a:ext cx="8002351" cy="3753325"/>
          </a:xfrm>
        </p:spPr>
        <p:txBody>
          <a:bodyPr>
            <a:normAutofit/>
          </a:bodyPr>
          <a:lstStyle/>
          <a:p>
            <a:r>
              <a:rPr lang="en-US" sz="1600" dirty="0">
                <a:latin typeface="Arial"/>
                <a:cs typeface="Arial"/>
              </a:rPr>
              <a:t>WE&amp;RF S2EBPR project team-see report</a:t>
            </a:r>
          </a:p>
          <a:p>
            <a:r>
              <a:rPr lang="en-US" sz="1600" dirty="0">
                <a:latin typeface="Arial"/>
                <a:cs typeface="Arial"/>
              </a:rPr>
              <a:t>WRRF staff at all partner facilities: see report</a:t>
            </a:r>
          </a:p>
          <a:p>
            <a:r>
              <a:rPr lang="en-US" sz="1600" dirty="0">
                <a:latin typeface="Arial"/>
                <a:cs typeface="Arial"/>
              </a:rPr>
              <a:t>Undergraduate research assistants at Northeastern University, and Interns </a:t>
            </a:r>
          </a:p>
          <a:p>
            <a:r>
              <a:rPr lang="en-US" sz="1600" dirty="0">
                <a:latin typeface="Arial"/>
                <a:cs typeface="Arial"/>
              </a:rPr>
              <a:t>Dr. Amit </a:t>
            </a:r>
            <a:r>
              <a:rPr lang="en-US" sz="1600" dirty="0" err="1">
                <a:latin typeface="Arial"/>
                <a:cs typeface="Arial"/>
              </a:rPr>
              <a:t>Pramanik</a:t>
            </a:r>
            <a:r>
              <a:rPr lang="en-US" sz="1600" dirty="0">
                <a:latin typeface="Arial"/>
                <a:cs typeface="Arial"/>
              </a:rPr>
              <a:t> (WE&amp;RF), Dr. JB </a:t>
            </a:r>
            <a:r>
              <a:rPr lang="en-US" sz="1600" dirty="0" err="1">
                <a:latin typeface="Arial"/>
                <a:cs typeface="Arial"/>
              </a:rPr>
              <a:t>Neething</a:t>
            </a:r>
            <a:r>
              <a:rPr lang="en-US" sz="1600" dirty="0">
                <a:latin typeface="Arial"/>
                <a:cs typeface="Arial"/>
              </a:rPr>
              <a:t> (HDR Inc.), Dr. H. David </a:t>
            </a:r>
            <a:r>
              <a:rPr lang="en-US" sz="1600" dirty="0" err="1">
                <a:latin typeface="Arial"/>
                <a:cs typeface="Arial"/>
              </a:rPr>
              <a:t>Stensel</a:t>
            </a:r>
            <a:r>
              <a:rPr lang="en-US" sz="1600" dirty="0">
                <a:latin typeface="Arial"/>
                <a:cs typeface="Arial"/>
              </a:rPr>
              <a:t> (University of Washington), Dr. Glen </a:t>
            </a:r>
            <a:r>
              <a:rPr lang="en-US" sz="1600" dirty="0" err="1">
                <a:latin typeface="Arial"/>
                <a:cs typeface="Arial"/>
              </a:rPr>
              <a:t>Daigger</a:t>
            </a:r>
            <a:r>
              <a:rPr lang="en-US" sz="1600" dirty="0">
                <a:latin typeface="Arial"/>
                <a:cs typeface="Arial"/>
              </a:rPr>
              <a:t> (University of Michigan), and Dr. Cliff Randall (Virginia Tech) for their advice and support	</a:t>
            </a:r>
          </a:p>
        </p:txBody>
      </p:sp>
      <p:pic>
        <p:nvPicPr>
          <p:cNvPr id="6" name="Picture 5" descr="Screen Shot 2017-10-02 at 9.10.56 AM.png">
            <a:extLst>
              <a:ext uri="{FF2B5EF4-FFF2-40B4-BE49-F238E27FC236}">
                <a16:creationId xmlns:a16="http://schemas.microsoft.com/office/drawing/2014/main" id="{1F938E70-6D13-4DE1-8029-AB52DEA54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5888" y="952542"/>
            <a:ext cx="861441" cy="1085850"/>
          </a:xfrm>
          <a:prstGeom prst="rect">
            <a:avLst/>
          </a:prstGeom>
        </p:spPr>
      </p:pic>
      <p:pic>
        <p:nvPicPr>
          <p:cNvPr id="7" name="Picture 6" descr="Screen Shot 2017-10-02 at 9.09.04 AM.png">
            <a:extLst>
              <a:ext uri="{FF2B5EF4-FFF2-40B4-BE49-F238E27FC236}">
                <a16:creationId xmlns:a16="http://schemas.microsoft.com/office/drawing/2014/main" id="{B66545A1-3D4A-4D00-B48A-C4C8C86CCD03}"/>
              </a:ext>
            </a:extLst>
          </p:cNvPr>
          <p:cNvPicPr>
            <a:picLocks noChangeAspect="1"/>
          </p:cNvPicPr>
          <p:nvPr/>
        </p:nvPicPr>
        <p:blipFill rotWithShape="1">
          <a:blip r:embed="rId3">
            <a:extLst>
              <a:ext uri="{28A0092B-C50C-407E-A947-70E740481C1C}">
                <a14:useLocalDpi xmlns:a14="http://schemas.microsoft.com/office/drawing/2010/main" val="0"/>
              </a:ext>
            </a:extLst>
          </a:blip>
          <a:srcRect t="23333" b="19333"/>
          <a:stretch/>
        </p:blipFill>
        <p:spPr>
          <a:xfrm>
            <a:off x="4420789" y="1245530"/>
            <a:ext cx="2412230" cy="613969"/>
          </a:xfrm>
          <a:prstGeom prst="rect">
            <a:avLst/>
          </a:prstGeom>
        </p:spPr>
      </p:pic>
      <p:pic>
        <p:nvPicPr>
          <p:cNvPr id="8" name="Picture 7" descr="Screen Shot 2017-10-02 at 9.08.16 AM.png">
            <a:extLst>
              <a:ext uri="{FF2B5EF4-FFF2-40B4-BE49-F238E27FC236}">
                <a16:creationId xmlns:a16="http://schemas.microsoft.com/office/drawing/2014/main" id="{A01FDD0E-EF64-4EC4-88AB-92AAA58BB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94" y="1053380"/>
            <a:ext cx="2304264" cy="1096918"/>
          </a:xfrm>
          <a:prstGeom prst="rect">
            <a:avLst/>
          </a:prstGeom>
        </p:spPr>
      </p:pic>
      <p:sp>
        <p:nvSpPr>
          <p:cNvPr id="13" name="Subtitle 5">
            <a:extLst>
              <a:ext uri="{FF2B5EF4-FFF2-40B4-BE49-F238E27FC236}">
                <a16:creationId xmlns:a16="http://schemas.microsoft.com/office/drawing/2014/main" id="{B76A7430-5B00-4F95-A1FC-1AE64C824FA8}"/>
              </a:ext>
            </a:extLst>
          </p:cNvPr>
          <p:cNvSpPr txBox="1">
            <a:spLocks/>
          </p:cNvSpPr>
          <p:nvPr/>
        </p:nvSpPr>
        <p:spPr>
          <a:xfrm>
            <a:off x="645345" y="4596736"/>
            <a:ext cx="3248971" cy="2147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u="sng" dirty="0">
              <a:solidFill>
                <a:srgbClr val="0000FF"/>
              </a:solidFill>
            </a:endParaRPr>
          </a:p>
          <a:p>
            <a:r>
              <a:rPr lang="en-US" sz="1800" b="1" dirty="0"/>
              <a:t> Contact Dr. April Gu </a:t>
            </a:r>
          </a:p>
          <a:p>
            <a:r>
              <a:rPr lang="en-US" sz="1800" dirty="0"/>
              <a:t>Email: </a:t>
            </a:r>
            <a:r>
              <a:rPr lang="en-US" sz="1800" u="sng" dirty="0" err="1">
                <a:solidFill>
                  <a:srgbClr val="0000FF"/>
                </a:solidFill>
              </a:rPr>
              <a:t>aprilgu@cornell.edu</a:t>
            </a:r>
            <a:endParaRPr lang="en-US" sz="1800" u="sng" dirty="0">
              <a:solidFill>
                <a:srgbClr val="0000FF"/>
              </a:solidFill>
            </a:endParaRPr>
          </a:p>
        </p:txBody>
      </p:sp>
    </p:spTree>
    <p:extLst>
      <p:ext uri="{BB962C8B-B14F-4D97-AF65-F5344CB8AC3E}">
        <p14:creationId xmlns:p14="http://schemas.microsoft.com/office/powerpoint/2010/main" val="1860753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773" y="238701"/>
            <a:ext cx="9144000" cy="820761"/>
          </a:xfrm>
        </p:spPr>
        <p:txBody>
          <a:bodyPr>
            <a:normAutofit/>
          </a:bodyPr>
          <a:lstStyle/>
          <a:p>
            <a:pPr algn="ctr"/>
            <a:r>
              <a:rPr lang="en-US" sz="3200" b="1"/>
              <a:t>On-Going and Future work</a:t>
            </a:r>
          </a:p>
        </p:txBody>
      </p:sp>
      <p:sp>
        <p:nvSpPr>
          <p:cNvPr id="2" name="TextBox 1"/>
          <p:cNvSpPr txBox="1"/>
          <p:nvPr/>
        </p:nvSpPr>
        <p:spPr>
          <a:xfrm>
            <a:off x="366053" y="1491289"/>
            <a:ext cx="7069540" cy="5262979"/>
          </a:xfrm>
          <a:prstGeom prst="rect">
            <a:avLst/>
          </a:prstGeom>
          <a:noFill/>
        </p:spPr>
        <p:txBody>
          <a:bodyPr wrap="square" rtlCol="0">
            <a:spAutoFit/>
          </a:bodyPr>
          <a:lstStyle/>
          <a:p>
            <a:r>
              <a:rPr lang="en-US" sz="2400" b="1"/>
              <a:t>Develop detailed design manual for S2EBPR</a:t>
            </a:r>
          </a:p>
          <a:p>
            <a:r>
              <a:rPr lang="en-US" sz="2400" b="1"/>
              <a:t>	-- </a:t>
            </a:r>
            <a:r>
              <a:rPr lang="en-US" sz="2400"/>
              <a:t>WRF project Led by BV and Cornell </a:t>
            </a:r>
          </a:p>
          <a:p>
            <a:endParaRPr lang="en-US" sz="2400" b="1"/>
          </a:p>
          <a:p>
            <a:r>
              <a:rPr lang="en-US" sz="2400" b="1"/>
              <a:t>Establish S2EBPR models for full-scale plants</a:t>
            </a:r>
          </a:p>
          <a:p>
            <a:r>
              <a:rPr lang="en-US" sz="2400" b="1"/>
              <a:t>	-- </a:t>
            </a:r>
            <a:r>
              <a:rPr lang="en-US" sz="2400"/>
              <a:t>Part of the efforts for the WRF project above</a:t>
            </a:r>
            <a:endParaRPr lang="en-US" sz="2400" b="1"/>
          </a:p>
          <a:p>
            <a:endParaRPr lang="en-US" sz="2400" b="1"/>
          </a:p>
          <a:p>
            <a:r>
              <a:rPr lang="en-US" sz="2400" b="1"/>
              <a:t>Provide practical optimization/diagnostic tools and manual </a:t>
            </a:r>
          </a:p>
          <a:p>
            <a:r>
              <a:rPr lang="en-US" sz="2400" b="1"/>
              <a:t>	--</a:t>
            </a:r>
            <a:r>
              <a:rPr lang="en-US" sz="2400"/>
              <a:t> Standardized EBPR assessment </a:t>
            </a:r>
            <a:r>
              <a:rPr lang="en-US" sz="2400" err="1"/>
              <a:t>protols</a:t>
            </a:r>
            <a:endParaRPr lang="en-US" sz="2400"/>
          </a:p>
          <a:p>
            <a:endParaRPr lang="en-US" sz="2400" b="1"/>
          </a:p>
          <a:p>
            <a:r>
              <a:rPr lang="en-US" sz="2400" b="1"/>
              <a:t>Compatibility with AB stage, short-cut N removal processes</a:t>
            </a:r>
          </a:p>
          <a:p>
            <a:r>
              <a:rPr lang="en-US" sz="2400" b="1"/>
              <a:t>	- </a:t>
            </a:r>
            <a:r>
              <a:rPr lang="en-US" sz="2400"/>
              <a:t>WRF project on-going</a:t>
            </a:r>
          </a:p>
          <a:p>
            <a:r>
              <a:rPr lang="en-US" sz="2400" b="1"/>
              <a:t>	- </a:t>
            </a:r>
            <a:r>
              <a:rPr lang="en-US" sz="2400"/>
              <a:t>For carbon recovery and C-foot reduction</a:t>
            </a:r>
            <a:endParaRPr lang="en-US" sz="2400" b="1"/>
          </a:p>
        </p:txBody>
      </p:sp>
    </p:spTree>
    <p:extLst>
      <p:ext uri="{BB962C8B-B14F-4D97-AF65-F5344CB8AC3E}">
        <p14:creationId xmlns:p14="http://schemas.microsoft.com/office/powerpoint/2010/main" val="160798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BE4B-4B6C-4EFD-95FF-32EF717332C8}"/>
              </a:ext>
            </a:extLst>
          </p:cNvPr>
          <p:cNvSpPr>
            <a:spLocks noGrp="1"/>
          </p:cNvSpPr>
          <p:nvPr>
            <p:ph type="title"/>
          </p:nvPr>
        </p:nvSpPr>
        <p:spPr>
          <a:xfrm>
            <a:off x="567513" y="431864"/>
            <a:ext cx="7886700" cy="717302"/>
          </a:xfrm>
        </p:spPr>
        <p:txBody>
          <a:bodyPr>
            <a:normAutofit fontScale="90000"/>
          </a:bodyPr>
          <a:lstStyle/>
          <a:p>
            <a:r>
              <a:rPr lang="en-US" altLang="ko-KR" b="1" dirty="0">
                <a:latin typeface="Calibri" panose="020F0502020204030204" pitchFamily="34" charset="0"/>
                <a:cs typeface="Calibri" panose="020F0502020204030204" pitchFamily="34" charset="0"/>
              </a:rPr>
              <a:t>On-going </a:t>
            </a:r>
            <a:r>
              <a:rPr lang="en-US" altLang="ko-KR" b="1">
                <a:latin typeface="Calibri" panose="020F0502020204030204" pitchFamily="34" charset="0"/>
                <a:cs typeface="Calibri" panose="020F0502020204030204" pitchFamily="34" charset="0"/>
              </a:rPr>
              <a:t>WERF project-background</a:t>
            </a:r>
            <a:endParaRPr lang="ko-KR" altLang="en-US"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F3C3204-8FEA-4343-B061-E8A0DCCED108}"/>
              </a:ext>
            </a:extLst>
          </p:cNvPr>
          <p:cNvSpPr/>
          <p:nvPr/>
        </p:nvSpPr>
        <p:spPr>
          <a:xfrm flipV="1">
            <a:off x="0" y="1601120"/>
            <a:ext cx="9144000" cy="34289"/>
          </a:xfrm>
          <a:prstGeom prst="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Content Placeholder 6">
            <a:extLst>
              <a:ext uri="{FF2B5EF4-FFF2-40B4-BE49-F238E27FC236}">
                <a16:creationId xmlns:a16="http://schemas.microsoft.com/office/drawing/2014/main" id="{B392BC92-3830-4484-90C6-17426740F367}"/>
              </a:ext>
            </a:extLst>
          </p:cNvPr>
          <p:cNvSpPr txBox="1">
            <a:spLocks/>
          </p:cNvSpPr>
          <p:nvPr/>
        </p:nvSpPr>
        <p:spPr>
          <a:xfrm>
            <a:off x="628650" y="1717768"/>
            <a:ext cx="7886700" cy="1225757"/>
          </a:xfrm>
          <a:prstGeom prst="rect">
            <a:avLst/>
          </a:prstGeom>
        </p:spPr>
        <p:txBody>
          <a:bodyPr vert="horz" lIns="68580" tIns="34290" rIns="68580" bIns="3429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ko-KR" sz="1800" b="1" dirty="0">
                <a:latin typeface="Calibri" panose="020F0502020204030204" pitchFamily="34" charset="0"/>
                <a:cs typeface="Calibri" panose="020F0502020204030204" pitchFamily="34" charset="0"/>
              </a:rPr>
              <a:t>The economic efficiency of the A/B process can be improved by adapting High-rate activated sludge (HRAS) and Partial </a:t>
            </a:r>
            <a:r>
              <a:rPr lang="en-US" altLang="ko-KR" sz="1800" b="1" dirty="0" err="1">
                <a:latin typeface="Calibri" panose="020F0502020204030204" pitchFamily="34" charset="0"/>
                <a:cs typeface="Calibri" panose="020F0502020204030204" pitchFamily="34" charset="0"/>
              </a:rPr>
              <a:t>Nitritation</a:t>
            </a:r>
            <a:r>
              <a:rPr lang="en-US" altLang="ko-KR" sz="1800" b="1" dirty="0">
                <a:latin typeface="Calibri" panose="020F0502020204030204" pitchFamily="34" charset="0"/>
                <a:cs typeface="Calibri" panose="020F0502020204030204" pitchFamily="34" charset="0"/>
              </a:rPr>
              <a:t>/Anammox (PN/A) processes</a:t>
            </a:r>
            <a:r>
              <a:rPr lang="en-US" altLang="ko-KR" sz="1800" b="1" baseline="30000" dirty="0">
                <a:latin typeface="Calibri" panose="020F0502020204030204" pitchFamily="34" charset="0"/>
                <a:cs typeface="Calibri" panose="020F0502020204030204" pitchFamily="34" charset="0"/>
              </a:rPr>
              <a:t>2,3</a:t>
            </a:r>
          </a:p>
        </p:txBody>
      </p:sp>
      <p:pic>
        <p:nvPicPr>
          <p:cNvPr id="66" name="Picture 65" descr="Image result for Cornell University">
            <a:extLst>
              <a:ext uri="{FF2B5EF4-FFF2-40B4-BE49-F238E27FC236}">
                <a16:creationId xmlns:a16="http://schemas.microsoft.com/office/drawing/2014/main" id="{8B129CFA-F71C-4AEB-9CE4-EA19A96E49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2706" y="5718301"/>
            <a:ext cx="281294" cy="281294"/>
          </a:xfrm>
          <a:prstGeom prst="rect">
            <a:avLst/>
          </a:prstGeom>
          <a:noFill/>
          <a:ln>
            <a:noFill/>
          </a:ln>
        </p:spPr>
      </p:pic>
      <p:sp>
        <p:nvSpPr>
          <p:cNvPr id="15" name="Rectangle 14">
            <a:extLst>
              <a:ext uri="{FF2B5EF4-FFF2-40B4-BE49-F238E27FC236}">
                <a16:creationId xmlns:a16="http://schemas.microsoft.com/office/drawing/2014/main" id="{58BE763B-DC89-4942-A787-37FCF33D0BB2}"/>
              </a:ext>
            </a:extLst>
          </p:cNvPr>
          <p:cNvSpPr/>
          <p:nvPr/>
        </p:nvSpPr>
        <p:spPr>
          <a:xfrm>
            <a:off x="944218" y="2621676"/>
            <a:ext cx="3553238" cy="1005296"/>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u="sng" dirty="0">
                <a:solidFill>
                  <a:schemeClr val="tx1"/>
                </a:solidFill>
                <a:latin typeface="Calibri" panose="020F0502020204030204" pitchFamily="34" charset="0"/>
                <a:cs typeface="Calibri" panose="020F0502020204030204" pitchFamily="34" charset="0"/>
              </a:rPr>
              <a:t>A-Process : HRAS</a:t>
            </a:r>
          </a:p>
          <a:p>
            <a:pPr marL="214313" indent="-214313">
              <a:buFontTx/>
              <a:buChar char="-"/>
            </a:pPr>
            <a:r>
              <a:rPr lang="en-US" sz="1200" dirty="0">
                <a:solidFill>
                  <a:schemeClr val="tx1"/>
                </a:solidFill>
                <a:latin typeface="Calibri" panose="020F0502020204030204" pitchFamily="34" charset="0"/>
                <a:cs typeface="Calibri" panose="020F0502020204030204" pitchFamily="34" charset="0"/>
              </a:rPr>
              <a:t>Maximum removal</a:t>
            </a:r>
            <a:r>
              <a:rPr lang="ko-KR" altLang="en-US"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cs typeface="Calibri" panose="020F0502020204030204" pitchFamily="34" charset="0"/>
              </a:rPr>
              <a:t>and</a:t>
            </a:r>
            <a:r>
              <a:rPr lang="ko-KR" altLang="en-US" sz="1200" dirty="0">
                <a:solidFill>
                  <a:schemeClr val="tx1"/>
                </a:solidFill>
                <a:latin typeface="Calibri" panose="020F0502020204030204" pitchFamily="34" charset="0"/>
                <a:cs typeface="Calibri" panose="020F0502020204030204" pitchFamily="34" charset="0"/>
              </a:rPr>
              <a:t> </a:t>
            </a:r>
            <a:r>
              <a:rPr lang="en-US" altLang="ko-KR" sz="1200" dirty="0">
                <a:solidFill>
                  <a:schemeClr val="tx1"/>
                </a:solidFill>
                <a:latin typeface="Calibri" panose="020F0502020204030204" pitchFamily="34" charset="0"/>
                <a:cs typeface="Calibri" panose="020F0502020204030204" pitchFamily="34" charset="0"/>
              </a:rPr>
              <a:t>redirection of organics for energy generation using anaerobic sludge digestion</a:t>
            </a:r>
          </a:p>
          <a:p>
            <a:pPr marL="214313" indent="-214313">
              <a:buFontTx/>
              <a:buChar char="-"/>
            </a:pPr>
            <a:r>
              <a:rPr lang="en-US" sz="1200" dirty="0">
                <a:solidFill>
                  <a:schemeClr val="tx1"/>
                </a:solidFill>
                <a:latin typeface="Calibri" panose="020F0502020204030204" pitchFamily="34" charset="0"/>
                <a:cs typeface="Calibri" panose="020F0502020204030204" pitchFamily="34" charset="0"/>
              </a:rPr>
              <a:t>SRT, HRT and DO control for max sludge generation</a:t>
            </a:r>
          </a:p>
        </p:txBody>
      </p:sp>
      <p:cxnSp>
        <p:nvCxnSpPr>
          <p:cNvPr id="17" name="Straight Arrow Connector 16">
            <a:extLst>
              <a:ext uri="{FF2B5EF4-FFF2-40B4-BE49-F238E27FC236}">
                <a16:creationId xmlns:a16="http://schemas.microsoft.com/office/drawing/2014/main" id="{92C225B4-4CCC-465F-81B7-E892024CBEEB}"/>
              </a:ext>
            </a:extLst>
          </p:cNvPr>
          <p:cNvCxnSpPr>
            <a:cxnSpLocks/>
          </p:cNvCxnSpPr>
          <p:nvPr/>
        </p:nvCxnSpPr>
        <p:spPr>
          <a:xfrm>
            <a:off x="698500" y="2770347"/>
            <a:ext cx="2457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CE70F4-7E26-484F-90D1-B6AF650C715E}"/>
              </a:ext>
            </a:extLst>
          </p:cNvPr>
          <p:cNvCxnSpPr>
            <a:cxnSpLocks/>
          </p:cNvCxnSpPr>
          <p:nvPr/>
        </p:nvCxnSpPr>
        <p:spPr>
          <a:xfrm>
            <a:off x="4497456" y="2770349"/>
            <a:ext cx="28409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F8375F9-8199-4BB6-89F9-2C297183C085}"/>
              </a:ext>
            </a:extLst>
          </p:cNvPr>
          <p:cNvSpPr/>
          <p:nvPr/>
        </p:nvSpPr>
        <p:spPr>
          <a:xfrm>
            <a:off x="4770781" y="2621677"/>
            <a:ext cx="3552444" cy="1005296"/>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u="sng" dirty="0">
                <a:solidFill>
                  <a:schemeClr val="tx1"/>
                </a:solidFill>
                <a:latin typeface="Calibri" panose="020F0502020204030204" pitchFamily="34" charset="0"/>
                <a:cs typeface="Calibri" panose="020F0502020204030204" pitchFamily="34" charset="0"/>
              </a:rPr>
              <a:t>B-Process : PN/A</a:t>
            </a:r>
          </a:p>
          <a:p>
            <a:pPr marL="214313" indent="-214313">
              <a:buFontTx/>
              <a:buChar char="-"/>
            </a:pPr>
            <a:r>
              <a:rPr lang="en-US" altLang="ko-KR" sz="1200" dirty="0">
                <a:solidFill>
                  <a:schemeClr val="tx1"/>
                </a:solidFill>
                <a:latin typeface="Calibri" panose="020F0502020204030204" pitchFamily="34" charset="0"/>
                <a:cs typeface="Calibri" panose="020F0502020204030204" pitchFamily="34" charset="0"/>
              </a:rPr>
              <a:t>Ammonia-based cyclic aeration control (Low DO) </a:t>
            </a:r>
          </a:p>
          <a:p>
            <a:pPr marL="214313" indent="-214313">
              <a:buFontTx/>
              <a:buChar char="-"/>
            </a:pPr>
            <a:r>
              <a:rPr lang="en-US" altLang="ko-KR" sz="1200" dirty="0">
                <a:solidFill>
                  <a:schemeClr val="tx1"/>
                </a:solidFill>
                <a:latin typeface="Calibri" panose="020F0502020204030204" pitchFamily="34" charset="0"/>
                <a:cs typeface="Calibri" panose="020F0502020204030204" pitchFamily="34" charset="0"/>
              </a:rPr>
              <a:t>Simultaneous nitrification and denitrification (SND)</a:t>
            </a:r>
          </a:p>
          <a:p>
            <a:pPr marL="214313" indent="-214313">
              <a:buFontTx/>
              <a:buChar char="-"/>
            </a:pPr>
            <a:r>
              <a:rPr lang="en-US" altLang="ko-KR" sz="1200" dirty="0">
                <a:solidFill>
                  <a:schemeClr val="tx1"/>
                </a:solidFill>
                <a:latin typeface="Calibri" panose="020F0502020204030204" pitchFamily="34" charset="0"/>
                <a:cs typeface="Calibri" panose="020F0502020204030204" pitchFamily="34" charset="0"/>
              </a:rPr>
              <a:t>NO</a:t>
            </a:r>
            <a:r>
              <a:rPr lang="en-US" altLang="ko-KR" sz="1200" baseline="-25000" dirty="0">
                <a:solidFill>
                  <a:schemeClr val="tx1"/>
                </a:solidFill>
                <a:latin typeface="Calibri" panose="020F0502020204030204" pitchFamily="34" charset="0"/>
                <a:cs typeface="Calibri" panose="020F0502020204030204" pitchFamily="34" charset="0"/>
              </a:rPr>
              <a:t>2</a:t>
            </a:r>
            <a:r>
              <a:rPr lang="en-US" altLang="ko-KR" sz="1200" dirty="0">
                <a:solidFill>
                  <a:schemeClr val="tx1"/>
                </a:solidFill>
                <a:latin typeface="Calibri" panose="020F0502020204030204" pitchFamily="34" charset="0"/>
                <a:cs typeface="Calibri" panose="020F0502020204030204" pitchFamily="34" charset="0"/>
              </a:rPr>
              <a:t> accumulation by AOB selection and NOB repression; N removal by Anammox MMBR</a:t>
            </a:r>
          </a:p>
        </p:txBody>
      </p:sp>
      <p:cxnSp>
        <p:nvCxnSpPr>
          <p:cNvPr id="20" name="Connector: Elbow 19">
            <a:extLst>
              <a:ext uri="{FF2B5EF4-FFF2-40B4-BE49-F238E27FC236}">
                <a16:creationId xmlns:a16="http://schemas.microsoft.com/office/drawing/2014/main" id="{2C6E1C94-02D1-4F4E-A5BE-CCACA7C525EC}"/>
              </a:ext>
            </a:extLst>
          </p:cNvPr>
          <p:cNvCxnSpPr>
            <a:cxnSpLocks/>
            <a:endCxn id="15" idx="2"/>
          </p:cNvCxnSpPr>
          <p:nvPr/>
        </p:nvCxnSpPr>
        <p:spPr>
          <a:xfrm rot="10800000" flipV="1">
            <a:off x="2720839" y="2770347"/>
            <a:ext cx="1918700" cy="856625"/>
          </a:xfrm>
          <a:prstGeom prst="bentConnector4">
            <a:avLst>
              <a:gd name="adj1" fmla="val 3703"/>
              <a:gd name="adj2" fmla="val 12001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F7EC5C-AF51-4AE3-AF97-850743848761}"/>
              </a:ext>
            </a:extLst>
          </p:cNvPr>
          <p:cNvCxnSpPr>
            <a:cxnSpLocks/>
          </p:cNvCxnSpPr>
          <p:nvPr/>
        </p:nvCxnSpPr>
        <p:spPr>
          <a:xfrm>
            <a:off x="8323225" y="2770347"/>
            <a:ext cx="2457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4C6A9CD-E1D7-4199-96C5-045FD793D02A}"/>
              </a:ext>
            </a:extLst>
          </p:cNvPr>
          <p:cNvCxnSpPr>
            <a:cxnSpLocks/>
            <a:endCxn id="19" idx="2"/>
          </p:cNvCxnSpPr>
          <p:nvPr/>
        </p:nvCxnSpPr>
        <p:spPr>
          <a:xfrm rot="10800000" flipV="1">
            <a:off x="6547003" y="2770346"/>
            <a:ext cx="1841348" cy="856626"/>
          </a:xfrm>
          <a:prstGeom prst="bentConnector4">
            <a:avLst>
              <a:gd name="adj1" fmla="val 1768"/>
              <a:gd name="adj2" fmla="val 12001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B277FB5-D094-49D3-BCB5-CB7627658FDB}"/>
              </a:ext>
            </a:extLst>
          </p:cNvPr>
          <p:cNvSpPr/>
          <p:nvPr/>
        </p:nvSpPr>
        <p:spPr>
          <a:xfrm>
            <a:off x="628651" y="4011729"/>
            <a:ext cx="8085858" cy="646331"/>
          </a:xfrm>
          <a:prstGeom prst="rect">
            <a:avLst/>
          </a:prstGeom>
        </p:spPr>
        <p:txBody>
          <a:bodyPr wrap="square">
            <a:spAutoFit/>
          </a:bodyPr>
          <a:lstStyle/>
          <a:p>
            <a:r>
              <a:rPr lang="en-US" altLang="ko-KR" b="1" dirty="0">
                <a:latin typeface="Calibri" panose="020F0502020204030204" pitchFamily="34" charset="0"/>
                <a:cs typeface="Calibri" panose="020F0502020204030204" pitchFamily="34" charset="0"/>
              </a:rPr>
              <a:t>The increasingly stringent limits imposed on wastewater effluent P demand for more reliable and better optimization P removal processes.</a:t>
            </a:r>
            <a:endParaRPr lang="en-US" altLang="ko-KR" sz="1200" b="1"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840A9749-69CB-4E70-A9E8-19B99CA6B47C}"/>
              </a:ext>
            </a:extLst>
          </p:cNvPr>
          <p:cNvSpPr/>
          <p:nvPr/>
        </p:nvSpPr>
        <p:spPr>
          <a:xfrm>
            <a:off x="0" y="5793001"/>
            <a:ext cx="5030544" cy="230832"/>
          </a:xfrm>
          <a:prstGeom prst="rect">
            <a:avLst/>
          </a:prstGeom>
        </p:spPr>
        <p:txBody>
          <a:bodyPr wrap="none">
            <a:spAutoFit/>
          </a:bodyPr>
          <a:lstStyle/>
          <a:p>
            <a:r>
              <a:rPr lang="en-US" altLang="ko-KR" sz="900" i="1" baseline="30000" dirty="0">
                <a:latin typeface="Calibri" panose="020F0502020204030204" pitchFamily="34" charset="0"/>
                <a:cs typeface="Calibri" panose="020F0502020204030204" pitchFamily="34" charset="0"/>
              </a:rPr>
              <a:t>1</a:t>
            </a:r>
            <a:r>
              <a:rPr lang="en-US" altLang="ko-KR" sz="900" i="1" dirty="0">
                <a:latin typeface="Calibri" panose="020F0502020204030204" pitchFamily="34" charset="0"/>
                <a:cs typeface="Calibri" panose="020F0502020204030204" pitchFamily="34" charset="0"/>
              </a:rPr>
              <a:t>Jimenez et al., 2015. Wat. Res., 87, 476-482; </a:t>
            </a:r>
            <a:r>
              <a:rPr lang="en-US" altLang="ko-KR" sz="900" i="1" dirty="0" err="1">
                <a:latin typeface="Calibri" panose="020F0502020204030204" pitchFamily="34" charset="0"/>
                <a:cs typeface="Calibri" panose="020F0502020204030204" pitchFamily="34" charset="0"/>
              </a:rPr>
              <a:t>Regmi</a:t>
            </a:r>
            <a:r>
              <a:rPr lang="en-US" altLang="ko-KR" sz="900" i="1" dirty="0">
                <a:latin typeface="Calibri" panose="020F0502020204030204" pitchFamily="34" charset="0"/>
                <a:cs typeface="Calibri" panose="020F0502020204030204" pitchFamily="34" charset="0"/>
              </a:rPr>
              <a:t> et al. 2015, </a:t>
            </a:r>
            <a:r>
              <a:rPr lang="en-US" altLang="ko-KR" sz="900" i="1" dirty="0" err="1">
                <a:latin typeface="Calibri" panose="020F0502020204030204" pitchFamily="34" charset="0"/>
                <a:cs typeface="Calibri" panose="020F0502020204030204" pitchFamily="34" charset="0"/>
              </a:rPr>
              <a:t>Biotechnol</a:t>
            </a:r>
            <a:r>
              <a:rPr lang="en-US" altLang="ko-KR" sz="900" i="1" dirty="0">
                <a:latin typeface="Calibri" panose="020F0502020204030204" pitchFamily="34" charset="0"/>
                <a:cs typeface="Calibri" panose="020F0502020204030204" pitchFamily="34" charset="0"/>
              </a:rPr>
              <a:t>. </a:t>
            </a:r>
            <a:r>
              <a:rPr lang="en-US" altLang="ko-KR" sz="900" i="1" dirty="0" err="1">
                <a:latin typeface="Calibri" panose="020F0502020204030204" pitchFamily="34" charset="0"/>
                <a:cs typeface="Calibri" panose="020F0502020204030204" pitchFamily="34" charset="0"/>
              </a:rPr>
              <a:t>Bioeng</a:t>
            </a:r>
            <a:r>
              <a:rPr lang="en-US" altLang="ko-KR" sz="900" i="1" dirty="0">
                <a:latin typeface="Calibri" panose="020F0502020204030204" pitchFamily="34" charset="0"/>
                <a:cs typeface="Calibri" panose="020F0502020204030204" pitchFamily="34" charset="0"/>
              </a:rPr>
              <a:t>., 122(10), 2060-2067</a:t>
            </a:r>
          </a:p>
        </p:txBody>
      </p:sp>
      <p:sp>
        <p:nvSpPr>
          <p:cNvPr id="26" name="Rectangle 25">
            <a:extLst>
              <a:ext uri="{FF2B5EF4-FFF2-40B4-BE49-F238E27FC236}">
                <a16:creationId xmlns:a16="http://schemas.microsoft.com/office/drawing/2014/main" id="{287CD9CF-EAB4-4238-996E-0394E8BF9949}"/>
              </a:ext>
            </a:extLst>
          </p:cNvPr>
          <p:cNvSpPr/>
          <p:nvPr/>
        </p:nvSpPr>
        <p:spPr>
          <a:xfrm>
            <a:off x="698500" y="4808154"/>
            <a:ext cx="7624726" cy="646331"/>
          </a:xfrm>
          <a:prstGeom prst="rect">
            <a:avLst/>
          </a:prstGeom>
          <a:ln>
            <a:solidFill>
              <a:schemeClr val="tx1"/>
            </a:solidFill>
          </a:ln>
        </p:spPr>
        <p:txBody>
          <a:bodyPr wrap="square">
            <a:spAutoFit/>
          </a:bodyPr>
          <a:lstStyle/>
          <a:p>
            <a:pPr algn="ctr"/>
            <a:r>
              <a:rPr lang="en-US" altLang="ko-KR" b="1" dirty="0">
                <a:solidFill>
                  <a:srgbClr val="FF0000"/>
                </a:solidFill>
                <a:latin typeface="Calibri" panose="020F0502020204030204" pitchFamily="34" charset="0"/>
                <a:cs typeface="Calibri" panose="020F0502020204030204" pitchFamily="34" charset="0"/>
              </a:rPr>
              <a:t>Can we push the limits even further and achieve economical process for </a:t>
            </a:r>
            <a:br>
              <a:rPr lang="en-US" altLang="ko-KR" b="1" dirty="0">
                <a:solidFill>
                  <a:srgbClr val="FF0000"/>
                </a:solidFill>
                <a:latin typeface="Calibri" panose="020F0502020204030204" pitchFamily="34" charset="0"/>
                <a:cs typeface="Calibri" panose="020F0502020204030204" pitchFamily="34" charset="0"/>
              </a:rPr>
            </a:br>
            <a:r>
              <a:rPr lang="en-US" altLang="ko-KR" b="1" dirty="0">
                <a:solidFill>
                  <a:srgbClr val="FF0000"/>
                </a:solidFill>
                <a:latin typeface="Calibri" panose="020F0502020204030204" pitchFamily="34" charset="0"/>
                <a:cs typeface="Calibri" panose="020F0502020204030204" pitchFamily="34" charset="0"/>
              </a:rPr>
              <a:t>C, N, P removal?</a:t>
            </a:r>
          </a:p>
        </p:txBody>
      </p:sp>
    </p:spTree>
    <p:extLst>
      <p:ext uri="{BB962C8B-B14F-4D97-AF65-F5344CB8AC3E}">
        <p14:creationId xmlns:p14="http://schemas.microsoft.com/office/powerpoint/2010/main" val="39879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BE4B-4B6C-4EFD-95FF-32EF717332C8}"/>
              </a:ext>
            </a:extLst>
          </p:cNvPr>
          <p:cNvSpPr>
            <a:spLocks noGrp="1"/>
          </p:cNvSpPr>
          <p:nvPr>
            <p:ph type="title"/>
          </p:nvPr>
        </p:nvSpPr>
        <p:spPr>
          <a:xfrm>
            <a:off x="628650" y="1000466"/>
            <a:ext cx="7886700" cy="717302"/>
          </a:xfrm>
        </p:spPr>
        <p:txBody>
          <a:bodyPr/>
          <a:lstStyle/>
          <a:p>
            <a:r>
              <a:rPr lang="en-US" altLang="ko-KR" b="1" dirty="0">
                <a:latin typeface="Calibri" panose="020F0502020204030204" pitchFamily="34" charset="0"/>
                <a:cs typeface="Calibri" panose="020F0502020204030204" pitchFamily="34" charset="0"/>
              </a:rPr>
              <a:t>On-going WERF project</a:t>
            </a:r>
            <a:endParaRPr lang="ko-KR" altLang="en-US"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F3C3204-8FEA-4343-B061-E8A0DCCED108}"/>
              </a:ext>
            </a:extLst>
          </p:cNvPr>
          <p:cNvSpPr/>
          <p:nvPr/>
        </p:nvSpPr>
        <p:spPr>
          <a:xfrm flipV="1">
            <a:off x="0" y="1601120"/>
            <a:ext cx="9144000" cy="34289"/>
          </a:xfrm>
          <a:prstGeom prst="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Content Placeholder 6">
            <a:extLst>
              <a:ext uri="{FF2B5EF4-FFF2-40B4-BE49-F238E27FC236}">
                <a16:creationId xmlns:a16="http://schemas.microsoft.com/office/drawing/2014/main" id="{53883897-701B-4B8C-BB73-CDEF12CF49BE}"/>
              </a:ext>
            </a:extLst>
          </p:cNvPr>
          <p:cNvSpPr>
            <a:spLocks noGrp="1"/>
          </p:cNvSpPr>
          <p:nvPr>
            <p:ph idx="1"/>
          </p:nvPr>
        </p:nvSpPr>
        <p:spPr>
          <a:xfrm>
            <a:off x="628650" y="1819275"/>
            <a:ext cx="7886700" cy="3810000"/>
          </a:xfrm>
        </p:spPr>
        <p:txBody>
          <a:bodyPr>
            <a:normAutofit fontScale="55000" lnSpcReduction="20000"/>
          </a:bodyPr>
          <a:lstStyle/>
          <a:p>
            <a:pPr marL="0" indent="0">
              <a:lnSpc>
                <a:spcPct val="120000"/>
              </a:lnSpc>
              <a:buNone/>
            </a:pPr>
            <a:r>
              <a:rPr lang="en-US" altLang="ko-KR" b="1" dirty="0">
                <a:latin typeface="Calibri" panose="020F0502020204030204" pitchFamily="34" charset="0"/>
                <a:cs typeface="Calibri" panose="020F0502020204030204" pitchFamily="34" charset="0"/>
              </a:rPr>
              <a:t>Overall Objective</a:t>
            </a:r>
          </a:p>
          <a:p>
            <a:pPr>
              <a:lnSpc>
                <a:spcPct val="120000"/>
              </a:lnSpc>
            </a:pPr>
            <a:r>
              <a:rPr lang="en-US" altLang="ko-KR" dirty="0">
                <a:latin typeface="Calibri" panose="020F0502020204030204" pitchFamily="34" charset="0"/>
                <a:cs typeface="Calibri" panose="020F0502020204030204" pitchFamily="34" charset="0"/>
              </a:rPr>
              <a:t>Investigate the feasibility and mechanisms involved in a novel implementation of S2EBPR processes in combination with shortcut N-removal processes to enable simultaneous N removal and P removal. </a:t>
            </a:r>
          </a:p>
          <a:p>
            <a:pPr>
              <a:lnSpc>
                <a:spcPct val="120000"/>
              </a:lnSpc>
            </a:pPr>
            <a:endParaRPr lang="en-US" altLang="ko-KR" dirty="0">
              <a:latin typeface="Calibri" panose="020F0502020204030204" pitchFamily="34" charset="0"/>
              <a:cs typeface="Calibri" panose="020F0502020204030204" pitchFamily="34" charset="0"/>
            </a:endParaRPr>
          </a:p>
          <a:p>
            <a:pPr marL="0" indent="0">
              <a:lnSpc>
                <a:spcPct val="120000"/>
              </a:lnSpc>
              <a:buNone/>
            </a:pPr>
            <a:r>
              <a:rPr lang="en-US" altLang="ko-KR" b="1" dirty="0">
                <a:latin typeface="Calibri" panose="020F0502020204030204" pitchFamily="34" charset="0"/>
                <a:cs typeface="Calibri" panose="020F0502020204030204" pitchFamily="34" charset="0"/>
              </a:rPr>
              <a:t>Goals</a:t>
            </a:r>
          </a:p>
          <a:p>
            <a:pPr>
              <a:lnSpc>
                <a:spcPct val="120000"/>
              </a:lnSpc>
            </a:pPr>
            <a:r>
              <a:rPr lang="en-US" altLang="ko-KR" dirty="0">
                <a:latin typeface="Calibri" panose="020F0502020204030204" pitchFamily="34" charset="0"/>
                <a:cs typeface="Calibri" panose="020F0502020204030204" pitchFamily="34" charset="0"/>
              </a:rPr>
              <a:t>Investigate the microbial ecology and fundamental mechanisms involved in the integrated nitrite shunt/</a:t>
            </a:r>
            <a:r>
              <a:rPr lang="en-US" altLang="ko-KR" dirty="0" err="1">
                <a:latin typeface="Calibri" panose="020F0502020204030204" pitchFamily="34" charset="0"/>
                <a:cs typeface="Calibri" panose="020F0502020204030204" pitchFamily="34" charset="0"/>
              </a:rPr>
              <a:t>deammonification</a:t>
            </a:r>
            <a:r>
              <a:rPr lang="en-US" altLang="ko-KR" dirty="0">
                <a:latin typeface="Calibri" panose="020F0502020204030204" pitchFamily="34" charset="0"/>
                <a:cs typeface="Calibri" panose="020F0502020204030204" pitchFamily="34" charset="0"/>
              </a:rPr>
              <a:t> and S2EBPR Process</a:t>
            </a:r>
          </a:p>
          <a:p>
            <a:pPr>
              <a:lnSpc>
                <a:spcPct val="120000"/>
              </a:lnSpc>
            </a:pPr>
            <a:r>
              <a:rPr lang="en-US" altLang="ko-KR" dirty="0">
                <a:latin typeface="Calibri" panose="020F0502020204030204" pitchFamily="34" charset="0"/>
                <a:cs typeface="Calibri" panose="020F0502020204030204" pitchFamily="34" charset="0"/>
              </a:rPr>
              <a:t>Develop initial design criteria and process control strategies for integration of S2EBPR with Shortcut N-Removal processes</a:t>
            </a:r>
          </a:p>
          <a:p>
            <a:pPr>
              <a:lnSpc>
                <a:spcPct val="120000"/>
              </a:lnSpc>
            </a:pPr>
            <a:r>
              <a:rPr lang="en-US" altLang="ko-KR" dirty="0">
                <a:latin typeface="Calibri" panose="020F0502020204030204" pitchFamily="34" charset="0"/>
                <a:cs typeface="Calibri" panose="020F0502020204030204" pitchFamily="34" charset="0"/>
              </a:rPr>
              <a:t>Incorporate fundamental insights into model framework to establish agent-based mechanistic and practical full-scale process models to facilitate process design and optimization</a:t>
            </a:r>
            <a:endParaRPr lang="en-US" altLang="ko-KR" b="1" dirty="0">
              <a:latin typeface="Calibri" panose="020F0502020204030204" pitchFamily="34" charset="0"/>
              <a:cs typeface="Calibri" panose="020F0502020204030204" pitchFamily="34" charset="0"/>
            </a:endParaRPr>
          </a:p>
        </p:txBody>
      </p:sp>
      <p:pic>
        <p:nvPicPr>
          <p:cNvPr id="6" name="Picture 5" descr="Image result for Cornell University">
            <a:extLst>
              <a:ext uri="{FF2B5EF4-FFF2-40B4-BE49-F238E27FC236}">
                <a16:creationId xmlns:a16="http://schemas.microsoft.com/office/drawing/2014/main" id="{988EC072-F58A-462F-A438-0570FC15D8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2706" y="5718301"/>
            <a:ext cx="281294" cy="281294"/>
          </a:xfrm>
          <a:prstGeom prst="rect">
            <a:avLst/>
          </a:prstGeom>
          <a:noFill/>
          <a:ln>
            <a:noFill/>
          </a:ln>
        </p:spPr>
      </p:pic>
    </p:spTree>
    <p:extLst>
      <p:ext uri="{BB962C8B-B14F-4D97-AF65-F5344CB8AC3E}">
        <p14:creationId xmlns:p14="http://schemas.microsoft.com/office/powerpoint/2010/main" val="1664128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BE4B-4B6C-4EFD-95FF-32EF717332C8}"/>
              </a:ext>
            </a:extLst>
          </p:cNvPr>
          <p:cNvSpPr>
            <a:spLocks noGrp="1"/>
          </p:cNvSpPr>
          <p:nvPr>
            <p:ph type="title"/>
          </p:nvPr>
        </p:nvSpPr>
        <p:spPr>
          <a:xfrm>
            <a:off x="628650" y="651389"/>
            <a:ext cx="7886700" cy="717302"/>
          </a:xfrm>
        </p:spPr>
        <p:txBody>
          <a:bodyPr/>
          <a:lstStyle/>
          <a:p>
            <a:r>
              <a:rPr lang="en-US" altLang="ko-KR" b="1">
                <a:latin typeface="Calibri" panose="020F0502020204030204" pitchFamily="34" charset="0"/>
                <a:cs typeface="Calibri" panose="020F0502020204030204" pitchFamily="34" charset="0"/>
              </a:rPr>
              <a:t>General Information</a:t>
            </a:r>
            <a:endParaRPr lang="ko-KR" altLang="en-US" b="1">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F3C3204-8FEA-4343-B061-E8A0DCCED108}"/>
              </a:ext>
            </a:extLst>
          </p:cNvPr>
          <p:cNvSpPr/>
          <p:nvPr/>
        </p:nvSpPr>
        <p:spPr>
          <a:xfrm flipV="1">
            <a:off x="0" y="1601120"/>
            <a:ext cx="9144000" cy="34289"/>
          </a:xfrm>
          <a:prstGeom prst="rect">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Content Placeholder 6">
            <a:extLst>
              <a:ext uri="{FF2B5EF4-FFF2-40B4-BE49-F238E27FC236}">
                <a16:creationId xmlns:a16="http://schemas.microsoft.com/office/drawing/2014/main" id="{53883897-701B-4B8C-BB73-CDEF12CF49BE}"/>
              </a:ext>
            </a:extLst>
          </p:cNvPr>
          <p:cNvSpPr>
            <a:spLocks noGrp="1"/>
          </p:cNvSpPr>
          <p:nvPr>
            <p:ph idx="1"/>
          </p:nvPr>
        </p:nvSpPr>
        <p:spPr>
          <a:xfrm>
            <a:off x="628650" y="1819275"/>
            <a:ext cx="7886700" cy="3810000"/>
          </a:xfrm>
        </p:spPr>
        <p:txBody>
          <a:bodyPr>
            <a:normAutofit fontScale="40000" lnSpcReduction="20000"/>
          </a:bodyPr>
          <a:lstStyle/>
          <a:p>
            <a:pPr marL="0" indent="0">
              <a:lnSpc>
                <a:spcPct val="120000"/>
              </a:lnSpc>
              <a:buNone/>
            </a:pPr>
            <a:r>
              <a:rPr lang="en-US" altLang="ko-KR" b="1" dirty="0">
                <a:latin typeface="Calibri" panose="020F0502020204030204" pitchFamily="34" charset="0"/>
                <a:cs typeface="Calibri" panose="020F0502020204030204" pitchFamily="34" charset="0"/>
              </a:rPr>
              <a:t>Project Funding		: The Water Research Foundation</a:t>
            </a:r>
          </a:p>
          <a:p>
            <a:pPr marL="0" indent="0">
              <a:lnSpc>
                <a:spcPct val="120000"/>
              </a:lnSpc>
              <a:buNone/>
            </a:pPr>
            <a:r>
              <a:rPr lang="en-US" altLang="ko-KR" b="1" dirty="0">
                <a:latin typeface="Calibri" panose="020F0502020204030204" pitchFamily="34" charset="0"/>
                <a:cs typeface="Calibri" panose="020F0502020204030204" pitchFamily="34" charset="0"/>
              </a:rPr>
              <a:t>Project Number 		: 04901 (WFR-17-23)</a:t>
            </a:r>
          </a:p>
          <a:p>
            <a:pPr marL="0" indent="0">
              <a:lnSpc>
                <a:spcPct val="120000"/>
              </a:lnSpc>
              <a:buNone/>
            </a:pPr>
            <a:r>
              <a:rPr lang="en-US" altLang="ko-KR" b="1" dirty="0">
                <a:latin typeface="Calibri" panose="020F0502020204030204" pitchFamily="34" charset="0"/>
                <a:cs typeface="Calibri" panose="020F0502020204030204" pitchFamily="34" charset="0"/>
              </a:rPr>
              <a:t>Project Start Date 	: 	August 2018</a:t>
            </a:r>
          </a:p>
          <a:p>
            <a:pPr marL="0" indent="0">
              <a:lnSpc>
                <a:spcPct val="120000"/>
              </a:lnSpc>
              <a:buNone/>
            </a:pPr>
            <a:r>
              <a:rPr lang="en-US" altLang="ko-KR" b="1" dirty="0">
                <a:latin typeface="Calibri" panose="020F0502020204030204" pitchFamily="34" charset="0"/>
                <a:cs typeface="Calibri" panose="020F0502020204030204" pitchFamily="34" charset="0"/>
              </a:rPr>
              <a:t>Project End Date 		October 26, 2021</a:t>
            </a:r>
          </a:p>
          <a:p>
            <a:pPr marL="0" indent="0">
              <a:lnSpc>
                <a:spcPct val="120000"/>
              </a:lnSpc>
              <a:buNone/>
            </a:pPr>
            <a:r>
              <a:rPr lang="en-US" altLang="ko-KR" b="1" dirty="0">
                <a:latin typeface="Calibri" panose="020F0502020204030204" pitchFamily="34" charset="0"/>
                <a:cs typeface="Calibri" panose="020F0502020204030204" pitchFamily="34" charset="0"/>
              </a:rPr>
              <a:t>Research Team:	: April Z. Gu, Cornell University</a:t>
            </a:r>
          </a:p>
          <a:p>
            <a:pPr marL="0" indent="0">
              <a:lnSpc>
                <a:spcPct val="120000"/>
              </a:lnSpc>
              <a:buNone/>
            </a:pPr>
            <a:r>
              <a:rPr lang="en-US" altLang="ko-KR" b="1" dirty="0">
                <a:latin typeface="Calibri" panose="020F0502020204030204" pitchFamily="34" charset="0"/>
                <a:cs typeface="Calibri" panose="020F0502020204030204" pitchFamily="34" charset="0"/>
              </a:rPr>
              <a:t>		 </a:t>
            </a:r>
            <a:r>
              <a:rPr lang="en-US" altLang="ko-KR" b="1" dirty="0" err="1">
                <a:latin typeface="Calibri" panose="020F0502020204030204" pitchFamily="34" charset="0"/>
                <a:cs typeface="Calibri" panose="020F0502020204030204" pitchFamily="34" charset="0"/>
              </a:rPr>
              <a:t>Ameet</a:t>
            </a:r>
            <a:r>
              <a:rPr lang="en-US" altLang="ko-KR" b="1" dirty="0">
                <a:latin typeface="Calibri" panose="020F0502020204030204" pitchFamily="34" charset="0"/>
                <a:cs typeface="Calibri" panose="020F0502020204030204" pitchFamily="34" charset="0"/>
              </a:rPr>
              <a:t> Pinto,  Annalisa Onnis-Hayden, Northeastern University </a:t>
            </a:r>
          </a:p>
          <a:p>
            <a:pPr marL="0" indent="0">
              <a:lnSpc>
                <a:spcPct val="120000"/>
              </a:lnSpc>
              <a:buNone/>
            </a:pPr>
            <a:r>
              <a:rPr lang="en-US" altLang="ko-KR" b="1" dirty="0">
                <a:latin typeface="Calibri" panose="020F0502020204030204" pitchFamily="34" charset="0"/>
                <a:cs typeface="Calibri" panose="020F0502020204030204" pitchFamily="34" charset="0"/>
              </a:rPr>
              <a:t>		Varun Srinivasan, BC</a:t>
            </a:r>
          </a:p>
          <a:p>
            <a:pPr marL="0" indent="0">
              <a:lnSpc>
                <a:spcPct val="120000"/>
              </a:lnSpc>
              <a:buNone/>
            </a:pPr>
            <a:r>
              <a:rPr lang="en-US" altLang="ko-KR" b="1" dirty="0">
                <a:latin typeface="Calibri" panose="020F0502020204030204" pitchFamily="34" charset="0"/>
                <a:cs typeface="Calibri" panose="020F0502020204030204" pitchFamily="34" charset="0"/>
              </a:rPr>
              <a:t>Collaborator:  	 	George Wells, Northwestern University </a:t>
            </a:r>
          </a:p>
          <a:p>
            <a:pPr marL="0" indent="0">
              <a:lnSpc>
                <a:spcPct val="120000"/>
              </a:lnSpc>
              <a:buNone/>
            </a:pPr>
            <a:r>
              <a:rPr lang="en-US" altLang="ko-KR" b="1" dirty="0">
                <a:latin typeface="Calibri" panose="020F0502020204030204" pitchFamily="34" charset="0"/>
                <a:cs typeface="Calibri" panose="020F0502020204030204" pitchFamily="34" charset="0"/>
              </a:rPr>
              <a:t>Participating Utilities and teams 	: Charles </a:t>
            </a:r>
            <a:r>
              <a:rPr lang="en-US" altLang="ko-KR" b="1" dirty="0" err="1">
                <a:latin typeface="Calibri" panose="020F0502020204030204" pitchFamily="34" charset="0"/>
                <a:cs typeface="Calibri" panose="020F0502020204030204" pitchFamily="34" charset="0"/>
              </a:rPr>
              <a:t>Bott</a:t>
            </a:r>
            <a:r>
              <a:rPr lang="en-US" altLang="ko-KR" b="1" dirty="0">
                <a:latin typeface="Calibri" panose="020F0502020204030204" pitchFamily="34" charset="0"/>
                <a:cs typeface="Calibri" panose="020F0502020204030204" pitchFamily="34" charset="0"/>
              </a:rPr>
              <a:t> (HRSD) </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Jim McQuarrie (Denver Metro) </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Isaac Avila (Denver Metro) </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Beverley Stinson (AECOM)</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Christine </a:t>
            </a:r>
            <a:r>
              <a:rPr lang="en-US" altLang="ko-KR" b="1" dirty="0" err="1">
                <a:latin typeface="Calibri" panose="020F0502020204030204" pitchFamily="34" charset="0"/>
                <a:cs typeface="Calibri" panose="020F0502020204030204" pitchFamily="34" charset="0"/>
              </a:rPr>
              <a:t>deBarbadillo</a:t>
            </a:r>
            <a:r>
              <a:rPr lang="en-US" altLang="ko-KR" b="1" dirty="0">
                <a:latin typeface="Calibri" panose="020F0502020204030204" pitchFamily="34" charset="0"/>
                <a:cs typeface="Calibri" panose="020F0502020204030204" pitchFamily="34" charset="0"/>
              </a:rPr>
              <a:t> (DC Water) </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James Barnard (BV) </a:t>
            </a:r>
            <a:br>
              <a:rPr lang="en-US" altLang="ko-KR" b="1" dirty="0">
                <a:latin typeface="Calibri" panose="020F0502020204030204" pitchFamily="34" charset="0"/>
                <a:cs typeface="Calibri" panose="020F0502020204030204" pitchFamily="34" charset="0"/>
              </a:rPr>
            </a:br>
            <a:r>
              <a:rPr lang="en-US" altLang="ko-KR" b="1" dirty="0">
                <a:latin typeface="Calibri" panose="020F0502020204030204"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49D3F34E-B9C6-4C49-9621-E5FA2977753E}"/>
              </a:ext>
            </a:extLst>
          </p:cNvPr>
          <p:cNvSpPr/>
          <p:nvPr/>
        </p:nvSpPr>
        <p:spPr>
          <a:xfrm>
            <a:off x="5609574" y="3930025"/>
            <a:ext cx="2905776" cy="1699250"/>
          </a:xfrm>
          <a:prstGeom prst="rect">
            <a:avLst/>
          </a:prstGeom>
        </p:spPr>
        <p:txBody>
          <a:bodyPr wrap="square">
            <a:noAutofit/>
          </a:bodyPr>
          <a:lstStyle/>
          <a:p>
            <a:br>
              <a:rPr lang="en-US" altLang="ko-KR" sz="1200" b="1">
                <a:latin typeface="Calibri" panose="020F0502020204030204" pitchFamily="34" charset="0"/>
                <a:cs typeface="Calibri" panose="020F0502020204030204" pitchFamily="34" charset="0"/>
              </a:rPr>
            </a:br>
            <a:r>
              <a:rPr lang="en-US" altLang="ko-KR" sz="1200" b="1">
                <a:latin typeface="Calibri" panose="020F0502020204030204" pitchFamily="34" charset="0"/>
                <a:cs typeface="Calibri" panose="020F0502020204030204" pitchFamily="34" charset="0"/>
              </a:rPr>
              <a:t>Paul </a:t>
            </a:r>
            <a:r>
              <a:rPr lang="en-US" altLang="ko-KR" sz="1200" b="1" err="1">
                <a:latin typeface="Calibri" panose="020F0502020204030204" pitchFamily="34" charset="0"/>
                <a:cs typeface="Calibri" panose="020F0502020204030204" pitchFamily="34" charset="0"/>
              </a:rPr>
              <a:t>Dombrowski</a:t>
            </a:r>
            <a:r>
              <a:rPr lang="en-US" altLang="ko-KR" sz="1200" b="1">
                <a:latin typeface="Calibri" panose="020F0502020204030204" pitchFamily="34" charset="0"/>
                <a:cs typeface="Calibri" panose="020F0502020204030204" pitchFamily="34" charset="0"/>
              </a:rPr>
              <a:t> (WC) </a:t>
            </a:r>
            <a:br>
              <a:rPr lang="en-US" altLang="ko-KR" sz="1200" b="1">
                <a:latin typeface="Calibri" panose="020F0502020204030204" pitchFamily="34" charset="0"/>
                <a:cs typeface="Calibri" panose="020F0502020204030204" pitchFamily="34" charset="0"/>
              </a:rPr>
            </a:br>
            <a:r>
              <a:rPr lang="en-US" altLang="ko-KR" sz="1200" b="1" err="1">
                <a:latin typeface="Calibri" panose="020F0502020204030204" pitchFamily="34" charset="0"/>
                <a:cs typeface="Calibri" panose="020F0502020204030204" pitchFamily="34" charset="0"/>
              </a:rPr>
              <a:t>Heng</a:t>
            </a:r>
            <a:r>
              <a:rPr lang="en-US" altLang="ko-KR" sz="1200" b="1">
                <a:latin typeface="Calibri" panose="020F0502020204030204" pitchFamily="34" charset="0"/>
                <a:cs typeface="Calibri" panose="020F0502020204030204" pitchFamily="34" charset="0"/>
              </a:rPr>
              <a:t> Zhang (Chicago Metro) </a:t>
            </a:r>
            <a:br>
              <a:rPr lang="en-US" altLang="ko-KR" sz="1200" b="1">
                <a:latin typeface="Calibri" panose="020F0502020204030204" pitchFamily="34" charset="0"/>
                <a:cs typeface="Calibri" panose="020F0502020204030204" pitchFamily="34" charset="0"/>
              </a:rPr>
            </a:br>
            <a:r>
              <a:rPr lang="en-US" altLang="ko-KR" sz="1200" b="1">
                <a:latin typeface="Calibri" panose="020F0502020204030204" pitchFamily="34" charset="0"/>
                <a:cs typeface="Calibri" panose="020F0502020204030204" pitchFamily="34" charset="0"/>
              </a:rPr>
              <a:t>Chandler Johnson (WWW) </a:t>
            </a:r>
            <a:br>
              <a:rPr lang="en-US" altLang="ko-KR" sz="1200" b="1">
                <a:latin typeface="Calibri" panose="020F0502020204030204" pitchFamily="34" charset="0"/>
                <a:cs typeface="Calibri" panose="020F0502020204030204" pitchFamily="34" charset="0"/>
              </a:rPr>
            </a:br>
            <a:r>
              <a:rPr lang="en-US" altLang="ko-KR" sz="1200" b="1">
                <a:latin typeface="Calibri" panose="020F0502020204030204" pitchFamily="34" charset="0"/>
                <a:cs typeface="Calibri" panose="020F0502020204030204" pitchFamily="34" charset="0"/>
              </a:rPr>
              <a:t>Daniel </a:t>
            </a:r>
            <a:r>
              <a:rPr lang="en-US" altLang="ko-KR" sz="1200" b="1" err="1">
                <a:latin typeface="Calibri" panose="020F0502020204030204" pitchFamily="34" charset="0"/>
                <a:cs typeface="Calibri" panose="020F0502020204030204" pitchFamily="34" charset="0"/>
              </a:rPr>
              <a:t>Dair</a:t>
            </a:r>
            <a:r>
              <a:rPr lang="en-US" altLang="ko-KR" sz="1200" b="1">
                <a:latin typeface="Calibri" panose="020F0502020204030204" pitchFamily="34" charset="0"/>
                <a:cs typeface="Calibri" panose="020F0502020204030204" pitchFamily="34" charset="0"/>
              </a:rPr>
              <a:t> (WWW) </a:t>
            </a:r>
            <a:br>
              <a:rPr lang="en-US" altLang="ko-KR" sz="1200" b="1">
                <a:latin typeface="Calibri" panose="020F0502020204030204" pitchFamily="34" charset="0"/>
                <a:cs typeface="Calibri" panose="020F0502020204030204" pitchFamily="34" charset="0"/>
              </a:rPr>
            </a:br>
            <a:r>
              <a:rPr lang="en-US" altLang="ko-KR" sz="1200" b="1" err="1">
                <a:latin typeface="Calibri" panose="020F0502020204030204" pitchFamily="34" charset="0"/>
                <a:cs typeface="Calibri" panose="020F0502020204030204" pitchFamily="34" charset="0"/>
              </a:rPr>
              <a:t>Imre</a:t>
            </a:r>
            <a:r>
              <a:rPr lang="en-US" altLang="ko-KR" sz="1200" b="1">
                <a:latin typeface="Calibri" panose="020F0502020204030204" pitchFamily="34" charset="0"/>
                <a:cs typeface="Calibri" panose="020F0502020204030204" pitchFamily="34" charset="0"/>
              </a:rPr>
              <a:t> </a:t>
            </a:r>
            <a:r>
              <a:rPr lang="en-US" altLang="ko-KR" sz="1200" b="1" err="1">
                <a:latin typeface="Calibri" panose="020F0502020204030204" pitchFamily="34" charset="0"/>
                <a:cs typeface="Calibri" panose="020F0502020204030204" pitchFamily="34" charset="0"/>
              </a:rPr>
              <a:t>Takacs</a:t>
            </a:r>
            <a:r>
              <a:rPr lang="en-US" altLang="ko-KR" sz="1200" b="1">
                <a:latin typeface="Calibri" panose="020F0502020204030204" pitchFamily="34" charset="0"/>
                <a:cs typeface="Calibri" panose="020F0502020204030204" pitchFamily="34" charset="0"/>
              </a:rPr>
              <a:t> (</a:t>
            </a:r>
            <a:r>
              <a:rPr lang="en-US" altLang="ko-KR" sz="1200" b="1" err="1">
                <a:latin typeface="Calibri" panose="020F0502020204030204" pitchFamily="34" charset="0"/>
                <a:cs typeface="Calibri" panose="020F0502020204030204" pitchFamily="34" charset="0"/>
              </a:rPr>
              <a:t>Dynamita</a:t>
            </a:r>
            <a:r>
              <a:rPr lang="en-US" altLang="ko-KR" sz="1200" b="1">
                <a:latin typeface="Calibri" panose="020F0502020204030204" pitchFamily="34" charset="0"/>
                <a:cs typeface="Calibri" panose="020F0502020204030204" pitchFamily="34" charset="0"/>
              </a:rPr>
              <a:t>)</a:t>
            </a:r>
            <a:endParaRPr lang="en-US" sz="1200"/>
          </a:p>
        </p:txBody>
      </p:sp>
    </p:spTree>
    <p:extLst>
      <p:ext uri="{BB962C8B-B14F-4D97-AF65-F5344CB8AC3E}">
        <p14:creationId xmlns:p14="http://schemas.microsoft.com/office/powerpoint/2010/main" val="205767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A4C1A29-4FAD-4C5C-9325-2047CA7445F2}"/>
              </a:ext>
            </a:extLst>
          </p:cNvPr>
          <p:cNvSpPr/>
          <p:nvPr/>
        </p:nvSpPr>
        <p:spPr>
          <a:xfrm>
            <a:off x="0" y="540939"/>
            <a:ext cx="9144000" cy="2969198"/>
          </a:xfrm>
          <a:prstGeom prst="roundRect">
            <a:avLst>
              <a:gd name="adj" fmla="val 1234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18514" y="1169883"/>
            <a:ext cx="9144000" cy="1403098"/>
          </a:xfrm>
        </p:spPr>
        <p:txBody>
          <a:bodyPr>
            <a:noAutofit/>
          </a:bodyPr>
          <a:lstStyle/>
          <a:p>
            <a:r>
              <a:rPr lang="en-US" sz="4000" b="1" dirty="0"/>
              <a:t>Reform EBPR Design for Sustainable Nutrient Removal with Carbon and Energy Recovery</a:t>
            </a:r>
            <a:endParaRPr lang="en-US" sz="4000" i="1" dirty="0">
              <a:latin typeface="Garamond" panose="02020404030301010803" pitchFamily="18" charset="0"/>
            </a:endParaRPr>
          </a:p>
        </p:txBody>
      </p:sp>
      <p:sp>
        <p:nvSpPr>
          <p:cNvPr id="3" name="Subtitle 2"/>
          <p:cNvSpPr>
            <a:spLocks noGrp="1"/>
          </p:cNvSpPr>
          <p:nvPr>
            <p:ph type="subTitle" idx="1"/>
          </p:nvPr>
        </p:nvSpPr>
        <p:spPr>
          <a:xfrm>
            <a:off x="456123" y="3510137"/>
            <a:ext cx="8264544" cy="2374127"/>
          </a:xfrm>
        </p:spPr>
        <p:txBody>
          <a:bodyPr>
            <a:noAutofit/>
          </a:bodyPr>
          <a:lstStyle/>
          <a:p>
            <a:r>
              <a:rPr lang="en-US" sz="2800" b="1" dirty="0"/>
              <a:t>April Z. Gu</a:t>
            </a:r>
          </a:p>
          <a:p>
            <a:r>
              <a:rPr lang="en-US" sz="2000" b="1" dirty="0"/>
              <a:t>Professor</a:t>
            </a:r>
          </a:p>
          <a:p>
            <a:r>
              <a:rPr lang="en-US" sz="2000" b="1" dirty="0"/>
              <a:t>School of Civil and Environmental Engineering</a:t>
            </a:r>
          </a:p>
          <a:p>
            <a:r>
              <a:rPr lang="en-US" sz="2000" b="1" dirty="0"/>
              <a:t>Cornell University </a:t>
            </a:r>
          </a:p>
          <a:p>
            <a:endParaRPr lang="en-US" sz="2800" b="1" dirty="0"/>
          </a:p>
        </p:txBody>
      </p:sp>
      <p:pic>
        <p:nvPicPr>
          <p:cNvPr id="1026" name="Picture 2" descr="Image result for COrnell university">
            <a:extLst>
              <a:ext uri="{FF2B5EF4-FFF2-40B4-BE49-F238E27FC236}">
                <a16:creationId xmlns:a16="http://schemas.microsoft.com/office/drawing/2014/main" id="{FEC91495-0DA9-4220-B922-4F8362C9D9B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6123" y="5561597"/>
            <a:ext cx="2077183" cy="645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5"/>
          <a:srcRect t="92881" r="371"/>
          <a:stretch/>
        </p:blipFill>
        <p:spPr>
          <a:xfrm>
            <a:off x="0" y="6472862"/>
            <a:ext cx="9144000" cy="367550"/>
          </a:xfrm>
          <a:prstGeom prst="rect">
            <a:avLst/>
          </a:prstGeom>
        </p:spPr>
      </p:pic>
    </p:spTree>
    <p:extLst>
      <p:ext uri="{BB962C8B-B14F-4D97-AF65-F5344CB8AC3E}">
        <p14:creationId xmlns:p14="http://schemas.microsoft.com/office/powerpoint/2010/main" val="348804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7656"/>
            <a:ext cx="9144000" cy="685800"/>
          </a:xfrm>
        </p:spPr>
        <p:txBody>
          <a:bodyPr>
            <a:normAutofit fontScale="90000"/>
          </a:bodyPr>
          <a:lstStyle/>
          <a:p>
            <a:pPr algn="ctr"/>
            <a:r>
              <a:rPr lang="en-US" b="1">
                <a:solidFill>
                  <a:schemeClr val="accent6">
                    <a:lumMod val="75000"/>
                  </a:schemeClr>
                </a:solidFill>
              </a:rPr>
              <a:t>Presentation Outline</a:t>
            </a:r>
            <a:endParaRPr lang="en-US" b="1" dirty="0">
              <a:solidFill>
                <a:schemeClr val="accent6">
                  <a:lumMod val="75000"/>
                </a:schemeClr>
              </a:solidFill>
            </a:endParaRPr>
          </a:p>
        </p:txBody>
      </p:sp>
      <p:sp>
        <p:nvSpPr>
          <p:cNvPr id="8" name="Content Placeholder 2"/>
          <p:cNvSpPr>
            <a:spLocks noGrp="1"/>
          </p:cNvSpPr>
          <p:nvPr>
            <p:ph idx="1"/>
          </p:nvPr>
        </p:nvSpPr>
        <p:spPr>
          <a:xfrm>
            <a:off x="672680" y="1078173"/>
            <a:ext cx="7798639" cy="5105400"/>
          </a:xfrm>
        </p:spPr>
        <p:txBody>
          <a:bodyPr>
            <a:noAutofit/>
          </a:bodyPr>
          <a:lstStyle/>
          <a:p>
            <a:r>
              <a:rPr lang="en-US" sz="2400" dirty="0">
                <a:latin typeface="Microsoft Sans Serif"/>
                <a:cs typeface="Microsoft Sans Serif"/>
              </a:rPr>
              <a:t>Background</a:t>
            </a:r>
          </a:p>
          <a:p>
            <a:endParaRPr lang="en-US" sz="2400" dirty="0">
              <a:latin typeface="Microsoft Sans Serif"/>
              <a:cs typeface="Microsoft Sans Serif"/>
            </a:endParaRPr>
          </a:p>
          <a:p>
            <a:r>
              <a:rPr lang="en-US" sz="2400" dirty="0">
                <a:latin typeface="Microsoft Sans Serif"/>
                <a:cs typeface="Microsoft Sans Serif"/>
              </a:rPr>
              <a:t>Summary of findings from WERF study</a:t>
            </a:r>
          </a:p>
          <a:p>
            <a:endParaRPr lang="en-US" sz="2400" dirty="0">
              <a:latin typeface="Microsoft Sans Serif"/>
              <a:cs typeface="Microsoft Sans Serif"/>
            </a:endParaRPr>
          </a:p>
          <a:p>
            <a:r>
              <a:rPr lang="en-US" sz="2400" dirty="0">
                <a:latin typeface="Microsoft Sans Serif"/>
                <a:cs typeface="Microsoft Sans Serif"/>
              </a:rPr>
              <a:t>Take-home messages</a:t>
            </a:r>
          </a:p>
          <a:p>
            <a:endParaRPr lang="en-US" sz="2400" dirty="0">
              <a:latin typeface="Microsoft Sans Serif"/>
              <a:cs typeface="Microsoft Sans Serif"/>
            </a:endParaRPr>
          </a:p>
          <a:p>
            <a:r>
              <a:rPr lang="en-US" sz="2400" dirty="0">
                <a:latin typeface="Microsoft Sans Serif"/>
                <a:cs typeface="Microsoft Sans Serif"/>
              </a:rPr>
              <a:t>On-going work and future directions</a:t>
            </a:r>
          </a:p>
        </p:txBody>
      </p:sp>
    </p:spTree>
    <p:extLst>
      <p:ext uri="{BB962C8B-B14F-4D97-AF65-F5344CB8AC3E}">
        <p14:creationId xmlns:p14="http://schemas.microsoft.com/office/powerpoint/2010/main" val="7505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392373"/>
            <a:ext cx="9144000" cy="685800"/>
          </a:xfrm>
        </p:spPr>
        <p:txBody>
          <a:bodyPr>
            <a:normAutofit fontScale="90000"/>
          </a:bodyPr>
          <a:lstStyle/>
          <a:p>
            <a:pPr algn="ctr"/>
            <a:r>
              <a:rPr lang="en-US" b="1" dirty="0">
                <a:solidFill>
                  <a:schemeClr val="accent6">
                    <a:lumMod val="75000"/>
                  </a:schemeClr>
                </a:solidFill>
              </a:rPr>
              <a:t>Current Challenges in EBPR Practice</a:t>
            </a:r>
          </a:p>
        </p:txBody>
      </p:sp>
      <p:sp>
        <p:nvSpPr>
          <p:cNvPr id="8" name="Content Placeholder 2"/>
          <p:cNvSpPr>
            <a:spLocks noGrp="1"/>
          </p:cNvSpPr>
          <p:nvPr>
            <p:ph idx="1"/>
          </p:nvPr>
        </p:nvSpPr>
        <p:spPr>
          <a:xfrm>
            <a:off x="563498" y="1824622"/>
            <a:ext cx="7798639" cy="5105400"/>
          </a:xfrm>
        </p:spPr>
        <p:txBody>
          <a:bodyPr>
            <a:noAutofit/>
          </a:bodyPr>
          <a:lstStyle/>
          <a:p>
            <a:r>
              <a:rPr lang="en-US" sz="2200" dirty="0">
                <a:latin typeface="Microsoft Sans Serif"/>
                <a:cs typeface="Microsoft Sans Serif"/>
              </a:rPr>
              <a:t>Increasingly stringent permits demand higher consistency and stability </a:t>
            </a:r>
          </a:p>
          <a:p>
            <a:r>
              <a:rPr lang="en-US" sz="2200" dirty="0">
                <a:latin typeface="Microsoft Sans Serif"/>
                <a:cs typeface="Microsoft Sans Serif"/>
              </a:rPr>
              <a:t>Backup chemical systems often required</a:t>
            </a:r>
          </a:p>
          <a:p>
            <a:r>
              <a:rPr lang="en-US" sz="2200" dirty="0">
                <a:latin typeface="Microsoft Sans Serif"/>
                <a:cs typeface="Microsoft Sans Serif"/>
              </a:rPr>
              <a:t>Sporadic metal salt addition negatively impacts P recovery processes</a:t>
            </a:r>
          </a:p>
          <a:p>
            <a:r>
              <a:rPr lang="en-US" sz="2200" dirty="0">
                <a:latin typeface="Microsoft Sans Serif"/>
                <a:cs typeface="Microsoft Sans Serif"/>
              </a:rPr>
              <a:t>External carbon may be required to obtain desired C/P ratio; increases carbon footprint</a:t>
            </a:r>
          </a:p>
          <a:p>
            <a:r>
              <a:rPr lang="en-US" sz="2200" dirty="0">
                <a:latin typeface="Microsoft Sans Serif"/>
                <a:cs typeface="Microsoft Sans Serif"/>
              </a:rPr>
              <a:t>Carbon competition between N and P removal</a:t>
            </a:r>
          </a:p>
          <a:p>
            <a:r>
              <a:rPr lang="en-US" sz="2200" dirty="0">
                <a:latin typeface="Microsoft Sans Serif"/>
                <a:cs typeface="Microsoft Sans Serif"/>
              </a:rPr>
              <a:t>Compatibility with short-cut N removal processes and carbon recovery processes</a:t>
            </a:r>
          </a:p>
        </p:txBody>
      </p:sp>
    </p:spTree>
    <p:extLst>
      <p:ext uri="{BB962C8B-B14F-4D97-AF65-F5344CB8AC3E}">
        <p14:creationId xmlns:p14="http://schemas.microsoft.com/office/powerpoint/2010/main" val="119132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07F3-60A7-407F-B4F3-726BF7034572}"/>
              </a:ext>
            </a:extLst>
          </p:cNvPr>
          <p:cNvSpPr>
            <a:spLocks noGrp="1"/>
          </p:cNvSpPr>
          <p:nvPr>
            <p:ph type="title"/>
          </p:nvPr>
        </p:nvSpPr>
        <p:spPr>
          <a:xfrm>
            <a:off x="628650" y="169184"/>
            <a:ext cx="7886700" cy="670572"/>
          </a:xfrm>
        </p:spPr>
        <p:txBody>
          <a:bodyPr>
            <a:normAutofit fontScale="90000"/>
          </a:bodyPr>
          <a:lstStyle/>
          <a:p>
            <a:r>
              <a:rPr lang="en-US" dirty="0"/>
              <a:t> Conventional EBPR Design</a:t>
            </a:r>
          </a:p>
        </p:txBody>
      </p:sp>
      <p:sp>
        <p:nvSpPr>
          <p:cNvPr id="3" name="Content Placeholder 2">
            <a:extLst>
              <a:ext uri="{FF2B5EF4-FFF2-40B4-BE49-F238E27FC236}">
                <a16:creationId xmlns:a16="http://schemas.microsoft.com/office/drawing/2014/main" id="{B82837F1-D897-4EE0-BEDD-EE15E03E0172}"/>
              </a:ext>
            </a:extLst>
          </p:cNvPr>
          <p:cNvSpPr>
            <a:spLocks noGrp="1"/>
          </p:cNvSpPr>
          <p:nvPr>
            <p:ph idx="1"/>
          </p:nvPr>
        </p:nvSpPr>
        <p:spPr>
          <a:xfrm>
            <a:off x="516682" y="1312441"/>
            <a:ext cx="7886700" cy="4351338"/>
          </a:xfrm>
        </p:spPr>
        <p:txBody>
          <a:bodyPr>
            <a:normAutofit fontScale="85000" lnSpcReduction="20000"/>
          </a:bodyPr>
          <a:lstStyle/>
          <a:p>
            <a:r>
              <a:rPr lang="en-US" u="sng" dirty="0"/>
              <a:t>Not true “Anaerobic” zone</a:t>
            </a:r>
            <a:r>
              <a:rPr lang="en-US" dirty="0"/>
              <a:t>:  </a:t>
            </a:r>
          </a:p>
          <a:p>
            <a:pPr lvl="1"/>
            <a:r>
              <a:rPr lang="en-US" dirty="0"/>
              <a:t>primary effluent and RAS through the anaerobic zone bring DO</a:t>
            </a:r>
          </a:p>
          <a:p>
            <a:pPr lvl="1"/>
            <a:r>
              <a:rPr lang="en-US" dirty="0"/>
              <a:t>ORP level usually not supporting sufficient fermentation</a:t>
            </a:r>
          </a:p>
          <a:p>
            <a:pPr lvl="1"/>
            <a:r>
              <a:rPr lang="en-US" dirty="0"/>
              <a:t>Negatively impact on EBPR- i.e. VFA competition by non-PAOs</a:t>
            </a:r>
          </a:p>
          <a:p>
            <a:pPr lvl="1"/>
            <a:endParaRPr lang="en-US" dirty="0"/>
          </a:p>
          <a:p>
            <a:r>
              <a:rPr lang="en-US" u="sng" dirty="0"/>
              <a:t>PAO/GAO competition</a:t>
            </a:r>
            <a:r>
              <a:rPr lang="en-US" dirty="0"/>
              <a:t>: </a:t>
            </a:r>
          </a:p>
          <a:p>
            <a:pPr lvl="1"/>
            <a:r>
              <a:rPr lang="en-US" dirty="0"/>
              <a:t>limited VFA is being competed by both PAOs, GAOs </a:t>
            </a:r>
          </a:p>
          <a:p>
            <a:pPr lvl="1"/>
            <a:r>
              <a:rPr lang="en-US" dirty="0"/>
              <a:t>VFA composition and concentrations impact PAO/GAO competition</a:t>
            </a:r>
          </a:p>
          <a:p>
            <a:pPr lvl="1"/>
            <a:r>
              <a:rPr lang="en-US" dirty="0"/>
              <a:t>Typically low VFAs, Ks-type of competition</a:t>
            </a:r>
          </a:p>
          <a:p>
            <a:pPr lvl="1"/>
            <a:r>
              <a:rPr lang="en-US" dirty="0"/>
              <a:t>Less efficient carbon/VFA utilization by PAOs</a:t>
            </a:r>
          </a:p>
          <a:p>
            <a:pPr lvl="1"/>
            <a:endParaRPr lang="en-US" dirty="0"/>
          </a:p>
          <a:p>
            <a:r>
              <a:rPr lang="en-US" dirty="0"/>
              <a:t>Influent-dependent (C/P ratio): </a:t>
            </a:r>
          </a:p>
          <a:p>
            <a:pPr lvl="1"/>
            <a:r>
              <a:rPr lang="en-US" dirty="0"/>
              <a:t>Susceptible to influent C/P and fluctuations </a:t>
            </a:r>
          </a:p>
          <a:p>
            <a:pPr lvl="1"/>
            <a:r>
              <a:rPr lang="en-US" dirty="0"/>
              <a:t>Unfavorable C/P, external carbon supplement</a:t>
            </a:r>
          </a:p>
        </p:txBody>
      </p:sp>
    </p:spTree>
    <p:extLst>
      <p:ext uri="{BB962C8B-B14F-4D97-AF65-F5344CB8AC3E}">
        <p14:creationId xmlns:p14="http://schemas.microsoft.com/office/powerpoint/2010/main" val="141303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35" y="158092"/>
            <a:ext cx="7886700" cy="1325563"/>
          </a:xfrm>
        </p:spPr>
        <p:txBody>
          <a:bodyPr>
            <a:normAutofit/>
          </a:bodyPr>
          <a:lstStyle/>
          <a:p>
            <a:pPr algn="ctr"/>
            <a:r>
              <a:rPr lang="en-US" b="1" dirty="0"/>
              <a:t>An Alternative EBPR Strategy  S2EBPR benefits </a:t>
            </a:r>
          </a:p>
        </p:txBody>
      </p:sp>
      <p:sp>
        <p:nvSpPr>
          <p:cNvPr id="5" name="Content Placeholder 2"/>
          <p:cNvSpPr>
            <a:spLocks noGrp="1"/>
          </p:cNvSpPr>
          <p:nvPr>
            <p:ph idx="1"/>
          </p:nvPr>
        </p:nvSpPr>
        <p:spPr>
          <a:xfrm>
            <a:off x="100818" y="1483655"/>
            <a:ext cx="8839200" cy="5105400"/>
          </a:xfrm>
        </p:spPr>
        <p:txBody>
          <a:bodyPr>
            <a:normAutofit/>
          </a:bodyPr>
          <a:lstStyle/>
          <a:p>
            <a:pPr lvl="1"/>
            <a:r>
              <a:rPr lang="en-US" sz="3600" dirty="0">
                <a:latin typeface="Microsoft Sans Serif"/>
                <a:cs typeface="Microsoft Sans Serif"/>
              </a:rPr>
              <a:t>Involve different, </a:t>
            </a:r>
            <a:r>
              <a:rPr lang="en-US" sz="3600" u="sng" dirty="0">
                <a:latin typeface="Microsoft Sans Serif"/>
                <a:cs typeface="Microsoft Sans Serif"/>
              </a:rPr>
              <a:t>less influent carbon-dependent</a:t>
            </a:r>
            <a:r>
              <a:rPr lang="en-US" sz="3600" dirty="0">
                <a:latin typeface="Microsoft Sans Serif"/>
                <a:cs typeface="Microsoft Sans Serif"/>
              </a:rPr>
              <a:t> population selection mechanisms;</a:t>
            </a:r>
          </a:p>
          <a:p>
            <a:pPr lvl="1"/>
            <a:r>
              <a:rPr lang="en-US" sz="3600" dirty="0">
                <a:latin typeface="Microsoft Sans Serif"/>
                <a:cs typeface="Microsoft Sans Serif"/>
              </a:rPr>
              <a:t>Reduced dependence on rbCOD, chemical use, and carbon footprint</a:t>
            </a:r>
          </a:p>
          <a:p>
            <a:pPr lvl="1"/>
            <a:r>
              <a:rPr lang="en-US" sz="3600" dirty="0">
                <a:latin typeface="Microsoft Sans Serif"/>
                <a:cs typeface="Microsoft Sans Serif"/>
              </a:rPr>
              <a:t>Potentially eliminate anaerobic zone</a:t>
            </a:r>
          </a:p>
          <a:p>
            <a:pPr lvl="1"/>
            <a:r>
              <a:rPr lang="en-US" sz="3600" dirty="0">
                <a:latin typeface="Microsoft Sans Serif"/>
                <a:cs typeface="Microsoft Sans Serif"/>
              </a:rPr>
              <a:t>Multiple, flexible process configurations</a:t>
            </a:r>
          </a:p>
          <a:p>
            <a:pPr lvl="1"/>
            <a:r>
              <a:rPr lang="en-US" sz="3600" dirty="0">
                <a:latin typeface="Microsoft Sans Serif"/>
                <a:cs typeface="Microsoft Sans Serif"/>
              </a:rPr>
              <a:t>Enhance denitrification</a:t>
            </a:r>
          </a:p>
          <a:p>
            <a:pPr lvl="2"/>
            <a:r>
              <a:rPr lang="en-US" sz="3200" dirty="0">
                <a:latin typeface="Microsoft Sans Serif"/>
                <a:cs typeface="Microsoft Sans Serif"/>
              </a:rPr>
              <a:t>Internal carbon-drive denitrification</a:t>
            </a:r>
          </a:p>
        </p:txBody>
      </p:sp>
    </p:spTree>
    <p:extLst>
      <p:ext uri="{BB962C8B-B14F-4D97-AF65-F5344CB8AC3E}">
        <p14:creationId xmlns:p14="http://schemas.microsoft.com/office/powerpoint/2010/main" val="41030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21" y="-268311"/>
            <a:ext cx="8255291" cy="1325563"/>
          </a:xfrm>
        </p:spPr>
        <p:txBody>
          <a:bodyPr>
            <a:normAutofit/>
          </a:bodyPr>
          <a:lstStyle/>
          <a:p>
            <a:pPr algn="ctr"/>
            <a:r>
              <a:rPr lang="en-US" sz="4000" b="1" dirty="0"/>
              <a:t>S2EBPR Configuration </a:t>
            </a:r>
          </a:p>
        </p:txBody>
      </p:sp>
      <p:sp>
        <p:nvSpPr>
          <p:cNvPr id="29" name="Content Placeholder 4">
            <a:extLst>
              <a:ext uri="{FF2B5EF4-FFF2-40B4-BE49-F238E27FC236}">
                <a16:creationId xmlns:a16="http://schemas.microsoft.com/office/drawing/2014/main" id="{73644BEF-C064-486C-89DA-19CCE6864628}"/>
              </a:ext>
            </a:extLst>
          </p:cNvPr>
          <p:cNvSpPr>
            <a:spLocks noGrp="1"/>
          </p:cNvSpPr>
          <p:nvPr>
            <p:ph idx="1"/>
          </p:nvPr>
        </p:nvSpPr>
        <p:spPr>
          <a:xfrm>
            <a:off x="1181098" y="4579178"/>
            <a:ext cx="5446679" cy="1910519"/>
          </a:xfrm>
        </p:spPr>
        <p:txBody>
          <a:bodyPr>
            <a:normAutofit/>
          </a:bodyPr>
          <a:lstStyle/>
          <a:p>
            <a:pPr marL="0" indent="0">
              <a:buNone/>
            </a:pPr>
            <a:endParaRPr lang="en-US" dirty="0"/>
          </a:p>
          <a:p>
            <a:pPr marL="0" indent="0">
              <a:buNone/>
            </a:pPr>
            <a:r>
              <a:rPr lang="en-US" dirty="0"/>
              <a:t>What happens in the side-stream reactor holds the key of how S2EBPR works</a:t>
            </a:r>
          </a:p>
        </p:txBody>
      </p:sp>
      <p:sp>
        <p:nvSpPr>
          <p:cNvPr id="13" name="TextBox 12">
            <a:extLst>
              <a:ext uri="{FF2B5EF4-FFF2-40B4-BE49-F238E27FC236}">
                <a16:creationId xmlns:a16="http://schemas.microsoft.com/office/drawing/2014/main" id="{6F4E8B24-742A-4566-A7A9-CB9B5735688A}"/>
              </a:ext>
            </a:extLst>
          </p:cNvPr>
          <p:cNvSpPr txBox="1"/>
          <p:nvPr/>
        </p:nvSpPr>
        <p:spPr>
          <a:xfrm>
            <a:off x="1181098" y="788374"/>
            <a:ext cx="662940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dirty="0">
                <a:latin typeface="Arial"/>
                <a:cs typeface="Arial"/>
              </a:rPr>
              <a:t>Side-Stream RAS (SSR)</a:t>
            </a:r>
          </a:p>
        </p:txBody>
      </p:sp>
      <p:grpSp>
        <p:nvGrpSpPr>
          <p:cNvPr id="3" name="Group 2"/>
          <p:cNvGrpSpPr/>
          <p:nvPr/>
        </p:nvGrpSpPr>
        <p:grpSpPr>
          <a:xfrm>
            <a:off x="1181098" y="1319717"/>
            <a:ext cx="6813550" cy="3652333"/>
            <a:chOff x="1181098" y="1319717"/>
            <a:chExt cx="6813550" cy="3652333"/>
          </a:xfrm>
        </p:grpSpPr>
        <p:pic>
          <p:nvPicPr>
            <p:cNvPr id="4" name="Picture 3"/>
            <p:cNvPicPr>
              <a:picLocks noChangeAspect="1"/>
            </p:cNvPicPr>
            <p:nvPr/>
          </p:nvPicPr>
          <p:blipFill>
            <a:blip r:embed="rId2"/>
            <a:stretch>
              <a:fillRect/>
            </a:stretch>
          </p:blipFill>
          <p:spPr>
            <a:xfrm>
              <a:off x="1181098" y="1319717"/>
              <a:ext cx="6813550" cy="2996996"/>
            </a:xfrm>
            <a:prstGeom prst="rect">
              <a:avLst/>
            </a:prstGeom>
          </p:spPr>
        </p:pic>
        <p:sp>
          <p:nvSpPr>
            <p:cNvPr id="5" name="Down Arrow 4"/>
            <p:cNvSpPr/>
            <p:nvPr/>
          </p:nvSpPr>
          <p:spPr>
            <a:xfrm>
              <a:off x="4495799" y="4316713"/>
              <a:ext cx="666751" cy="655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45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35999</TotalTime>
  <Words>2470</Words>
  <Application>Microsoft Office PowerPoint</Application>
  <PresentationFormat>On-screen Show (4:3)</PresentationFormat>
  <Paragraphs>486</Paragraphs>
  <Slides>38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Arial Narrow</vt:lpstr>
      <vt:lpstr>Calibri</vt:lpstr>
      <vt:lpstr>Calibri Light</vt:lpstr>
      <vt:lpstr>Garamond</vt:lpstr>
      <vt:lpstr>Georgia</vt:lpstr>
      <vt:lpstr>Microsoft Sans Serif</vt:lpstr>
      <vt:lpstr>Times New Roman</vt:lpstr>
      <vt:lpstr>Wingdings</vt:lpstr>
      <vt:lpstr>Office Theme</vt:lpstr>
      <vt:lpstr>1_Office Theme</vt:lpstr>
      <vt:lpstr>PowerPoint Presentation</vt:lpstr>
      <vt:lpstr>BEFORE WE BEGIN</vt:lpstr>
      <vt:lpstr>April Z. Gu, Ph.D.</vt:lpstr>
      <vt:lpstr>Reform EBPR Design for Sustainable Nutrient Removal with Carbon and Energy Recovery</vt:lpstr>
      <vt:lpstr>Presentation Outline</vt:lpstr>
      <vt:lpstr>Current Challenges in EBPR Practice</vt:lpstr>
      <vt:lpstr> Conventional EBPR Design</vt:lpstr>
      <vt:lpstr>An Alternative EBPR Strategy  S2EBPR benefits </vt:lpstr>
      <vt:lpstr>S2EBPR Configuration </vt:lpstr>
      <vt:lpstr>S2EBPR Survey- Four Configurations </vt:lpstr>
      <vt:lpstr>S2EBPR Research Goals and Objectives</vt:lpstr>
      <vt:lpstr>Summary of S2EBPR Facilities Performance</vt:lpstr>
      <vt:lpstr>Performance Survey of S2EBPR</vt:lpstr>
      <vt:lpstr>Mechanism 1:  RAS-fermentation and VFA production</vt:lpstr>
      <vt:lpstr>VFA production and composition in side-stream reactor</vt:lpstr>
      <vt:lpstr>Mechanism 1:  RAS-fermentation and VFA production</vt:lpstr>
      <vt:lpstr>Mechanism 2:  S2EBPRs Favors PAOs over GAOs</vt:lpstr>
      <vt:lpstr>Mechanism 2:  S2EBPR Favors PAOs over GAOs</vt:lpstr>
      <vt:lpstr>Mechanism 2:  S2EBPR Favors PAOs over GAOs</vt:lpstr>
      <vt:lpstr>PowerPoint Presentation</vt:lpstr>
      <vt:lpstr>Mechanism 2:  S2EBPR Favors PAOs over GAOs</vt:lpstr>
      <vt:lpstr>PAOs and GAOs abundance</vt:lpstr>
      <vt:lpstr>Microbial diversity in S2EBPR plants is higher than those in conventional EBPRs</vt:lpstr>
      <vt:lpstr>Sequencing/Oligotyping reveals differences in Accumulibacter micro-diversity</vt:lpstr>
      <vt:lpstr>*Metagenomic analysis discovered new Accumulibacter MAGs for full-scale EBPR  * One unique Accumulibacter MAG associated with S2EBPR  *Comparison with other known Accumulibacter MAGs to reveal potential differences  </vt:lpstr>
      <vt:lpstr>Evidences of sequential polymer usage in PAOs- implications in decay and competition between PAOs and GAOs</vt:lpstr>
      <vt:lpstr>Mechanism 2:  S2EBPR Favors PAOs over GAOs</vt:lpstr>
      <vt:lpstr>Mechanism 2:  S2EBPR Favors PAOs over GAOs</vt:lpstr>
      <vt:lpstr>Mechanism 3:  Phenotypic shifts in PAOs</vt:lpstr>
      <vt:lpstr>Mechanism 3:  Phenotypic shifts in PAOs</vt:lpstr>
      <vt:lpstr>Mechanistic S2EBPR model</vt:lpstr>
      <vt:lpstr>How do we design S2EBPR?</vt:lpstr>
      <vt:lpstr>How do we design S2EBPR? Some experiences..</vt:lpstr>
      <vt:lpstr>Acknowledgements</vt:lpstr>
      <vt:lpstr>On-Going and Future work</vt:lpstr>
      <vt:lpstr>On-going WERF project-background</vt:lpstr>
      <vt:lpstr>On-going WERF project</vt:lpstr>
      <vt:lpstr>General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of Side-Stream Enhanced Biological Phosphorus Removal Systems</dc:title>
  <dc:creator>Onnis-Hayden, Annalisa</dc:creator>
  <cp:lastModifiedBy>Slaby, Pamela</cp:lastModifiedBy>
  <cp:revision>145</cp:revision>
  <dcterms:created xsi:type="dcterms:W3CDTF">2018-09-04T14:32:23Z</dcterms:created>
  <dcterms:modified xsi:type="dcterms:W3CDTF">2019-09-20T14:51:33Z</dcterms:modified>
</cp:coreProperties>
</file>