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32" r:id="rId4"/>
    <p:sldMasterId id="2147493570" r:id="rId5"/>
    <p:sldMasterId id="2147493546" r:id="rId6"/>
    <p:sldMasterId id="2147493510" r:id="rId7"/>
    <p:sldMasterId id="2147493587" r:id="rId8"/>
    <p:sldMasterId id="2147493593" r:id="rId9"/>
    <p:sldMasterId id="2147493596" r:id="rId10"/>
    <p:sldMasterId id="2147493610" r:id="rId11"/>
  </p:sldMasterIdLst>
  <p:notesMasterIdLst>
    <p:notesMasterId r:id="rId73"/>
  </p:notesMasterIdLst>
  <p:handoutMasterIdLst>
    <p:handoutMasterId r:id="rId74"/>
  </p:handoutMasterIdLst>
  <p:sldIdLst>
    <p:sldId id="444" r:id="rId12"/>
    <p:sldId id="445" r:id="rId13"/>
    <p:sldId id="446" r:id="rId14"/>
    <p:sldId id="411" r:id="rId15"/>
    <p:sldId id="433" r:id="rId16"/>
    <p:sldId id="434" r:id="rId17"/>
    <p:sldId id="325" r:id="rId18"/>
    <p:sldId id="435" r:id="rId19"/>
    <p:sldId id="414" r:id="rId20"/>
    <p:sldId id="371" r:id="rId21"/>
    <p:sldId id="415" r:id="rId22"/>
    <p:sldId id="416" r:id="rId23"/>
    <p:sldId id="436" r:id="rId24"/>
    <p:sldId id="391" r:id="rId25"/>
    <p:sldId id="372" r:id="rId26"/>
    <p:sldId id="417" r:id="rId27"/>
    <p:sldId id="438" r:id="rId28"/>
    <p:sldId id="418" r:id="rId29"/>
    <p:sldId id="393" r:id="rId30"/>
    <p:sldId id="398" r:id="rId31"/>
    <p:sldId id="396" r:id="rId32"/>
    <p:sldId id="392" r:id="rId33"/>
    <p:sldId id="439" r:id="rId34"/>
    <p:sldId id="419" r:id="rId35"/>
    <p:sldId id="380" r:id="rId36"/>
    <p:sldId id="369" r:id="rId37"/>
    <p:sldId id="376" r:id="rId38"/>
    <p:sldId id="374" r:id="rId39"/>
    <p:sldId id="402" r:id="rId40"/>
    <p:sldId id="422" r:id="rId41"/>
    <p:sldId id="423" r:id="rId42"/>
    <p:sldId id="377" r:id="rId43"/>
    <p:sldId id="440" r:id="rId44"/>
    <p:sldId id="421" r:id="rId45"/>
    <p:sldId id="375" r:id="rId46"/>
    <p:sldId id="381" r:id="rId47"/>
    <p:sldId id="424" r:id="rId48"/>
    <p:sldId id="382" r:id="rId49"/>
    <p:sldId id="385" r:id="rId50"/>
    <p:sldId id="386" r:id="rId51"/>
    <p:sldId id="388" r:id="rId52"/>
    <p:sldId id="403" r:id="rId53"/>
    <p:sldId id="426" r:id="rId54"/>
    <p:sldId id="427" r:id="rId55"/>
    <p:sldId id="428" r:id="rId56"/>
    <p:sldId id="425" r:id="rId57"/>
    <p:sldId id="429" r:id="rId58"/>
    <p:sldId id="387" r:id="rId59"/>
    <p:sldId id="390" r:id="rId60"/>
    <p:sldId id="384" r:id="rId61"/>
    <p:sldId id="430" r:id="rId62"/>
    <p:sldId id="401" r:id="rId63"/>
    <p:sldId id="340" r:id="rId64"/>
    <p:sldId id="441" r:id="rId65"/>
    <p:sldId id="432" r:id="rId66"/>
    <p:sldId id="400" r:id="rId67"/>
    <p:sldId id="442" r:id="rId68"/>
    <p:sldId id="431" r:id="rId69"/>
    <p:sldId id="443" r:id="rId70"/>
    <p:sldId id="320" r:id="rId71"/>
    <p:sldId id="286" r:id="rId7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0" userDrawn="1">
          <p15:clr>
            <a:srgbClr val="A4A3A4"/>
          </p15:clr>
        </p15:guide>
        <p15:guide id="2" pos="6840" userDrawn="1">
          <p15:clr>
            <a:srgbClr val="A4A3A4"/>
          </p15:clr>
        </p15:guide>
        <p15:guide id="3" pos="480" userDrawn="1">
          <p15:clr>
            <a:srgbClr val="A4A3A4"/>
          </p15:clr>
        </p15:guide>
        <p15:guide id="4" pos="75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 Michael F" initials="MF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EB8"/>
    <a:srgbClr val="669044"/>
    <a:srgbClr val="063D89"/>
    <a:srgbClr val="0D6FBD"/>
    <a:srgbClr val="3F8CC8"/>
    <a:srgbClr val="00AA8E"/>
    <a:srgbClr val="59A9E8"/>
    <a:srgbClr val="6DA3CC"/>
    <a:srgbClr val="0064AC"/>
    <a:srgbClr val="3F99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3923" autoAdjust="0"/>
  </p:normalViewPr>
  <p:slideViewPr>
    <p:cSldViewPr snapToGrid="0" snapToObjects="1">
      <p:cViewPr varScale="1">
        <p:scale>
          <a:sx n="58" d="100"/>
          <a:sy n="58" d="100"/>
        </p:scale>
        <p:origin x="42" y="192"/>
      </p:cViewPr>
      <p:guideLst>
        <p:guide orient="horz" pos="960"/>
        <p:guide pos="6840"/>
        <p:guide pos="480"/>
        <p:guide pos="7512"/>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53" d="100"/>
          <a:sy n="53" d="100"/>
        </p:scale>
        <p:origin x="2952" y="8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CDMSmith_logo_print_PMS_BlueGr.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58228" y="8672299"/>
            <a:ext cx="921738" cy="404603"/>
          </a:xfrm>
          <a:prstGeom prst="rect">
            <a:avLst/>
          </a:prstGeom>
        </p:spPr>
      </p:pic>
    </p:spTree>
    <p:extLst>
      <p:ext uri="{BB962C8B-B14F-4D97-AF65-F5344CB8AC3E}">
        <p14:creationId xmlns:p14="http://schemas.microsoft.com/office/powerpoint/2010/main" val="2950329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5334939-A15C-4EA9-81C9-3A980911F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61736" y="8690363"/>
            <a:ext cx="1095248" cy="606037"/>
          </a:xfrm>
          <a:prstGeom prst="rect">
            <a:avLst/>
          </a:prstGeom>
        </p:spPr>
      </p:pic>
    </p:spTree>
    <p:extLst>
      <p:ext uri="{BB962C8B-B14F-4D97-AF65-F5344CB8AC3E}">
        <p14:creationId xmlns:p14="http://schemas.microsoft.com/office/powerpoint/2010/main" val="33849749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9930" y="8845045"/>
            <a:ext cx="3044719" cy="465614"/>
          </a:xfrm>
          <a:prstGeom prst="rect">
            <a:avLst/>
          </a:prstGeom>
        </p:spPr>
        <p:txBody>
          <a:bodyPr/>
          <a:lstStyle/>
          <a:p>
            <a:pPr>
              <a:defRPr/>
            </a:pPr>
            <a:fld id="{FF6A921E-90D2-4139-82A6-9840314433E1}"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255861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162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372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008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5966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6012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713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43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88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667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3540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163132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9247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109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4128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843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8177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6821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729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60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6042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0580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4359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1377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1441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Assumes WAS only blending option: Blended WAS conveyed to thickening centrifuges. PS from Irwin-Long WWTP, Sugar and McAlpine conveyed to gravity thickeners. </a:t>
            </a:r>
          </a:p>
          <a:p>
            <a:endParaRPr lang="en-US" dirty="0"/>
          </a:p>
        </p:txBody>
      </p:sp>
    </p:spTree>
    <p:extLst>
      <p:ext uri="{BB962C8B-B14F-4D97-AF65-F5344CB8AC3E}">
        <p14:creationId xmlns:p14="http://schemas.microsoft.com/office/powerpoint/2010/main" val="3795455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1383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MW capacity CHP system</a:t>
            </a:r>
          </a:p>
        </p:txBody>
      </p:sp>
    </p:spTree>
    <p:extLst>
      <p:ext uri="{BB962C8B-B14F-4D97-AF65-F5344CB8AC3E}">
        <p14:creationId xmlns:p14="http://schemas.microsoft.com/office/powerpoint/2010/main" val="3347645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0236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2420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2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06779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960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EA3B7F-07AF-4395-A461-062E107D99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602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727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722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6482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58568" y="8976836"/>
            <a:ext cx="3105997" cy="472890"/>
          </a:xfrm>
          <a:prstGeom prst="rect">
            <a:avLst/>
          </a:prstGeom>
        </p:spPr>
        <p:txBody>
          <a:bodyPr lIns="93177" tIns="46589" rIns="93177" bIns="46589"/>
          <a:lstStyle/>
          <a:p>
            <a:fld id="{6A2B170D-E2DC-4006-ACA3-94B5F5A3B059}"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848249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2512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7466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3418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9648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4267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801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099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63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401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5104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5511-0777-4D86-B9C0-06BAB262FDD6}"/>
              </a:ext>
            </a:extLst>
          </p:cNvPr>
          <p:cNvSpPr>
            <a:spLocks noGrp="1"/>
          </p:cNvSpPr>
          <p:nvPr>
            <p:ph type="title"/>
          </p:nvPr>
        </p:nvSpPr>
        <p:spPr>
          <a:xfrm>
            <a:off x="128337" y="2103436"/>
            <a:ext cx="8742947"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5F4F9E30-E089-444A-A3AE-8B6A3FAB03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4" name="Picture 2" descr="C:\Users\92170\Pictures\CharlotteWater_Blue White LOGO_PNG.png">
            <a:extLst>
              <a:ext uri="{FF2B5EF4-FFF2-40B4-BE49-F238E27FC236}">
                <a16:creationId xmlns:a16="http://schemas.microsoft.com/office/drawing/2014/main" id="{FBA4818B-B363-47FC-8263-F6D99442B36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152" y="256673"/>
            <a:ext cx="261603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23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A1E22E-EB17-46CC-B2BA-1BD096B56E64}"/>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3" name="Footer Placeholder 2">
            <a:extLst>
              <a:ext uri="{FF2B5EF4-FFF2-40B4-BE49-F238E27FC236}">
                <a16:creationId xmlns:a16="http://schemas.microsoft.com/office/drawing/2014/main" id="{F0E5AFDE-ED2A-479D-B095-5C1699ADD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8687CA-6A95-4721-B036-7992B053AF6A}"/>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1188321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2A4B-0C33-4FF5-9C4C-B97E42B65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02253-70D2-4EAD-B661-420FA1490C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123DB6-7809-4BAD-B863-15D85BCA7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CC3D8B-4F1F-4C84-A283-6A78389614CB}"/>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6" name="Footer Placeholder 5">
            <a:extLst>
              <a:ext uri="{FF2B5EF4-FFF2-40B4-BE49-F238E27FC236}">
                <a16:creationId xmlns:a16="http://schemas.microsoft.com/office/drawing/2014/main" id="{1C399B23-43D5-4542-ADC3-4F3F3CCF0A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FB104-6343-4C21-8868-CFEAB7BFC09F}"/>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2150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722F-A4AC-4F1F-ACAF-05C4D2104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0C0A1C-74A0-4C3D-AF0B-571221300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F006C3-F751-4FC9-B7B1-72CD774E9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47B6A1-9C1B-4B74-8226-B99F506427D7}"/>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6" name="Footer Placeholder 5">
            <a:extLst>
              <a:ext uri="{FF2B5EF4-FFF2-40B4-BE49-F238E27FC236}">
                <a16:creationId xmlns:a16="http://schemas.microsoft.com/office/drawing/2014/main" id="{D0611301-B205-4749-AFF9-CA7AF651C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833CE-7AE5-46D7-AD08-B7EEB9B46A46}"/>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2713186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4469-0F0A-4AAF-90F9-B6B28858C9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25504F-92F7-46E6-9F66-E2CF081BF3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AA6BE-76C1-4409-A642-390893E87488}"/>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5" name="Footer Placeholder 4">
            <a:extLst>
              <a:ext uri="{FF2B5EF4-FFF2-40B4-BE49-F238E27FC236}">
                <a16:creationId xmlns:a16="http://schemas.microsoft.com/office/drawing/2014/main" id="{A1415D42-811E-4304-A78E-8A257FCFD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16CCE-97FF-4101-81B4-79F5CD9598CC}"/>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190318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F64CB-EB8B-4904-95DD-0DC8BD5E63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11C438-F88C-470E-B08C-09DF5E0399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93FA6-EA2F-4D16-B8F7-2C35856207BD}"/>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5" name="Footer Placeholder 4">
            <a:extLst>
              <a:ext uri="{FF2B5EF4-FFF2-40B4-BE49-F238E27FC236}">
                <a16:creationId xmlns:a16="http://schemas.microsoft.com/office/drawing/2014/main" id="{139B8D88-BE45-4D94-B1B7-D56F7BC9B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EDA16-9767-449D-BEC5-93758E91FE44}"/>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2112173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rgbClr val="063D89"/>
              </a:buClr>
              <a:buFont typeface="Wingdings" charset="2"/>
              <a:buChar char="§"/>
              <a:defRPr>
                <a:solidFill>
                  <a:schemeClr val="tx1"/>
                </a:solidFill>
              </a:defRPr>
            </a:lvl1pPr>
            <a:lvl2pPr marL="742950" indent="-285750">
              <a:buClr>
                <a:srgbClr val="063D89"/>
              </a:buClr>
              <a:buFont typeface="Wingdings" charset="2"/>
              <a:buChar char="§"/>
              <a:defRPr>
                <a:solidFill>
                  <a:schemeClr val="tx1"/>
                </a:solidFill>
              </a:defRPr>
            </a:lvl2pPr>
            <a:lvl3pPr marL="1143000" indent="-228600">
              <a:buClr>
                <a:srgbClr val="063D89"/>
              </a:buClr>
              <a:buFont typeface="Wingdings" charset="2"/>
              <a:buChar char="§"/>
              <a:defRPr>
                <a:solidFill>
                  <a:schemeClr val="tx1"/>
                </a:solidFill>
              </a:defRPr>
            </a:lvl3pPr>
            <a:lvl4pPr marL="1600200" indent="-228600">
              <a:buClr>
                <a:srgbClr val="063D89"/>
              </a:buClr>
              <a:buFont typeface="Wingdings" charset="2"/>
              <a:buChar char="§"/>
              <a:defRPr>
                <a:solidFill>
                  <a:schemeClr val="tx1"/>
                </a:solidFill>
              </a:defRPr>
            </a:lvl4pPr>
            <a:lvl5pPr marL="2057400" indent="-228600">
              <a:buClr>
                <a:srgbClr val="063D89"/>
              </a:buClr>
              <a:buFont typeface="Wingdings"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A00849-CFA5-47D2-AA9A-5546FA3B0197}"/>
              </a:ext>
            </a:extLst>
          </p:cNvPr>
          <p:cNvSpPr>
            <a:spLocks noGrp="1"/>
          </p:cNvSpPr>
          <p:nvPr>
            <p:ph type="sldNum" sz="quarter" idx="4"/>
          </p:nvPr>
        </p:nvSpPr>
        <p:spPr>
          <a:xfrm>
            <a:off x="513080" y="6502953"/>
            <a:ext cx="782320" cy="258659"/>
          </a:xfrm>
          <a:prstGeom prst="rect">
            <a:avLst/>
          </a:prstGeom>
        </p:spPr>
        <p:txBody>
          <a:bodyPr vert="horz" lIns="91440" tIns="45720" rIns="91440" bIns="45720" rtlCol="0" anchor="ctr"/>
          <a:lstStyle>
            <a:lvl1pPr marL="0" algn="l" defTabSz="457200" rtl="0" eaLnBrk="1" fontAlgn="base" latinLnBrk="0" hangingPunct="1">
              <a:defRPr lang="en-US" sz="1100" b="0" i="0" kern="1200" smtClean="0">
                <a:solidFill>
                  <a:srgbClr val="3F8CC8"/>
                </a:solidFill>
                <a:effectLst/>
                <a:latin typeface="+mn-lt"/>
                <a:ea typeface="+mn-ea"/>
                <a:cs typeface="+mn-cs"/>
              </a:defRPr>
            </a:lvl1pPr>
          </a:lstStyle>
          <a:p>
            <a:fld id="{75472711-4FCB-2141-A321-C0607E714264}" type="slidenum">
              <a:rPr lang="en-US" smtClean="0"/>
              <a:pPr/>
              <a:t>‹#›</a:t>
            </a:fld>
            <a:endParaRPr lang="en-US" dirty="0"/>
          </a:p>
        </p:txBody>
      </p:sp>
    </p:spTree>
    <p:extLst>
      <p:ext uri="{BB962C8B-B14F-4D97-AF65-F5344CB8AC3E}">
        <p14:creationId xmlns:p14="http://schemas.microsoft.com/office/powerpoint/2010/main" val="281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8" name="Content Placeholder 2"/>
          <p:cNvSpPr>
            <a:spLocks noGrp="1"/>
          </p:cNvSpPr>
          <p:nvPr>
            <p:ph sz="half" idx="1"/>
          </p:nvPr>
        </p:nvSpPr>
        <p:spPr>
          <a:xfrm>
            <a:off x="677333" y="1391921"/>
            <a:ext cx="5232400" cy="4924743"/>
          </a:xfrm>
          <a:prstGeom prst="rect">
            <a:avLst/>
          </a:prstGeom>
        </p:spPr>
        <p:txBody>
          <a:bodyPr>
            <a:normAutofit/>
          </a:bodyPr>
          <a:lstStyle>
            <a:lvl1pPr marL="342900" indent="-342900">
              <a:buClr>
                <a:srgbClr val="0D6FBD"/>
              </a:buClr>
              <a:buFont typeface="Wingdings" charset="2"/>
              <a:buChar char="§"/>
              <a:defRPr sz="2400">
                <a:solidFill>
                  <a:schemeClr val="tx1"/>
                </a:solidFill>
              </a:defRPr>
            </a:lvl1pPr>
            <a:lvl2pPr marL="742950" indent="-285750">
              <a:buClr>
                <a:srgbClr val="0D6FBD"/>
              </a:buClr>
              <a:buFont typeface="Wingdings" charset="2"/>
              <a:buChar char="§"/>
              <a:defRPr sz="2000">
                <a:solidFill>
                  <a:schemeClr val="tx1"/>
                </a:solidFill>
              </a:defRPr>
            </a:lvl2pPr>
            <a:lvl3pPr marL="1143000" indent="-228600">
              <a:buClr>
                <a:srgbClr val="0D6FBD"/>
              </a:buClr>
              <a:buFont typeface="Wingdings" charset="2"/>
              <a:buChar char="§"/>
              <a:defRPr sz="1800">
                <a:solidFill>
                  <a:schemeClr val="tx1"/>
                </a:solidFill>
              </a:defRPr>
            </a:lvl3pPr>
            <a:lvl4pPr marL="1600200" indent="-228600">
              <a:buClr>
                <a:srgbClr val="0D6FBD"/>
              </a:buClr>
              <a:buFont typeface="Wingdings" charset="2"/>
              <a:buChar char="§"/>
              <a:defRPr sz="1600">
                <a:solidFill>
                  <a:schemeClr val="tx1"/>
                </a:solidFill>
              </a:defRPr>
            </a:lvl4pPr>
            <a:lvl5pPr marL="2057400" indent="-228600">
              <a:buClr>
                <a:srgbClr val="0D6FBD"/>
              </a:buClr>
              <a:buFont typeface="Wingdings" charset="2"/>
              <a:buChar char="§"/>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350000" y="1391921"/>
            <a:ext cx="5232400" cy="4924743"/>
          </a:xfrm>
          <a:prstGeom prst="rect">
            <a:avLst/>
          </a:prstGeom>
        </p:spPr>
        <p:txBody>
          <a:bodyPr>
            <a:normAutofit/>
          </a:bodyPr>
          <a:lstStyle>
            <a:lvl1pPr marL="342900" indent="-342900">
              <a:buClr>
                <a:srgbClr val="0D6FBD"/>
              </a:buClr>
              <a:buFont typeface="Wingdings" charset="2"/>
              <a:buChar char="§"/>
              <a:defRPr sz="2400">
                <a:solidFill>
                  <a:schemeClr val="tx1"/>
                </a:solidFill>
              </a:defRPr>
            </a:lvl1pPr>
            <a:lvl2pPr marL="742950" indent="-285750">
              <a:buClr>
                <a:srgbClr val="0D6FBD"/>
              </a:buClr>
              <a:buFont typeface="Wingdings" charset="2"/>
              <a:buChar char="§"/>
              <a:defRPr sz="2000">
                <a:solidFill>
                  <a:schemeClr val="tx1"/>
                </a:solidFill>
              </a:defRPr>
            </a:lvl2pPr>
            <a:lvl3pPr marL="1143000" indent="-228600">
              <a:buClr>
                <a:srgbClr val="0D6FBD"/>
              </a:buClr>
              <a:buFont typeface="Wingdings" charset="2"/>
              <a:buChar char="§"/>
              <a:defRPr sz="1800">
                <a:solidFill>
                  <a:schemeClr val="tx1"/>
                </a:solidFill>
              </a:defRPr>
            </a:lvl3pPr>
            <a:lvl4pPr marL="1600200" indent="-228600">
              <a:buClr>
                <a:srgbClr val="0D6FBD"/>
              </a:buClr>
              <a:buFont typeface="Wingdings" charset="2"/>
              <a:buChar char="§"/>
              <a:defRPr sz="1600">
                <a:solidFill>
                  <a:schemeClr val="tx1"/>
                </a:solidFill>
              </a:defRPr>
            </a:lvl4pPr>
            <a:lvl5pPr marL="2057400" indent="-228600">
              <a:buClr>
                <a:srgbClr val="0D6FBD"/>
              </a:buClr>
              <a:buFont typeface="Wingdings" charset="2"/>
              <a:buChar char="§"/>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74A11C2-5487-4D5F-8574-246665EFE342}"/>
              </a:ext>
            </a:extLst>
          </p:cNvPr>
          <p:cNvSpPr>
            <a:spLocks noGrp="1"/>
          </p:cNvSpPr>
          <p:nvPr>
            <p:ph type="sldNum" sz="quarter" idx="4"/>
          </p:nvPr>
        </p:nvSpPr>
        <p:spPr>
          <a:xfrm>
            <a:off x="513080" y="6502953"/>
            <a:ext cx="782320" cy="258659"/>
          </a:xfrm>
          <a:prstGeom prst="rect">
            <a:avLst/>
          </a:prstGeom>
        </p:spPr>
        <p:txBody>
          <a:bodyPr vert="horz" lIns="91440" tIns="45720" rIns="91440" bIns="45720" rtlCol="0" anchor="ctr"/>
          <a:lstStyle>
            <a:lvl1pPr marL="0" algn="l" defTabSz="457200" rtl="0" eaLnBrk="1" fontAlgn="base" latinLnBrk="0" hangingPunct="1">
              <a:defRPr lang="en-US" sz="1100" b="0" i="0" kern="1200" smtClean="0">
                <a:solidFill>
                  <a:srgbClr val="063D89"/>
                </a:solidFill>
                <a:effectLst/>
                <a:latin typeface="+mn-lt"/>
                <a:ea typeface="+mn-ea"/>
                <a:cs typeface="+mn-cs"/>
              </a:defRPr>
            </a:lvl1pPr>
          </a:lstStyle>
          <a:p>
            <a:fld id="{75472711-4FCB-2141-A321-C0607E714264}" type="slidenum">
              <a:rPr lang="en-US" smtClean="0"/>
              <a:pPr/>
              <a:t>‹#›</a:t>
            </a:fld>
            <a:endParaRPr lang="en-US" dirty="0"/>
          </a:p>
        </p:txBody>
      </p:sp>
    </p:spTree>
    <p:extLst>
      <p:ext uri="{BB962C8B-B14F-4D97-AF65-F5344CB8AC3E}">
        <p14:creationId xmlns:p14="http://schemas.microsoft.com/office/powerpoint/2010/main" val="88445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5" name="Slide Number Placeholder 5">
            <a:extLst>
              <a:ext uri="{FF2B5EF4-FFF2-40B4-BE49-F238E27FC236}">
                <a16:creationId xmlns:a16="http://schemas.microsoft.com/office/drawing/2014/main" id="{2FB92528-7BFD-4A2E-98AE-3C9E29795E5C}"/>
              </a:ext>
            </a:extLst>
          </p:cNvPr>
          <p:cNvSpPr>
            <a:spLocks noGrp="1"/>
          </p:cNvSpPr>
          <p:nvPr>
            <p:ph type="sldNum" sz="quarter" idx="4"/>
          </p:nvPr>
        </p:nvSpPr>
        <p:spPr>
          <a:xfrm>
            <a:off x="513080" y="6502953"/>
            <a:ext cx="782320" cy="258659"/>
          </a:xfrm>
          <a:prstGeom prst="rect">
            <a:avLst/>
          </a:prstGeom>
        </p:spPr>
        <p:txBody>
          <a:bodyPr vert="horz" lIns="91440" tIns="45720" rIns="91440" bIns="45720" rtlCol="0" anchor="ctr"/>
          <a:lstStyle>
            <a:lvl1pPr marL="0" algn="l" defTabSz="457200" rtl="0" eaLnBrk="1" fontAlgn="base" latinLnBrk="0" hangingPunct="1">
              <a:defRPr lang="en-US" sz="1100" b="0" i="0" kern="1200" smtClean="0">
                <a:solidFill>
                  <a:srgbClr val="063D89"/>
                </a:solidFill>
                <a:effectLst/>
                <a:latin typeface="+mn-lt"/>
                <a:ea typeface="+mn-ea"/>
                <a:cs typeface="+mn-cs"/>
              </a:defRPr>
            </a:lvl1pPr>
          </a:lstStyle>
          <a:p>
            <a:fld id="{75472711-4FCB-2141-A321-C0607E714264}" type="slidenum">
              <a:rPr lang="en-US" smtClean="0"/>
              <a:pPr/>
              <a:t>‹#›</a:t>
            </a:fld>
            <a:endParaRPr lang="en-US" dirty="0"/>
          </a:p>
        </p:txBody>
      </p:sp>
    </p:spTree>
    <p:extLst>
      <p:ext uri="{BB962C8B-B14F-4D97-AF65-F5344CB8AC3E}">
        <p14:creationId xmlns:p14="http://schemas.microsoft.com/office/powerpoint/2010/main" val="1163553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C15CF40-8F78-40D8-8D33-B963172C3044}"/>
              </a:ext>
            </a:extLst>
          </p:cNvPr>
          <p:cNvSpPr>
            <a:spLocks noGrp="1"/>
          </p:cNvSpPr>
          <p:nvPr>
            <p:ph type="sldNum" sz="quarter" idx="4"/>
          </p:nvPr>
        </p:nvSpPr>
        <p:spPr>
          <a:xfrm>
            <a:off x="513080" y="6502953"/>
            <a:ext cx="782320" cy="258659"/>
          </a:xfrm>
          <a:prstGeom prst="rect">
            <a:avLst/>
          </a:prstGeom>
        </p:spPr>
        <p:txBody>
          <a:bodyPr vert="horz" lIns="91440" tIns="45720" rIns="91440" bIns="45720" rtlCol="0" anchor="ctr"/>
          <a:lstStyle>
            <a:lvl1pPr marL="0" algn="l" defTabSz="457200" rtl="0" eaLnBrk="1" fontAlgn="base" latinLnBrk="0" hangingPunct="1">
              <a:defRPr lang="en-US" sz="1100" b="0" i="0" kern="1200" smtClean="0">
                <a:solidFill>
                  <a:srgbClr val="063D89"/>
                </a:solidFill>
                <a:effectLst/>
                <a:latin typeface="+mn-lt"/>
                <a:ea typeface="+mn-ea"/>
                <a:cs typeface="+mn-cs"/>
              </a:defRPr>
            </a:lvl1pPr>
          </a:lstStyle>
          <a:p>
            <a:fld id="{75472711-4FCB-2141-A321-C0607E714264}" type="slidenum">
              <a:rPr lang="en-US" smtClean="0"/>
              <a:pPr/>
              <a:t>‹#›</a:t>
            </a:fld>
            <a:endParaRPr lang="en-US" dirty="0"/>
          </a:p>
        </p:txBody>
      </p:sp>
    </p:spTree>
    <p:extLst>
      <p:ext uri="{BB962C8B-B14F-4D97-AF65-F5344CB8AC3E}">
        <p14:creationId xmlns:p14="http://schemas.microsoft.com/office/powerpoint/2010/main" val="3887806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chemeClr val="accent1"/>
              </a:buClr>
              <a:buFont typeface="Wingdings" charset="2"/>
              <a:buChar char="§"/>
              <a:defRPr/>
            </a:lvl1pPr>
            <a:lvl2pPr marL="742950" indent="-285750">
              <a:buClr>
                <a:schemeClr val="accent1"/>
              </a:buClr>
              <a:buFont typeface="Wingdings" charset="2"/>
              <a:buChar char="§"/>
              <a:defRPr/>
            </a:lvl2pPr>
            <a:lvl3pPr marL="1143000" indent="-228600">
              <a:buClr>
                <a:schemeClr val="accent1"/>
              </a:buClr>
              <a:buFont typeface="Wingdings" charset="2"/>
              <a:buChar char="§"/>
              <a:defRPr/>
            </a:lvl3pPr>
            <a:lvl4pPr marL="1600200" indent="-228600">
              <a:buClr>
                <a:schemeClr val="accent1"/>
              </a:buClr>
              <a:buFont typeface="Wingdings" charset="2"/>
              <a:buChar char="§"/>
              <a:defRPr/>
            </a:lvl4pPr>
            <a:lvl5pPr marL="2057400" indent="-228600">
              <a:buClr>
                <a:schemeClr val="accent1"/>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13080" y="6567592"/>
            <a:ext cx="78232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dirty="0"/>
          </a:p>
        </p:txBody>
      </p:sp>
      <p:sp>
        <p:nvSpPr>
          <p:cNvPr id="5" name="Footer Placeholder 3"/>
          <p:cNvSpPr>
            <a:spLocks noGrp="1"/>
          </p:cNvSpPr>
          <p:nvPr>
            <p:ph type="ftr" sz="quarter" idx="3"/>
          </p:nvPr>
        </p:nvSpPr>
        <p:spPr>
          <a:xfrm>
            <a:off x="1463040" y="6567592"/>
            <a:ext cx="6563360" cy="258659"/>
          </a:xfrm>
          <a:prstGeom prst="rect">
            <a:avLst/>
          </a:prstGeom>
        </p:spPr>
        <p:txBody>
          <a:bodyPr vert="horz" lIns="91440" tIns="45720" rIns="91440" bIns="45720" rtlCol="0" anchor="ctr"/>
          <a:lstStyle>
            <a:lvl1pPr>
              <a:defRPr lang="en-US" sz="1000" dirty="0"/>
            </a:lvl1pPr>
          </a:lstStyle>
          <a:p>
            <a:endParaRPr lang="en-US" dirty="0"/>
          </a:p>
        </p:txBody>
      </p:sp>
    </p:spTree>
    <p:extLst>
      <p:ext uri="{BB962C8B-B14F-4D97-AF65-F5344CB8AC3E}">
        <p14:creationId xmlns:p14="http://schemas.microsoft.com/office/powerpoint/2010/main" val="388229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C28BE1-0B86-4B12-B445-F7DC20E3F3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394" b="17718"/>
          <a:stretch/>
        </p:blipFill>
        <p:spPr>
          <a:xfrm>
            <a:off x="428438" y="149777"/>
            <a:ext cx="11256490" cy="5769709"/>
          </a:xfrm>
          <a:prstGeom prst="rect">
            <a:avLst/>
          </a:prstGeom>
        </p:spPr>
      </p:pic>
      <p:sp>
        <p:nvSpPr>
          <p:cNvPr id="10" name="Title 7"/>
          <p:cNvSpPr>
            <a:spLocks noGrp="1"/>
          </p:cNvSpPr>
          <p:nvPr>
            <p:ph type="title"/>
          </p:nvPr>
        </p:nvSpPr>
        <p:spPr>
          <a:xfrm>
            <a:off x="951543" y="1693101"/>
            <a:ext cx="6475952" cy="1469866"/>
          </a:xfrm>
          <a:prstGeom prst="rect">
            <a:avLst/>
          </a:prstGeom>
        </p:spPr>
        <p:txBody>
          <a:bodyPr vert="horz" lIns="91440" tIns="45720" rIns="91440" bIns="45720" rtlCol="0" anchor="ctr">
            <a:noAutofit/>
          </a:bodyPr>
          <a:lstStyle>
            <a:lvl1pPr algn="l">
              <a:defRPr lang="en-US" sz="3600" b="0" i="0" baseline="0">
                <a:solidFill>
                  <a:schemeClr val="bg1"/>
                </a:solidFill>
                <a:cs typeface="Myriad Pro Cond"/>
              </a:defRPr>
            </a:lvl1pPr>
          </a:lstStyle>
          <a:p>
            <a:pPr marL="0" lvl="0" algn="l"/>
            <a:r>
              <a:rPr lang="en-US" dirty="0"/>
              <a:t>Click to edit Master title style</a:t>
            </a:r>
          </a:p>
        </p:txBody>
      </p:sp>
      <p:pic>
        <p:nvPicPr>
          <p:cNvPr id="8" name="Picture 7">
            <a:extLst>
              <a:ext uri="{FF2B5EF4-FFF2-40B4-BE49-F238E27FC236}">
                <a16:creationId xmlns:a16="http://schemas.microsoft.com/office/drawing/2014/main" id="{26E3B11A-BF95-422A-85E3-F44F0C11F4E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91924" y="5919486"/>
            <a:ext cx="1671638" cy="924973"/>
          </a:xfrm>
          <a:prstGeom prst="rect">
            <a:avLst/>
          </a:prstGeom>
        </p:spPr>
      </p:pic>
    </p:spTree>
    <p:extLst>
      <p:ext uri="{BB962C8B-B14F-4D97-AF65-F5344CB8AC3E}">
        <p14:creationId xmlns:p14="http://schemas.microsoft.com/office/powerpoint/2010/main" val="1659584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8" name="Content Placeholder 2"/>
          <p:cNvSpPr>
            <a:spLocks noGrp="1"/>
          </p:cNvSpPr>
          <p:nvPr>
            <p:ph sz="half" idx="1"/>
          </p:nvPr>
        </p:nvSpPr>
        <p:spPr>
          <a:xfrm>
            <a:off x="677333" y="1391921"/>
            <a:ext cx="5232400" cy="4924743"/>
          </a:xfrm>
          <a:prstGeom prst="rect">
            <a:avLst/>
          </a:prstGeom>
        </p:spPr>
        <p:txBody>
          <a:bodyPr>
            <a:normAutofit/>
          </a:bodyPr>
          <a:lstStyle>
            <a:lvl1pPr marL="342900" indent="-342900">
              <a:buClr>
                <a:schemeClr val="accent1"/>
              </a:buClr>
              <a:buFont typeface="Wingdings" charset="2"/>
              <a:buChar char="§"/>
              <a:defRPr sz="2400"/>
            </a:lvl1pPr>
            <a:lvl2pPr marL="742950" indent="-285750">
              <a:buClr>
                <a:schemeClr val="accent1"/>
              </a:buClr>
              <a:buFont typeface="Wingdings" charset="2"/>
              <a:buChar char="§"/>
              <a:defRPr sz="2000"/>
            </a:lvl2pPr>
            <a:lvl3pPr marL="1143000" indent="-228600">
              <a:buClr>
                <a:schemeClr val="accent1"/>
              </a:buClr>
              <a:buFont typeface="Wingdings" charset="2"/>
              <a:buChar char="§"/>
              <a:defRPr sz="1800"/>
            </a:lvl3pPr>
            <a:lvl4pPr marL="1600200" indent="-228600">
              <a:buClr>
                <a:schemeClr val="accent1"/>
              </a:buClr>
              <a:buFont typeface="Wingdings" charset="2"/>
              <a:buChar char="§"/>
              <a:defRPr sz="1600"/>
            </a:lvl4pPr>
            <a:lvl5pPr marL="2057400" indent="-228600">
              <a:buClr>
                <a:schemeClr val="accent1"/>
              </a:buClr>
              <a:buFont typeface="Wingdings"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350000" y="1391921"/>
            <a:ext cx="5232400" cy="4924743"/>
          </a:xfrm>
          <a:prstGeom prst="rect">
            <a:avLst/>
          </a:prstGeom>
        </p:spPr>
        <p:txBody>
          <a:bodyPr>
            <a:normAutofit/>
          </a:bodyPr>
          <a:lstStyle>
            <a:lvl1pPr marL="342900" indent="-342900">
              <a:buClr>
                <a:schemeClr val="accent1"/>
              </a:buClr>
              <a:buFont typeface="Wingdings" charset="2"/>
              <a:buChar char="§"/>
              <a:defRPr sz="2400"/>
            </a:lvl1pPr>
            <a:lvl2pPr marL="742950" indent="-285750">
              <a:buClr>
                <a:schemeClr val="accent1"/>
              </a:buClr>
              <a:buFont typeface="Wingdings" charset="2"/>
              <a:buChar char="§"/>
              <a:defRPr sz="2000"/>
            </a:lvl2pPr>
            <a:lvl3pPr marL="1143000" indent="-228600">
              <a:buClr>
                <a:schemeClr val="accent1"/>
              </a:buClr>
              <a:buFont typeface="Wingdings" charset="2"/>
              <a:buChar char="§"/>
              <a:defRPr sz="1800"/>
            </a:lvl3pPr>
            <a:lvl4pPr marL="1600200" indent="-228600">
              <a:buClr>
                <a:schemeClr val="accent1"/>
              </a:buClr>
              <a:buFont typeface="Wingdings" charset="2"/>
              <a:buChar char="§"/>
              <a:defRPr sz="1600"/>
            </a:lvl4pPr>
            <a:lvl5pPr marL="2057400" indent="-228600">
              <a:buClr>
                <a:schemeClr val="accent1"/>
              </a:buClr>
              <a:buFont typeface="Wingdings"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513080" y="6567592"/>
            <a:ext cx="78232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dirty="0"/>
          </a:p>
        </p:txBody>
      </p:sp>
      <p:sp>
        <p:nvSpPr>
          <p:cNvPr id="6" name="Footer Placeholder 3"/>
          <p:cNvSpPr>
            <a:spLocks noGrp="1"/>
          </p:cNvSpPr>
          <p:nvPr>
            <p:ph type="ftr" sz="quarter" idx="3"/>
          </p:nvPr>
        </p:nvSpPr>
        <p:spPr>
          <a:xfrm>
            <a:off x="1463040" y="6567592"/>
            <a:ext cx="6563360" cy="258659"/>
          </a:xfrm>
          <a:prstGeom prst="rect">
            <a:avLst/>
          </a:prstGeom>
        </p:spPr>
        <p:txBody>
          <a:bodyPr vert="horz" lIns="91440" tIns="45720" rIns="91440" bIns="45720" rtlCol="0" anchor="ctr"/>
          <a:lstStyle>
            <a:lvl1pPr>
              <a:defRPr lang="en-US" sz="1000" dirty="0"/>
            </a:lvl1pPr>
          </a:lstStyle>
          <a:p>
            <a:endParaRPr lang="en-US" dirty="0"/>
          </a:p>
        </p:txBody>
      </p:sp>
    </p:spTree>
    <p:extLst>
      <p:ext uri="{BB962C8B-B14F-4D97-AF65-F5344CB8AC3E}">
        <p14:creationId xmlns:p14="http://schemas.microsoft.com/office/powerpoint/2010/main" val="2961764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5" name="Slide Number Placeholder 5"/>
          <p:cNvSpPr>
            <a:spLocks noGrp="1"/>
          </p:cNvSpPr>
          <p:nvPr>
            <p:ph type="sldNum" sz="quarter" idx="4"/>
          </p:nvPr>
        </p:nvSpPr>
        <p:spPr>
          <a:xfrm>
            <a:off x="513080" y="6567592"/>
            <a:ext cx="78232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dirty="0"/>
          </a:p>
        </p:txBody>
      </p:sp>
      <p:sp>
        <p:nvSpPr>
          <p:cNvPr id="4" name="Footer Placeholder 3"/>
          <p:cNvSpPr>
            <a:spLocks noGrp="1"/>
          </p:cNvSpPr>
          <p:nvPr>
            <p:ph type="ftr" sz="quarter" idx="3"/>
          </p:nvPr>
        </p:nvSpPr>
        <p:spPr>
          <a:xfrm>
            <a:off x="1463040" y="6567592"/>
            <a:ext cx="6563360" cy="258659"/>
          </a:xfrm>
          <a:prstGeom prst="rect">
            <a:avLst/>
          </a:prstGeom>
        </p:spPr>
        <p:txBody>
          <a:bodyPr vert="horz" lIns="91440" tIns="45720" rIns="91440" bIns="45720" rtlCol="0" anchor="ctr"/>
          <a:lstStyle>
            <a:lvl1pPr>
              <a:defRPr lang="en-US" sz="1000" dirty="0"/>
            </a:lvl1pPr>
          </a:lstStyle>
          <a:p>
            <a:endParaRPr lang="en-US" dirty="0"/>
          </a:p>
        </p:txBody>
      </p:sp>
    </p:spTree>
    <p:extLst>
      <p:ext uri="{BB962C8B-B14F-4D97-AF65-F5344CB8AC3E}">
        <p14:creationId xmlns:p14="http://schemas.microsoft.com/office/powerpoint/2010/main" val="2988213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513080" y="6567592"/>
            <a:ext cx="78232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dirty="0"/>
          </a:p>
        </p:txBody>
      </p:sp>
      <p:sp>
        <p:nvSpPr>
          <p:cNvPr id="3" name="Footer Placeholder 3"/>
          <p:cNvSpPr>
            <a:spLocks noGrp="1"/>
          </p:cNvSpPr>
          <p:nvPr>
            <p:ph type="ftr" sz="quarter" idx="3"/>
          </p:nvPr>
        </p:nvSpPr>
        <p:spPr>
          <a:xfrm>
            <a:off x="1463040" y="6567592"/>
            <a:ext cx="6563360" cy="258659"/>
          </a:xfrm>
          <a:prstGeom prst="rect">
            <a:avLst/>
          </a:prstGeom>
        </p:spPr>
        <p:txBody>
          <a:bodyPr vert="horz" lIns="91440" tIns="45720" rIns="91440" bIns="45720" rtlCol="0" anchor="ctr"/>
          <a:lstStyle>
            <a:lvl1pPr>
              <a:defRPr lang="en-US" sz="1000" dirty="0"/>
            </a:lvl1pPr>
          </a:lstStyle>
          <a:p>
            <a:endParaRPr lang="en-US" dirty="0"/>
          </a:p>
        </p:txBody>
      </p:sp>
      <p:pic>
        <p:nvPicPr>
          <p:cNvPr id="5" name="Picture 2" descr="H:\Briefcase\Branding\Logos\CW Logo versioning\Charlotte Water Logo files\Web_Online_Powerpoint\CharlotteWater_Logo_Web.png">
            <a:extLst>
              <a:ext uri="{FF2B5EF4-FFF2-40B4-BE49-F238E27FC236}">
                <a16:creationId xmlns:a16="http://schemas.microsoft.com/office/drawing/2014/main" id="{CC45F45B-77AE-4AEE-9076-7237FD0E08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4442" y="457200"/>
            <a:ext cx="1507956"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F3715D2-7D9A-4FEC-89F6-30694655D0E0}"/>
              </a:ext>
            </a:extLst>
          </p:cNvPr>
          <p:cNvCxnSpPr/>
          <p:nvPr userDrawn="1"/>
        </p:nvCxnSpPr>
        <p:spPr>
          <a:xfrm>
            <a:off x="609601" y="1295400"/>
            <a:ext cx="1097549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0031E09-A3A2-47E2-B5A9-9EC69258BC7A}"/>
              </a:ext>
            </a:extLst>
          </p:cNvPr>
          <p:cNvSpPr txBox="1">
            <a:spLocks/>
          </p:cNvSpPr>
          <p:nvPr userDrawn="1"/>
        </p:nvSpPr>
        <p:spPr>
          <a:xfrm>
            <a:off x="838200" y="365128"/>
            <a:ext cx="10515600" cy="1101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70C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8" name="Content Placeholder 2">
            <a:extLst>
              <a:ext uri="{FF2B5EF4-FFF2-40B4-BE49-F238E27FC236}">
                <a16:creationId xmlns:a16="http://schemas.microsoft.com/office/drawing/2014/main" id="{EB091722-88A9-46C1-A5F2-4D9D1D9EABFD}"/>
              </a:ext>
            </a:extLst>
          </p:cNvPr>
          <p:cNvSpPr>
            <a:spLocks noGrp="1"/>
          </p:cNvSpPr>
          <p:nvPr>
            <p:ph idx="1"/>
          </p:nvPr>
        </p:nvSpPr>
        <p:spPr>
          <a:xfrm>
            <a:off x="609600" y="1391920"/>
            <a:ext cx="10619873" cy="4851400"/>
          </a:xfrm>
        </p:spPr>
        <p:txBody>
          <a:bodyPr>
            <a:normAutofit/>
          </a:bodyPr>
          <a:lstStyle>
            <a:lvl1pPr>
              <a:defRPr sz="3600"/>
            </a:lvl1pPr>
          </a:lstStyle>
          <a:p>
            <a:pPr marL="0" indent="0">
              <a:buNone/>
            </a:pPr>
            <a:endParaRPr lang="en-US" dirty="0"/>
          </a:p>
        </p:txBody>
      </p:sp>
    </p:spTree>
    <p:extLst>
      <p:ext uri="{BB962C8B-B14F-4D97-AF65-F5344CB8AC3E}">
        <p14:creationId xmlns:p14="http://schemas.microsoft.com/office/powerpoint/2010/main" val="1225442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2755-EB91-4FEB-A9BF-B4E6C24EE1C5}"/>
              </a:ext>
            </a:extLst>
          </p:cNvPr>
          <p:cNvSpPr>
            <a:spLocks noGrp="1"/>
          </p:cNvSpPr>
          <p:nvPr>
            <p:ph type="title"/>
          </p:nvPr>
        </p:nvSpPr>
        <p:spPr/>
        <p:txBody>
          <a:bodyPr>
            <a:normAutofit/>
          </a:bodyPr>
          <a:lstStyle>
            <a:lvl1pPr>
              <a:defRPr sz="2700" b="1">
                <a:solidFill>
                  <a:srgbClr val="0070C0"/>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BC437B6-AD04-4B01-80AE-0E72D99E7A45}"/>
              </a:ext>
            </a:extLst>
          </p:cNvPr>
          <p:cNvSpPr>
            <a:spLocks noGrp="1"/>
          </p:cNvSpPr>
          <p:nvPr>
            <p:ph type="sldNum" sz="quarter" idx="12"/>
          </p:nvPr>
        </p:nvSpPr>
        <p:spPr/>
        <p:txBody>
          <a:bodyPr/>
          <a:lstStyle>
            <a:lvl1pPr>
              <a:defRPr>
                <a:solidFill>
                  <a:srgbClr val="669044"/>
                </a:solidFill>
              </a:defRPr>
            </a:lvl1pPr>
          </a:lstStyle>
          <a:p>
            <a:pPr defTabSz="685800"/>
            <a:fld id="{1A927660-FB9E-FD42-AF25-42BA65B7072B}" type="slidenum">
              <a:rPr lang="en-US" smtClean="0"/>
              <a:pPr defTabSz="685800"/>
              <a:t>‹#›</a:t>
            </a:fld>
            <a:endParaRPr lang="en-US" dirty="0"/>
          </a:p>
        </p:txBody>
      </p:sp>
    </p:spTree>
    <p:extLst>
      <p:ext uri="{BB962C8B-B14F-4D97-AF65-F5344CB8AC3E}">
        <p14:creationId xmlns:p14="http://schemas.microsoft.com/office/powerpoint/2010/main" val="187269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78" y="1845734"/>
            <a:ext cx="4937760" cy="40233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927660-FB9E-FD42-AF25-42BA65B7072B}" type="slidenum">
              <a:rPr lang="en-US" smtClean="0"/>
              <a:pPr/>
              <a:t>‹#›</a:t>
            </a:fld>
            <a:endParaRPr lang="en-US" dirty="0"/>
          </a:p>
        </p:txBody>
      </p:sp>
    </p:spTree>
    <p:extLst>
      <p:ext uri="{BB962C8B-B14F-4D97-AF65-F5344CB8AC3E}">
        <p14:creationId xmlns:p14="http://schemas.microsoft.com/office/powerpoint/2010/main" val="3677419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Divider">
    <p:spTree>
      <p:nvGrpSpPr>
        <p:cNvPr id="1" name=""/>
        <p:cNvGrpSpPr/>
        <p:nvPr/>
      </p:nvGrpSpPr>
      <p:grpSpPr>
        <a:xfrm>
          <a:off x="0" y="0"/>
          <a:ext cx="0" cy="0"/>
          <a:chOff x="0" y="0"/>
          <a:chExt cx="0" cy="0"/>
        </a:xfrm>
      </p:grpSpPr>
      <p:sp>
        <p:nvSpPr>
          <p:cNvPr id="3" name="Rectangle 2"/>
          <p:cNvSpPr/>
          <p:nvPr userDrawn="1"/>
        </p:nvSpPr>
        <p:spPr>
          <a:xfrm>
            <a:off x="3" y="2695736"/>
            <a:ext cx="12191999" cy="1469839"/>
          </a:xfrm>
          <a:prstGeom prst="rect">
            <a:avLst/>
          </a:prstGeom>
          <a:solidFill>
            <a:srgbClr val="0D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7"/>
          <p:cNvSpPr>
            <a:spLocks noGrp="1"/>
          </p:cNvSpPr>
          <p:nvPr>
            <p:ph type="title"/>
          </p:nvPr>
        </p:nvSpPr>
        <p:spPr>
          <a:xfrm>
            <a:off x="3793067" y="2695736"/>
            <a:ext cx="8398933" cy="1469865"/>
          </a:xfrm>
          <a:prstGeom prst="rect">
            <a:avLst/>
          </a:prstGeom>
        </p:spPr>
        <p:txBody>
          <a:bodyPr vert="horz" lIns="91440" tIns="45720" rIns="91440" bIns="45720" rtlCol="0" anchor="ctr">
            <a:noAutofit/>
          </a:bodyPr>
          <a:lstStyle>
            <a:lvl1pPr algn="l">
              <a:defRPr lang="en-US" sz="3600" b="0" i="0" baseline="0">
                <a:solidFill>
                  <a:srgbClr val="FFFFFF"/>
                </a:solidFill>
                <a:cs typeface="Myriad Pro Cond"/>
              </a:defRPr>
            </a:lvl1pPr>
          </a:lstStyle>
          <a:p>
            <a:pPr marL="0" lvl="0" algn="l"/>
            <a:r>
              <a:rPr lang="en-US" dirty="0"/>
              <a:t>Click to edit Master title style</a:t>
            </a:r>
          </a:p>
        </p:txBody>
      </p:sp>
      <p:pic>
        <p:nvPicPr>
          <p:cNvPr id="9" name="Picture 8" descr="Generic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40973" y="2689385"/>
            <a:ext cx="2946031" cy="1473014"/>
          </a:xfrm>
          <a:prstGeom prst="rect">
            <a:avLst/>
          </a:prstGeom>
        </p:spPr>
      </p:pic>
      <p:sp>
        <p:nvSpPr>
          <p:cNvPr id="5" name="Rectangle 4"/>
          <p:cNvSpPr/>
          <p:nvPr userDrawn="1"/>
        </p:nvSpPr>
        <p:spPr>
          <a:xfrm>
            <a:off x="1" y="2695736"/>
            <a:ext cx="451556" cy="1469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448737" y="0"/>
            <a:ext cx="0" cy="6858000"/>
          </a:xfrm>
          <a:prstGeom prst="line">
            <a:avLst/>
          </a:prstGeom>
          <a:ln>
            <a:solidFill>
              <a:srgbClr val="7AC14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1" y="4165600"/>
            <a:ext cx="12192001" cy="0"/>
          </a:xfrm>
          <a:prstGeom prst="line">
            <a:avLst/>
          </a:prstGeom>
          <a:ln>
            <a:solidFill>
              <a:srgbClr val="7AC14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391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061EC2-229C-4A1B-8CB1-121AB2E60751}"/>
              </a:ext>
            </a:extLst>
          </p:cNvPr>
          <p:cNvSpPr/>
          <p:nvPr userDrawn="1"/>
        </p:nvSpPr>
        <p:spPr>
          <a:xfrm>
            <a:off x="5059" y="4622799"/>
            <a:ext cx="12186943" cy="2235201"/>
          </a:xfrm>
          <a:prstGeom prst="rect">
            <a:avLst/>
          </a:prstGeom>
          <a:solidFill>
            <a:srgbClr val="6690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F78DFAB-9D49-4514-88DC-FACD038DAF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9" y="0"/>
            <a:ext cx="6929103" cy="4622798"/>
          </a:xfrm>
          <a:prstGeom prst="rect">
            <a:avLst/>
          </a:prstGeom>
        </p:spPr>
      </p:pic>
      <p:sp>
        <p:nvSpPr>
          <p:cNvPr id="10" name="Title 7"/>
          <p:cNvSpPr>
            <a:spLocks noGrp="1"/>
          </p:cNvSpPr>
          <p:nvPr>
            <p:ph type="title"/>
          </p:nvPr>
        </p:nvSpPr>
        <p:spPr>
          <a:xfrm>
            <a:off x="892813" y="4983602"/>
            <a:ext cx="11173970" cy="1469866"/>
          </a:xfrm>
          <a:prstGeom prst="rect">
            <a:avLst/>
          </a:prstGeom>
        </p:spPr>
        <p:txBody>
          <a:bodyPr vert="horz" lIns="91440" tIns="45720" rIns="91440" bIns="45720" rtlCol="0" anchor="ctr">
            <a:noAutofit/>
          </a:bodyPr>
          <a:lstStyle>
            <a:lvl1pPr algn="l">
              <a:defRPr lang="en-US" sz="3600" b="0" i="0" baseline="0">
                <a:solidFill>
                  <a:schemeClr val="bg1"/>
                </a:solidFill>
                <a:cs typeface="Myriad Pro Cond"/>
              </a:defRPr>
            </a:lvl1pPr>
          </a:lstStyle>
          <a:p>
            <a:pPr marL="0" lvl="0" algn="l"/>
            <a:r>
              <a:rPr lang="en-US" dirty="0"/>
              <a:t>Click to edit Master title style</a:t>
            </a:r>
          </a:p>
        </p:txBody>
      </p:sp>
      <p:cxnSp>
        <p:nvCxnSpPr>
          <p:cNvPr id="13" name="Straight Connector 12"/>
          <p:cNvCxnSpPr/>
          <p:nvPr userDrawn="1"/>
        </p:nvCxnSpPr>
        <p:spPr>
          <a:xfrm>
            <a:off x="779786" y="54743"/>
            <a:ext cx="0" cy="6858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1" y="4622799"/>
            <a:ext cx="121920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0748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8FE128A-D0CA-4077-81F6-636F60A28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9" y="0"/>
            <a:ext cx="7980701" cy="5324379"/>
          </a:xfrm>
          <a:prstGeom prst="rect">
            <a:avLst/>
          </a:prstGeom>
        </p:spPr>
      </p:pic>
      <p:sp>
        <p:nvSpPr>
          <p:cNvPr id="31" name="Title Placeholder 1"/>
          <p:cNvSpPr>
            <a:spLocks noGrp="1"/>
          </p:cNvSpPr>
          <p:nvPr>
            <p:ph type="title"/>
          </p:nvPr>
        </p:nvSpPr>
        <p:spPr>
          <a:xfrm>
            <a:off x="251238" y="4112712"/>
            <a:ext cx="9610738" cy="929323"/>
          </a:xfrm>
          <a:prstGeom prst="rect">
            <a:avLst/>
          </a:prstGeom>
        </p:spPr>
        <p:txBody>
          <a:bodyPr vert="horz" lIns="91440" tIns="45720" rIns="91440" bIns="45720" rtlCol="0" anchor="b">
            <a:noAutofit/>
          </a:bodyPr>
          <a:lstStyle>
            <a:lvl1pPr algn="r">
              <a:defRPr lang="en-US" sz="4000" b="0" i="0" baseline="0" dirty="0">
                <a:solidFill>
                  <a:srgbClr val="063D89"/>
                </a:solidFill>
                <a:cs typeface="Myriad Pro Cond"/>
              </a:defRPr>
            </a:lvl1pPr>
          </a:lstStyle>
          <a:p>
            <a:pPr marL="0" lvl="0" algn="r"/>
            <a:r>
              <a:rPr lang="en-US" dirty="0"/>
              <a:t>Click to edit Master title style</a:t>
            </a:r>
          </a:p>
        </p:txBody>
      </p:sp>
    </p:spTree>
    <p:extLst>
      <p:ext uri="{BB962C8B-B14F-4D97-AF65-F5344CB8AC3E}">
        <p14:creationId xmlns:p14="http://schemas.microsoft.com/office/powerpoint/2010/main" val="4030817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Divider">
    <p:spTree>
      <p:nvGrpSpPr>
        <p:cNvPr id="1" name=""/>
        <p:cNvGrpSpPr/>
        <p:nvPr/>
      </p:nvGrpSpPr>
      <p:grpSpPr>
        <a:xfrm>
          <a:off x="0" y="0"/>
          <a:ext cx="0" cy="0"/>
          <a:chOff x="0" y="0"/>
          <a:chExt cx="0" cy="0"/>
        </a:xfrm>
      </p:grpSpPr>
      <p:sp>
        <p:nvSpPr>
          <p:cNvPr id="3" name="Rectangle 2"/>
          <p:cNvSpPr/>
          <p:nvPr userDrawn="1"/>
        </p:nvSpPr>
        <p:spPr>
          <a:xfrm>
            <a:off x="3" y="2695736"/>
            <a:ext cx="12191999" cy="1469839"/>
          </a:xfrm>
          <a:prstGeom prst="rect">
            <a:avLst/>
          </a:prstGeom>
          <a:solidFill>
            <a:srgbClr val="0D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7"/>
          <p:cNvSpPr>
            <a:spLocks noGrp="1"/>
          </p:cNvSpPr>
          <p:nvPr>
            <p:ph type="title"/>
          </p:nvPr>
        </p:nvSpPr>
        <p:spPr>
          <a:xfrm>
            <a:off x="3793067" y="2695736"/>
            <a:ext cx="8398933" cy="1469865"/>
          </a:xfrm>
          <a:prstGeom prst="rect">
            <a:avLst/>
          </a:prstGeom>
        </p:spPr>
        <p:txBody>
          <a:bodyPr vert="horz" lIns="91440" tIns="45720" rIns="91440" bIns="45720" rtlCol="0" anchor="ctr">
            <a:noAutofit/>
          </a:bodyPr>
          <a:lstStyle>
            <a:lvl1pPr algn="l">
              <a:defRPr lang="en-US" sz="3600" b="0" i="0" baseline="0">
                <a:solidFill>
                  <a:srgbClr val="FFFFFF"/>
                </a:solidFill>
                <a:cs typeface="Myriad Pro Cond"/>
              </a:defRPr>
            </a:lvl1pPr>
          </a:lstStyle>
          <a:p>
            <a:pPr marL="0" lvl="0" algn="l"/>
            <a:r>
              <a:rPr lang="en-US" dirty="0"/>
              <a:t>Click to edit Master title style</a:t>
            </a:r>
          </a:p>
        </p:txBody>
      </p:sp>
      <p:pic>
        <p:nvPicPr>
          <p:cNvPr id="9" name="Picture 8" descr="Generic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40973" y="2689385"/>
            <a:ext cx="2946031" cy="1473014"/>
          </a:xfrm>
          <a:prstGeom prst="rect">
            <a:avLst/>
          </a:prstGeom>
        </p:spPr>
      </p:pic>
      <p:sp>
        <p:nvSpPr>
          <p:cNvPr id="5" name="Rectangle 4"/>
          <p:cNvSpPr/>
          <p:nvPr userDrawn="1"/>
        </p:nvSpPr>
        <p:spPr>
          <a:xfrm>
            <a:off x="1" y="2695736"/>
            <a:ext cx="451556" cy="1469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448737" y="0"/>
            <a:ext cx="0" cy="6858000"/>
          </a:xfrm>
          <a:prstGeom prst="line">
            <a:avLst/>
          </a:prstGeom>
          <a:ln>
            <a:solidFill>
              <a:srgbClr val="7AC14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1" y="4165600"/>
            <a:ext cx="12192001" cy="0"/>
          </a:xfrm>
          <a:prstGeom prst="line">
            <a:avLst/>
          </a:prstGeom>
          <a:ln>
            <a:solidFill>
              <a:srgbClr val="7AC14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9700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8FE128A-D0CA-4077-81F6-636F60A289E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60" y="2"/>
            <a:ext cx="7980701" cy="5324379"/>
          </a:xfrm>
          <a:prstGeom prst="rect">
            <a:avLst/>
          </a:prstGeom>
        </p:spPr>
      </p:pic>
      <p:sp>
        <p:nvSpPr>
          <p:cNvPr id="31" name="Title Placeholder 1"/>
          <p:cNvSpPr>
            <a:spLocks noGrp="1"/>
          </p:cNvSpPr>
          <p:nvPr>
            <p:ph type="title"/>
          </p:nvPr>
        </p:nvSpPr>
        <p:spPr>
          <a:xfrm>
            <a:off x="251237" y="4112714"/>
            <a:ext cx="9610739" cy="929323"/>
          </a:xfrm>
          <a:prstGeom prst="rect">
            <a:avLst/>
          </a:prstGeom>
        </p:spPr>
        <p:txBody>
          <a:bodyPr vert="horz" lIns="91440" tIns="45720" rIns="91440" bIns="45720" rtlCol="0" anchor="b">
            <a:noAutofit/>
          </a:bodyPr>
          <a:lstStyle>
            <a:lvl1pPr algn="r">
              <a:defRPr lang="en-US" sz="3000" b="0" i="0" baseline="0" dirty="0">
                <a:solidFill>
                  <a:srgbClr val="063D89"/>
                </a:solidFill>
                <a:cs typeface="Myriad Pro Cond"/>
              </a:defRPr>
            </a:lvl1pPr>
          </a:lstStyle>
          <a:p>
            <a:pPr marL="0" lvl="0" algn="r"/>
            <a:r>
              <a:rPr lang="en-US" dirty="0"/>
              <a:t>Click to edit Master title style</a:t>
            </a:r>
          </a:p>
        </p:txBody>
      </p:sp>
    </p:spTree>
    <p:extLst>
      <p:ext uri="{BB962C8B-B14F-4D97-AF65-F5344CB8AC3E}">
        <p14:creationId xmlns:p14="http://schemas.microsoft.com/office/powerpoint/2010/main" val="50248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2" descr="\\myrs-utfile-01\photo_library\Photos_By_Category\StockImages\Concrete Pipes.jpeg">
            <a:extLst>
              <a:ext uri="{FF2B5EF4-FFF2-40B4-BE49-F238E27FC236}">
                <a16:creationId xmlns:a16="http://schemas.microsoft.com/office/drawing/2014/main" id="{53630BAE-CD84-4A5B-B446-9CD344EB42D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97"/>
          <a:stretch/>
        </p:blipFill>
        <p:spPr bwMode="auto">
          <a:xfrm>
            <a:off x="593558" y="147038"/>
            <a:ext cx="11288583" cy="579105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p:cNvSpPr>
            <a:spLocks noGrp="1"/>
          </p:cNvSpPr>
          <p:nvPr>
            <p:ph type="title"/>
          </p:nvPr>
        </p:nvSpPr>
        <p:spPr>
          <a:xfrm>
            <a:off x="309859" y="1693102"/>
            <a:ext cx="6475952" cy="1469866"/>
          </a:xfrm>
          <a:prstGeom prst="rect">
            <a:avLst/>
          </a:prstGeom>
        </p:spPr>
        <p:txBody>
          <a:bodyPr vert="horz" lIns="91440" tIns="45720" rIns="91440" bIns="45720" rtlCol="0" anchor="ctr">
            <a:noAutofit/>
          </a:bodyPr>
          <a:lstStyle>
            <a:lvl1pPr algn="l">
              <a:defRPr lang="en-US" sz="3600" b="0" i="0" baseline="0">
                <a:solidFill>
                  <a:schemeClr val="bg1"/>
                </a:solidFill>
                <a:cs typeface="Myriad Pro Cond"/>
              </a:defRPr>
            </a:lvl1pPr>
          </a:lstStyle>
          <a:p>
            <a:pPr marL="0" lvl="0" algn="l"/>
            <a:r>
              <a:rPr lang="en-US" dirty="0"/>
              <a:t>Click to edit Master title style</a:t>
            </a:r>
          </a:p>
        </p:txBody>
      </p:sp>
      <p:pic>
        <p:nvPicPr>
          <p:cNvPr id="7" name="Picture 6">
            <a:extLst>
              <a:ext uri="{FF2B5EF4-FFF2-40B4-BE49-F238E27FC236}">
                <a16:creationId xmlns:a16="http://schemas.microsoft.com/office/drawing/2014/main" id="{31A47E8E-C366-4A1F-A43C-6E85B0D764B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91924" y="5919486"/>
            <a:ext cx="1671638" cy="924973"/>
          </a:xfrm>
          <a:prstGeom prst="rect">
            <a:avLst/>
          </a:prstGeom>
        </p:spPr>
      </p:pic>
    </p:spTree>
    <p:extLst>
      <p:ext uri="{BB962C8B-B14F-4D97-AF65-F5344CB8AC3E}">
        <p14:creationId xmlns:p14="http://schemas.microsoft.com/office/powerpoint/2010/main" val="486438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hasCustomPrompt="1"/>
          </p:nvPr>
        </p:nvSpPr>
        <p:spPr>
          <a:xfrm>
            <a:off x="1828800" y="3886200"/>
            <a:ext cx="8534400" cy="679450"/>
          </a:xfrm>
        </p:spPr>
        <p:txBody>
          <a:bodyPr/>
          <a:lstStyle>
            <a:lvl1pPr marL="0" indent="0" algn="ctr">
              <a:buNone/>
              <a:defRPr b="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14385" y="4722814"/>
            <a:ext cx="216323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9"/>
          <p:cNvSpPr>
            <a:spLocks noGrp="1"/>
          </p:cNvSpPr>
          <p:nvPr>
            <p:ph type="dt" sz="half" idx="10"/>
          </p:nvPr>
        </p:nvSpPr>
        <p:spPr/>
        <p:txBody>
          <a:bodyPr/>
          <a:lstStyle/>
          <a:p>
            <a:fld id="{18934F21-12B6-4F89-9099-B671FB87722B}" type="datetime1">
              <a:rPr lang="en-US" smtClean="0"/>
              <a:t>11/21/2019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74400336-EC28-7544-BEEC-2148A40C05A8}" type="slidenum">
              <a:rPr lang="en-US" smtClean="0"/>
              <a:pPr/>
              <a:t>‹#›</a:t>
            </a:fld>
            <a:endParaRPr lang="en-US" dirty="0"/>
          </a:p>
        </p:txBody>
      </p:sp>
      <p:sp>
        <p:nvSpPr>
          <p:cNvPr id="13" name="Title 12"/>
          <p:cNvSpPr>
            <a:spLocks noGrp="1"/>
          </p:cNvSpPr>
          <p:nvPr>
            <p:ph type="title"/>
          </p:nvPr>
        </p:nvSpPr>
        <p:spPr>
          <a:xfrm>
            <a:off x="1459551" y="2424897"/>
            <a:ext cx="9272899" cy="928501"/>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726017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8433"/>
            <a:ext cx="9577701" cy="928501"/>
          </a:xfrm>
        </p:spPr>
        <p:txBody>
          <a:bodyPr/>
          <a:lstStyle/>
          <a:p>
            <a:r>
              <a:rPr lang="en-US" dirty="0"/>
              <a:t>Click to edit Master title style</a:t>
            </a:r>
          </a:p>
        </p:txBody>
      </p:sp>
      <p:sp>
        <p:nvSpPr>
          <p:cNvPr id="3" name="Content Placeholder 2"/>
          <p:cNvSpPr>
            <a:spLocks noGrp="1"/>
          </p:cNvSpPr>
          <p:nvPr>
            <p:ph idx="1"/>
          </p:nvPr>
        </p:nvSpPr>
        <p:spPr>
          <a:xfrm>
            <a:off x="609601" y="1464733"/>
            <a:ext cx="10961512" cy="4749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0A0A42-DD1D-459E-AA5F-F04C4242633B}" type="datetime1">
              <a:rPr lang="en-US" smtClean="0"/>
              <a:t>11/21/2019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3906601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1" y="1"/>
            <a:ext cx="12306301" cy="696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9"/>
          <p:cNvSpPr>
            <a:spLocks noGrp="1"/>
          </p:cNvSpPr>
          <p:nvPr>
            <p:ph type="body" sz="quarter" idx="13" hasCustomPrompt="1"/>
          </p:nvPr>
        </p:nvSpPr>
        <p:spPr>
          <a:xfrm>
            <a:off x="1143000" y="3200400"/>
            <a:ext cx="7874000" cy="1079500"/>
          </a:xfrm>
        </p:spPr>
        <p:txBody>
          <a:bodyPr/>
          <a:lstStyle>
            <a:lvl1pPr>
              <a:defRPr b="1">
                <a:solidFill>
                  <a:schemeClr val="bg1"/>
                </a:solidFill>
              </a:defRPr>
            </a:lvl1pPr>
          </a:lstStyle>
          <a:p>
            <a:pPr lvl="0"/>
            <a:r>
              <a:rPr lang="en-US" dirty="0"/>
              <a:t>CLICK TO EDIT SECTION DIVIDER TEXT</a:t>
            </a:r>
          </a:p>
        </p:txBody>
      </p:sp>
    </p:spTree>
    <p:extLst>
      <p:ext uri="{BB962C8B-B14F-4D97-AF65-F5344CB8AC3E}">
        <p14:creationId xmlns:p14="http://schemas.microsoft.com/office/powerpoint/2010/main" val="2292802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8433"/>
            <a:ext cx="9577701" cy="928501"/>
          </a:xfrm>
        </p:spPr>
        <p:txBody>
          <a:bodyPr/>
          <a:lstStyle/>
          <a:p>
            <a:r>
              <a:rPr lang="en-US" dirty="0"/>
              <a:t>Click to edit Master title style</a:t>
            </a:r>
          </a:p>
        </p:txBody>
      </p:sp>
      <p:sp>
        <p:nvSpPr>
          <p:cNvPr id="3" name="Content Placeholder 2"/>
          <p:cNvSpPr>
            <a:spLocks noGrp="1"/>
          </p:cNvSpPr>
          <p:nvPr>
            <p:ph sz="half" idx="1"/>
          </p:nvPr>
        </p:nvSpPr>
        <p:spPr>
          <a:xfrm>
            <a:off x="609600" y="1424428"/>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24428"/>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AA7B52-FAC7-4AE3-8DD0-A30231DF4C3A}" type="datetime1">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2551339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9575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A2D11-53C0-4C6A-A650-C8DD5EE7B51C}" type="datetime1">
              <a:rPr lang="en-US" smtClean="0"/>
              <a:t>11/21/2019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15229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0390551-D505-4EBB-9407-5DBB39810D0D}" type="datetime1">
              <a:rPr lang="en-US" smtClean="0"/>
              <a:t>11/21/2019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80892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661DA-C5D6-4F11-B25C-26BDEC6FF172}" type="datetime1">
              <a:rPr lang="en-US" smtClean="0"/>
              <a:t>11/21/2019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2614886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normAutofit/>
          </a:bodyPr>
          <a:lstStyle>
            <a:lvl1pPr algn="l">
              <a:defRPr sz="1600" b="1"/>
            </a:lvl1pPr>
          </a:lstStyle>
          <a:p>
            <a:r>
              <a:rPr lang="en-US" dirty="0"/>
              <a:t>Click to edit Master title style</a:t>
            </a:r>
          </a:p>
        </p:txBody>
      </p:sp>
      <p:sp>
        <p:nvSpPr>
          <p:cNvPr id="3" name="Content Placeholder 2"/>
          <p:cNvSpPr>
            <a:spLocks noGrp="1"/>
          </p:cNvSpPr>
          <p:nvPr>
            <p:ph idx="1"/>
          </p:nvPr>
        </p:nvSpPr>
        <p:spPr>
          <a:xfrm>
            <a:off x="4766733" y="755651"/>
            <a:ext cx="6815667" cy="5370515"/>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D3A560-5556-410F-8735-DE2589A8CDD8}" type="datetime1">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1282630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768350"/>
            <a:ext cx="7315200" cy="39592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C769FC-02FD-481B-9FC8-1F165D3E112D}" type="datetime1">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00336-EC28-7544-BEEC-2148A40C05A8}" type="slidenum">
              <a:rPr lang="en-US" smtClean="0"/>
              <a:pPr/>
              <a:t>‹#›</a:t>
            </a:fld>
            <a:endParaRPr lang="en-US"/>
          </a:p>
        </p:txBody>
      </p:sp>
    </p:spTree>
    <p:extLst>
      <p:ext uri="{BB962C8B-B14F-4D97-AF65-F5344CB8AC3E}">
        <p14:creationId xmlns:p14="http://schemas.microsoft.com/office/powerpoint/2010/main" val="1085251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69E66E-5FF8-4930-B331-9C1D15031F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213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5792-D1CC-445A-9E64-F5F68BC76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7E600-4ACC-407C-8A0C-ED8CC23DA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31E5B8-D021-4B02-808F-F3029724B155}"/>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5" name="Footer Placeholder 4">
            <a:extLst>
              <a:ext uri="{FF2B5EF4-FFF2-40B4-BE49-F238E27FC236}">
                <a16:creationId xmlns:a16="http://schemas.microsoft.com/office/drawing/2014/main" id="{449A7DF7-F98F-4377-9D3A-0785E7E09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1874B-718C-4EB5-9657-8BF94F404F58}"/>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2419611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CAF250-40D8-4B10-97C8-7708DA92707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31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00E919-C74E-4971-ADC4-83989D3A3C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7403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D9AE56-A357-4123-85A4-C380F933676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3160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84A3CD1-9DDF-4A90-A07E-36C388D942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7940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CF62EA9-7517-485D-B68A-BBDDA559F34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5225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FB80070-E1A6-4B24-BBB0-F349B7C9123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9958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CF4346-FF7E-406E-9AC8-A0862642E5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7228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78722E-59B3-4ADB-B20C-B2CE6D3014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73602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50D89-F386-412F-A7C8-E62AA9F17B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4043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E5BB09-DDE7-48A8-A723-1F30DB5A8E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5563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9D50-0180-4DD7-AC8C-9848C5CB3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5D7DE-828D-4D73-84B3-8DD825BA73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C9977-84FD-49AB-8B27-2599699109D8}"/>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5" name="Footer Placeholder 4">
            <a:extLst>
              <a:ext uri="{FF2B5EF4-FFF2-40B4-BE49-F238E27FC236}">
                <a16:creationId xmlns:a16="http://schemas.microsoft.com/office/drawing/2014/main" id="{8AA0789F-E4EF-4D3A-B80B-392102D0E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BEA98-7768-4455-B0DC-B39B2BFE7936}"/>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380001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94A9-DCDF-4ADC-8080-A602731AC5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0CD44F-7575-423B-AF7D-EA1DDD2DB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C45D70-E29B-403B-87B2-5DF3DCB86C98}"/>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5" name="Footer Placeholder 4">
            <a:extLst>
              <a:ext uri="{FF2B5EF4-FFF2-40B4-BE49-F238E27FC236}">
                <a16:creationId xmlns:a16="http://schemas.microsoft.com/office/drawing/2014/main" id="{15E8B749-046C-4B53-8681-9005F92F4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BE2-ED76-4B43-98C3-BB0EEA0C33E8}"/>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200019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E4DF-88BA-4A27-BEA0-5672FCB33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09218-3918-44BE-B522-C2196A51FD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9143C7-857D-4132-982B-98A19E2281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70C1E-7FF3-4033-A193-EFA46CC25ED6}"/>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6" name="Footer Placeholder 5">
            <a:extLst>
              <a:ext uri="{FF2B5EF4-FFF2-40B4-BE49-F238E27FC236}">
                <a16:creationId xmlns:a16="http://schemas.microsoft.com/office/drawing/2014/main" id="{0140DA8D-1591-41FE-B879-0B1C748E9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F680A-02D8-490E-AD59-8F6F46D6ED30}"/>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1872644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08C7-BC93-4EF4-BA42-EF8C1090E9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2FD4D-E482-4CF2-AEFF-2303184FD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DA3A57-B439-40CC-9B50-53F5059FCC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6D09BA-4E6B-4A92-AD45-7392D01A7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E4B8C4-9D78-4E21-8AA7-42D878FFC7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685EA-10A0-4460-9103-BE0733841855}"/>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8" name="Footer Placeholder 7">
            <a:extLst>
              <a:ext uri="{FF2B5EF4-FFF2-40B4-BE49-F238E27FC236}">
                <a16:creationId xmlns:a16="http://schemas.microsoft.com/office/drawing/2014/main" id="{8C0D1BAA-2AB8-4F0D-9E16-24EBF169C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C75CFC-6884-4C26-ADBA-DD0B3E3F2264}"/>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308462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F797-D1C8-4086-A1E5-63C6E95AAD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EE51EB-B504-40EB-8E21-EF671CB63728}"/>
              </a:ext>
            </a:extLst>
          </p:cNvPr>
          <p:cNvSpPr>
            <a:spLocks noGrp="1"/>
          </p:cNvSpPr>
          <p:nvPr>
            <p:ph type="dt" sz="half" idx="10"/>
          </p:nvPr>
        </p:nvSpPr>
        <p:spPr/>
        <p:txBody>
          <a:bodyPr/>
          <a:lstStyle/>
          <a:p>
            <a:fld id="{26D660BA-87DE-4978-B608-02D3D9A6F0A0}" type="datetimeFigureOut">
              <a:rPr lang="en-US" smtClean="0"/>
              <a:t>11/21/2019</a:t>
            </a:fld>
            <a:endParaRPr lang="en-US"/>
          </a:p>
        </p:txBody>
      </p:sp>
      <p:sp>
        <p:nvSpPr>
          <p:cNvPr id="4" name="Footer Placeholder 3">
            <a:extLst>
              <a:ext uri="{FF2B5EF4-FFF2-40B4-BE49-F238E27FC236}">
                <a16:creationId xmlns:a16="http://schemas.microsoft.com/office/drawing/2014/main" id="{49C5FC2F-B335-4EF1-B383-1BC710414A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6C2C0A-B082-4DF9-915A-5E991B23DBFC}"/>
              </a:ext>
            </a:extLst>
          </p:cNvPr>
          <p:cNvSpPr>
            <a:spLocks noGrp="1"/>
          </p:cNvSpPr>
          <p:nvPr>
            <p:ph type="sldNum" sz="quarter" idx="12"/>
          </p:nvPr>
        </p:nvSpPr>
        <p:spPr/>
        <p:txBody>
          <a:bodyPr/>
          <a:lstStyle/>
          <a:p>
            <a:fld id="{BF3FA7F2-6B15-487D-B047-A64B4D71AC02}" type="slidenum">
              <a:rPr lang="en-US" smtClean="0"/>
              <a:t>‹#›</a:t>
            </a:fld>
            <a:endParaRPr lang="en-US"/>
          </a:p>
        </p:txBody>
      </p:sp>
    </p:spTree>
    <p:extLst>
      <p:ext uri="{BB962C8B-B14F-4D97-AF65-F5344CB8AC3E}">
        <p14:creationId xmlns:p14="http://schemas.microsoft.com/office/powerpoint/2010/main" val="1816750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1.png"/><Relationship Id="rId5" Type="http://schemas.openxmlformats.org/officeDocument/2006/relationships/slideLayout" Target="../slideLayouts/slideLayout34.xml"/><Relationship Id="rId10" Type="http://schemas.openxmlformats.org/officeDocument/2006/relationships/theme" Target="../theme/theme7.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46702"/>
      </p:ext>
    </p:extLst>
  </p:cSld>
  <p:clrMap bg1="lt1" tx1="dk1" bg2="lt2" tx2="dk2" accent1="accent1" accent2="accent2" accent3="accent3" accent4="accent4" accent5="accent5" accent6="accent6" hlink="hlink" folHlink="folHlink"/>
  <p:sldLayoutIdLst>
    <p:sldLayoutId id="2147493585" r:id="rId1"/>
    <p:sldLayoutId id="2147493544" r:id="rId2"/>
    <p:sldLayoutId id="214749358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78598-579D-457F-B6B6-566606B63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67CB51-E849-43E4-9F41-2F005CC6A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AD5D6-D799-490F-ABCC-43E1001D4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660BA-87DE-4978-B608-02D3D9A6F0A0}" type="datetimeFigureOut">
              <a:rPr lang="en-US" smtClean="0"/>
              <a:t>11/21/2019</a:t>
            </a:fld>
            <a:endParaRPr lang="en-US"/>
          </a:p>
        </p:txBody>
      </p:sp>
      <p:sp>
        <p:nvSpPr>
          <p:cNvPr id="5" name="Footer Placeholder 4">
            <a:extLst>
              <a:ext uri="{FF2B5EF4-FFF2-40B4-BE49-F238E27FC236}">
                <a16:creationId xmlns:a16="http://schemas.microsoft.com/office/drawing/2014/main" id="{7265E12E-68E7-4517-9681-1E5CD3C97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E073A9-53AD-4FD4-AA3B-32DE9963C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FA7F2-6B15-487D-B047-A64B4D71AC02}" type="slidenum">
              <a:rPr lang="en-US" smtClean="0"/>
              <a:t>‹#›</a:t>
            </a:fld>
            <a:endParaRPr lang="en-US"/>
          </a:p>
        </p:txBody>
      </p:sp>
    </p:spTree>
    <p:extLst>
      <p:ext uri="{BB962C8B-B14F-4D97-AF65-F5344CB8AC3E}">
        <p14:creationId xmlns:p14="http://schemas.microsoft.com/office/powerpoint/2010/main" val="3630551710"/>
      </p:ext>
    </p:extLst>
  </p:cSld>
  <p:clrMap bg1="lt1" tx1="dk1" bg2="lt2" tx2="dk2" accent1="accent1" accent2="accent2" accent3="accent3" accent4="accent4" accent5="accent5" accent6="accent6" hlink="hlink" folHlink="folHlink"/>
  <p:sldLayoutIdLst>
    <p:sldLayoutId id="2147493571" r:id="rId1"/>
    <p:sldLayoutId id="2147493572" r:id="rId2"/>
    <p:sldLayoutId id="2147493573" r:id="rId3"/>
    <p:sldLayoutId id="2147493574" r:id="rId4"/>
    <p:sldLayoutId id="2147493575" r:id="rId5"/>
    <p:sldLayoutId id="2147493576" r:id="rId6"/>
    <p:sldLayoutId id="2147493577" r:id="rId7"/>
    <p:sldLayoutId id="2147493578" r:id="rId8"/>
    <p:sldLayoutId id="2147493579" r:id="rId9"/>
    <p:sldLayoutId id="2147493580" r:id="rId10"/>
    <p:sldLayoutId id="21474935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149944"/>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401638"/>
            <a:ext cx="10905067" cy="639762"/>
          </a:xfrm>
          <a:prstGeom prst="rect">
            <a:avLst/>
          </a:prstGeom>
        </p:spPr>
        <p:txBody>
          <a:bodyPr vert="horz" lIns="91440" tIns="45720" rIns="91440" bIns="45720" rtlCol="0" anchor="ctr">
            <a:noAutofit/>
          </a:bodyPr>
          <a:lstStyle/>
          <a:p>
            <a:pPr lvl="0" algn="l"/>
            <a:r>
              <a:rPr lang="en-US" dirty="0"/>
              <a:t>Click to edit Master title style</a:t>
            </a:r>
          </a:p>
        </p:txBody>
      </p:sp>
      <p:sp>
        <p:nvSpPr>
          <p:cNvPr id="3" name="Text Placeholder 2"/>
          <p:cNvSpPr>
            <a:spLocks noGrp="1"/>
          </p:cNvSpPr>
          <p:nvPr>
            <p:ph type="body" idx="1"/>
          </p:nvPr>
        </p:nvSpPr>
        <p:spPr>
          <a:xfrm>
            <a:off x="677333" y="1391920"/>
            <a:ext cx="10905067" cy="4851400"/>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Clr>
                <a:schemeClr val="tx2"/>
              </a:buClr>
              <a:buFont typeface="Wingdings" charset="2"/>
              <a:buChar char="§"/>
            </a:pPr>
            <a:r>
              <a:rPr lang="en-US" dirty="0"/>
              <a:t>Click to edit Master text styles</a:t>
            </a:r>
          </a:p>
          <a:p>
            <a:pPr marL="742950" lvl="1" indent="-285750" algn="l" defTabSz="457200" rtl="0" eaLnBrk="1" latinLnBrk="0" hangingPunct="1">
              <a:spcBef>
                <a:spcPct val="20000"/>
              </a:spcBef>
              <a:buClr>
                <a:schemeClr val="tx2"/>
              </a:buClr>
              <a:buFont typeface="Wingdings" charset="2"/>
              <a:buChar char="§"/>
            </a:pPr>
            <a:r>
              <a:rPr lang="en-US" dirty="0"/>
              <a:t>Second level</a:t>
            </a:r>
          </a:p>
          <a:p>
            <a:pPr marL="1143000" lvl="2" indent="-228600" algn="l" defTabSz="457200" rtl="0" eaLnBrk="1" latinLnBrk="0" hangingPunct="1">
              <a:spcBef>
                <a:spcPct val="20000"/>
              </a:spcBef>
              <a:buClr>
                <a:schemeClr val="tx2"/>
              </a:buClr>
              <a:buFont typeface="Wingdings" charset="2"/>
              <a:buChar char="§"/>
            </a:pPr>
            <a:r>
              <a:rPr lang="en-US" dirty="0"/>
              <a:t>Third level</a:t>
            </a:r>
          </a:p>
          <a:p>
            <a:pPr marL="1600200" lvl="3" indent="-228600" algn="l" defTabSz="457200" rtl="0" eaLnBrk="1" latinLnBrk="0" hangingPunct="1">
              <a:spcBef>
                <a:spcPct val="20000"/>
              </a:spcBef>
              <a:buClr>
                <a:schemeClr val="tx2"/>
              </a:buClr>
              <a:buFont typeface="Wingdings" charset="2"/>
              <a:buChar char="§"/>
            </a:pPr>
            <a:r>
              <a:rPr lang="en-US" dirty="0"/>
              <a:t>Fourth level</a:t>
            </a:r>
          </a:p>
          <a:p>
            <a:pPr marL="2057400" lvl="4" indent="-228600" algn="l" defTabSz="457200" rtl="0" eaLnBrk="1" latinLnBrk="0" hangingPunct="1">
              <a:spcBef>
                <a:spcPct val="20000"/>
              </a:spcBef>
              <a:buClr>
                <a:schemeClr val="tx2"/>
              </a:buClr>
              <a:buFont typeface="Wingdings" charset="2"/>
              <a:buChar char="§"/>
            </a:pPr>
            <a:r>
              <a:rPr lang="en-US" dirty="0"/>
              <a:t>Fifth level</a:t>
            </a:r>
          </a:p>
        </p:txBody>
      </p:sp>
      <p:sp>
        <p:nvSpPr>
          <p:cNvPr id="10" name="Slide Number Placeholder 5"/>
          <p:cNvSpPr>
            <a:spLocks noGrp="1"/>
          </p:cNvSpPr>
          <p:nvPr>
            <p:ph type="sldNum" sz="quarter" idx="4"/>
          </p:nvPr>
        </p:nvSpPr>
        <p:spPr>
          <a:xfrm>
            <a:off x="513080" y="6502953"/>
            <a:ext cx="782320" cy="258659"/>
          </a:xfrm>
          <a:prstGeom prst="rect">
            <a:avLst/>
          </a:prstGeom>
        </p:spPr>
        <p:txBody>
          <a:bodyPr vert="horz" lIns="91440" tIns="45720" rIns="91440" bIns="45720" rtlCol="0" anchor="ctr"/>
          <a:lstStyle>
            <a:lvl1pPr marL="0" algn="l" defTabSz="457200" rtl="0" eaLnBrk="1" fontAlgn="base" latinLnBrk="0" hangingPunct="1">
              <a:defRPr lang="en-US" sz="1100" b="0" i="0" kern="1200" smtClean="0">
                <a:solidFill>
                  <a:srgbClr val="669044"/>
                </a:solidFill>
                <a:effectLst/>
                <a:latin typeface="+mn-lt"/>
                <a:ea typeface="+mn-ea"/>
                <a:cs typeface="+mn-cs"/>
              </a:defRPr>
            </a:lvl1pPr>
          </a:lstStyle>
          <a:p>
            <a:fld id="{75472711-4FCB-2141-A321-C0607E714264}" type="slidenum">
              <a:rPr lang="en-US" smtClean="0"/>
              <a:pPr/>
              <a:t>‹#›</a:t>
            </a:fld>
            <a:endParaRPr lang="en-US" dirty="0"/>
          </a:p>
        </p:txBody>
      </p:sp>
      <p:sp>
        <p:nvSpPr>
          <p:cNvPr id="15" name="Rectangle 14">
            <a:extLst>
              <a:ext uri="{FF2B5EF4-FFF2-40B4-BE49-F238E27FC236}">
                <a16:creationId xmlns:a16="http://schemas.microsoft.com/office/drawing/2014/main" id="{75AFD10A-49C5-4212-A689-650257D71D42}"/>
              </a:ext>
            </a:extLst>
          </p:cNvPr>
          <p:cNvSpPr/>
          <p:nvPr userDrawn="1"/>
        </p:nvSpPr>
        <p:spPr>
          <a:xfrm>
            <a:off x="5756787" y="6473579"/>
            <a:ext cx="4979248" cy="261610"/>
          </a:xfrm>
          <a:prstGeom prst="rect">
            <a:avLst/>
          </a:prstGeom>
        </p:spPr>
        <p:txBody>
          <a:bodyPr wrap="none">
            <a:spAutoFit/>
          </a:bodyPr>
          <a:lstStyle/>
          <a:p>
            <a:pPr marL="0" algn="r" defTabSz="457200" rtl="0" eaLnBrk="1" fontAlgn="base" latinLnBrk="0" hangingPunct="1"/>
            <a:r>
              <a:rPr lang="en-US" sz="1100" b="0" i="0" kern="1200" dirty="0">
                <a:solidFill>
                  <a:srgbClr val="669044"/>
                </a:solidFill>
                <a:effectLst/>
                <a:latin typeface="+mn-lt"/>
                <a:ea typeface="+mn-ea"/>
                <a:cs typeface="+mn-cs"/>
              </a:rPr>
              <a:t>Biosolids Market Analysis for a Strategic Long-term Biosolids Management Program </a:t>
            </a:r>
          </a:p>
        </p:txBody>
      </p:sp>
      <p:cxnSp>
        <p:nvCxnSpPr>
          <p:cNvPr id="16" name="Straight Connector 15">
            <a:extLst>
              <a:ext uri="{FF2B5EF4-FFF2-40B4-BE49-F238E27FC236}">
                <a16:creationId xmlns:a16="http://schemas.microsoft.com/office/drawing/2014/main" id="{F8DD7CFF-97A6-4F0B-9767-DB5AA0731E9D}"/>
              </a:ext>
            </a:extLst>
          </p:cNvPr>
          <p:cNvCxnSpPr/>
          <p:nvPr userDrawn="1"/>
        </p:nvCxnSpPr>
        <p:spPr>
          <a:xfrm flipH="1">
            <a:off x="-1" y="6317628"/>
            <a:ext cx="12192001" cy="0"/>
          </a:xfrm>
          <a:prstGeom prst="line">
            <a:avLst/>
          </a:prstGeom>
          <a:ln>
            <a:solidFill>
              <a:srgbClr val="669044"/>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564E6B9-23C4-473E-AFF6-546E0CBF18D2}"/>
              </a:ext>
            </a:extLst>
          </p:cNvPr>
          <p:cNvCxnSpPr>
            <a:cxnSpLocks/>
          </p:cNvCxnSpPr>
          <p:nvPr userDrawn="1"/>
        </p:nvCxnSpPr>
        <p:spPr>
          <a:xfrm>
            <a:off x="357070" y="-14284"/>
            <a:ext cx="0" cy="6872284"/>
          </a:xfrm>
          <a:prstGeom prst="line">
            <a:avLst/>
          </a:prstGeom>
          <a:ln>
            <a:solidFill>
              <a:srgbClr val="669044"/>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1FF61816-EEB1-4A2C-B19B-78EAC67488D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736035" y="6412374"/>
            <a:ext cx="1454955" cy="365566"/>
          </a:xfrm>
          <a:prstGeom prst="rect">
            <a:avLst/>
          </a:prstGeom>
        </p:spPr>
      </p:pic>
    </p:spTree>
    <p:extLst>
      <p:ext uri="{BB962C8B-B14F-4D97-AF65-F5344CB8AC3E}">
        <p14:creationId xmlns:p14="http://schemas.microsoft.com/office/powerpoint/2010/main" val="3413633813"/>
      </p:ext>
    </p:extLst>
  </p:cSld>
  <p:clrMap bg1="lt1" tx1="dk1" bg2="lt2" tx2="dk2" accent1="accent1" accent2="accent2" accent3="accent3" accent4="accent4" accent5="accent5" accent6="accent6" hlink="hlink" folHlink="folHlink"/>
  <p:sldLayoutIdLst>
    <p:sldLayoutId id="2147493512" r:id="rId1"/>
    <p:sldLayoutId id="2147493514" r:id="rId2"/>
    <p:sldLayoutId id="2147493516" r:id="rId3"/>
    <p:sldLayoutId id="2147493517" r:id="rId4"/>
  </p:sldLayoutIdLst>
  <p:hf hdr="0" ftr="0" dt="0"/>
  <p:txStyles>
    <p:titleStyle>
      <a:lvl1pPr algn="ctr" defTabSz="457200" rtl="0" eaLnBrk="1" latinLnBrk="0" hangingPunct="1">
        <a:spcBef>
          <a:spcPct val="0"/>
        </a:spcBef>
        <a:buNone/>
        <a:defRPr lang="en-US" sz="3200" b="0" i="0" kern="1200">
          <a:solidFill>
            <a:srgbClr val="063D89"/>
          </a:solidFill>
          <a:latin typeface="+mj-lt"/>
          <a:ea typeface="+mj-ea"/>
          <a:cs typeface="Myriad Pro Cond"/>
        </a:defRPr>
      </a:lvl1pPr>
    </p:titleStyle>
    <p:bodyStyle>
      <a:lvl1pPr marL="342900" indent="-342900" algn="l" defTabSz="457200" rtl="0" eaLnBrk="1" latinLnBrk="0" hangingPunct="1">
        <a:spcBef>
          <a:spcPct val="20000"/>
        </a:spcBef>
        <a:buClr>
          <a:srgbClr val="0D6FBD"/>
        </a:buClr>
        <a:buFont typeface="Arial" panose="020B0604020202020204" pitchFamily="34" charset="0"/>
        <a:buChar char="•"/>
        <a:defRPr lang="en-US" sz="2400" kern="1200" dirty="0" smtClean="0">
          <a:solidFill>
            <a:schemeClr val="tx1"/>
          </a:solidFill>
          <a:latin typeface="+mj-lt"/>
          <a:ea typeface="+mn-ea"/>
          <a:cs typeface="Myriad Pro"/>
        </a:defRPr>
      </a:lvl1pPr>
      <a:lvl2pPr marL="742950" indent="-285750" algn="l" defTabSz="457200" rtl="0" eaLnBrk="1" latinLnBrk="0" hangingPunct="1">
        <a:spcBef>
          <a:spcPct val="20000"/>
        </a:spcBef>
        <a:buClr>
          <a:srgbClr val="0D6FBD"/>
        </a:buClr>
        <a:buFont typeface="Arial" panose="020B0604020202020204" pitchFamily="34" charset="0"/>
        <a:buChar char="•"/>
        <a:defRPr lang="en-US" sz="2000" i="0" kern="1200" dirty="0" smtClean="0">
          <a:solidFill>
            <a:schemeClr val="tx1"/>
          </a:solidFill>
          <a:latin typeface="+mj-lt"/>
          <a:ea typeface="+mn-ea"/>
          <a:cs typeface="Myriad Pro"/>
        </a:defRPr>
      </a:lvl2pPr>
      <a:lvl3pPr marL="1143000" indent="-228600" algn="l" defTabSz="457200" rtl="0" eaLnBrk="1" latinLnBrk="0" hangingPunct="1">
        <a:spcBef>
          <a:spcPct val="20000"/>
        </a:spcBef>
        <a:buClr>
          <a:srgbClr val="0D6FBD"/>
        </a:buClr>
        <a:buFont typeface="Arial" panose="020B0604020202020204" pitchFamily="34" charset="0"/>
        <a:buChar char="•"/>
        <a:defRPr lang="en-US" sz="1800" kern="1200" dirty="0" smtClean="0">
          <a:solidFill>
            <a:schemeClr val="tx1"/>
          </a:solidFill>
          <a:latin typeface="+mj-lt"/>
          <a:ea typeface="+mn-ea"/>
          <a:cs typeface="Myriad Pro"/>
        </a:defRPr>
      </a:lvl3pPr>
      <a:lvl4pPr marL="1600200" indent="-228600" algn="l" defTabSz="457200" rtl="0" eaLnBrk="1" latinLnBrk="0" hangingPunct="1">
        <a:spcBef>
          <a:spcPct val="20000"/>
        </a:spcBef>
        <a:buClr>
          <a:srgbClr val="0D6FBD"/>
        </a:buClr>
        <a:buFont typeface="Arial" panose="020B0604020202020204" pitchFamily="34" charset="0"/>
        <a:buChar char="•"/>
        <a:defRPr lang="en-US" sz="1600" kern="1200" dirty="0" smtClean="0">
          <a:solidFill>
            <a:schemeClr val="tx1"/>
          </a:solidFill>
          <a:latin typeface="+mj-lt"/>
          <a:ea typeface="+mn-ea"/>
          <a:cs typeface="Myriad Pro"/>
        </a:defRPr>
      </a:lvl4pPr>
      <a:lvl5pPr marL="2057400" indent="-228600" algn="l" defTabSz="457200" rtl="0" eaLnBrk="1" latinLnBrk="0" hangingPunct="1">
        <a:spcBef>
          <a:spcPct val="20000"/>
        </a:spcBef>
        <a:buClr>
          <a:srgbClr val="0D6FBD"/>
        </a:buClr>
        <a:buFont typeface="Arial" panose="020B0604020202020204" pitchFamily="34" charset="0"/>
        <a:buChar char="•"/>
        <a:defRPr lang="en-US" sz="1600" i="1" kern="1200" dirty="0">
          <a:solidFill>
            <a:schemeClr val="tx1"/>
          </a:solidFill>
          <a:latin typeface="+mj-lt"/>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 y="6521448"/>
            <a:ext cx="448736" cy="336552"/>
          </a:xfrm>
          <a:prstGeom prst="rect">
            <a:avLst/>
          </a:prstGeom>
          <a:gradFill flip="none" rotWithShape="1">
            <a:gsLst>
              <a:gs pos="0">
                <a:schemeClr val="tx2"/>
              </a:gs>
              <a:gs pos="100000">
                <a:srgbClr val="0D6FBD"/>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1800" dirty="0"/>
          </a:p>
        </p:txBody>
      </p:sp>
      <p:sp>
        <p:nvSpPr>
          <p:cNvPr id="2" name="Title Placeholder 1"/>
          <p:cNvSpPr>
            <a:spLocks noGrp="1"/>
          </p:cNvSpPr>
          <p:nvPr>
            <p:ph type="title"/>
          </p:nvPr>
        </p:nvSpPr>
        <p:spPr>
          <a:xfrm>
            <a:off x="677333" y="401638"/>
            <a:ext cx="10905067" cy="639762"/>
          </a:xfrm>
          <a:prstGeom prst="rect">
            <a:avLst/>
          </a:prstGeom>
        </p:spPr>
        <p:txBody>
          <a:bodyPr vert="horz" lIns="91440" tIns="45720" rIns="91440" bIns="45720" rtlCol="0" anchor="ctr">
            <a:noAutofit/>
          </a:bodyPr>
          <a:lstStyle/>
          <a:p>
            <a:pPr lvl="0" algn="l"/>
            <a:r>
              <a:rPr lang="en-US" dirty="0"/>
              <a:t>Click to edit Master title style</a:t>
            </a:r>
          </a:p>
        </p:txBody>
      </p:sp>
      <p:sp>
        <p:nvSpPr>
          <p:cNvPr id="3" name="Text Placeholder 2"/>
          <p:cNvSpPr>
            <a:spLocks noGrp="1"/>
          </p:cNvSpPr>
          <p:nvPr>
            <p:ph type="body" idx="1"/>
          </p:nvPr>
        </p:nvSpPr>
        <p:spPr>
          <a:xfrm>
            <a:off x="677333" y="1391920"/>
            <a:ext cx="10905067" cy="4851400"/>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Clr>
                <a:schemeClr val="tx2"/>
              </a:buClr>
              <a:buFont typeface="Wingdings" charset="2"/>
              <a:buChar char="§"/>
            </a:pPr>
            <a:r>
              <a:rPr lang="en-US" dirty="0"/>
              <a:t>Click to edit Master text styles</a:t>
            </a:r>
          </a:p>
          <a:p>
            <a:pPr marL="742950" lvl="1" indent="-285750" algn="l" defTabSz="457200" rtl="0" eaLnBrk="1" latinLnBrk="0" hangingPunct="1">
              <a:spcBef>
                <a:spcPct val="20000"/>
              </a:spcBef>
              <a:buClr>
                <a:schemeClr val="tx2"/>
              </a:buClr>
              <a:buFont typeface="Wingdings" charset="2"/>
              <a:buChar char="§"/>
            </a:pPr>
            <a:r>
              <a:rPr lang="en-US" dirty="0"/>
              <a:t>Second level</a:t>
            </a:r>
          </a:p>
          <a:p>
            <a:pPr marL="1143000" lvl="2" indent="-228600" algn="l" defTabSz="457200" rtl="0" eaLnBrk="1" latinLnBrk="0" hangingPunct="1">
              <a:spcBef>
                <a:spcPct val="20000"/>
              </a:spcBef>
              <a:buClr>
                <a:schemeClr val="tx2"/>
              </a:buClr>
              <a:buFont typeface="Wingdings" charset="2"/>
              <a:buChar char="§"/>
            </a:pPr>
            <a:r>
              <a:rPr lang="en-US" dirty="0"/>
              <a:t>Third level</a:t>
            </a:r>
          </a:p>
          <a:p>
            <a:pPr marL="1600200" lvl="3" indent="-228600" algn="l" defTabSz="457200" rtl="0" eaLnBrk="1" latinLnBrk="0" hangingPunct="1">
              <a:spcBef>
                <a:spcPct val="20000"/>
              </a:spcBef>
              <a:buClr>
                <a:schemeClr val="tx2"/>
              </a:buClr>
              <a:buFont typeface="Wingdings" charset="2"/>
              <a:buChar char="§"/>
            </a:pPr>
            <a:r>
              <a:rPr lang="en-US" dirty="0"/>
              <a:t>Fourth level</a:t>
            </a:r>
          </a:p>
          <a:p>
            <a:pPr marL="2057400" lvl="4" indent="-228600" algn="l" defTabSz="457200" rtl="0" eaLnBrk="1" latinLnBrk="0" hangingPunct="1">
              <a:spcBef>
                <a:spcPct val="20000"/>
              </a:spcBef>
              <a:buClr>
                <a:schemeClr val="tx2"/>
              </a:buClr>
              <a:buFont typeface="Wingdings" charset="2"/>
              <a:buChar char="§"/>
            </a:pPr>
            <a:r>
              <a:rPr lang="en-US" dirty="0"/>
              <a:t>Fifth level</a:t>
            </a:r>
          </a:p>
        </p:txBody>
      </p:sp>
      <p:cxnSp>
        <p:nvCxnSpPr>
          <p:cNvPr id="7" name="Straight Connector 6"/>
          <p:cNvCxnSpPr/>
          <p:nvPr/>
        </p:nvCxnSpPr>
        <p:spPr>
          <a:xfrm>
            <a:off x="0" y="6521448"/>
            <a:ext cx="8994987" cy="0"/>
          </a:xfrm>
          <a:prstGeom prst="line">
            <a:avLst/>
          </a:prstGeom>
          <a:ln w="19050" cmpd="sng">
            <a:gradFill flip="none" rotWithShape="1">
              <a:gsLst>
                <a:gs pos="0">
                  <a:schemeClr val="accent1"/>
                </a:gs>
                <a:gs pos="100000">
                  <a:prstClr val="white"/>
                </a:gs>
              </a:gsLst>
              <a:lin ang="0" scaled="0"/>
              <a:tileRect/>
            </a:gra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V="1">
            <a:off x="448737" y="1600200"/>
            <a:ext cx="0" cy="5257800"/>
          </a:xfrm>
          <a:prstGeom prst="line">
            <a:avLst/>
          </a:prstGeom>
          <a:ln w="19050" cmpd="sng">
            <a:gradFill flip="none" rotWithShape="1">
              <a:gsLst>
                <a:gs pos="0">
                  <a:schemeClr val="accent1"/>
                </a:gs>
                <a:gs pos="100000">
                  <a:prstClr val="white"/>
                </a:gs>
              </a:gsLst>
              <a:lin ang="5400000" scaled="0"/>
              <a:tileRect/>
            </a:gradFill>
          </a:ln>
        </p:spPr>
        <p:style>
          <a:lnRef idx="1">
            <a:schemeClr val="dk1"/>
          </a:lnRef>
          <a:fillRef idx="0">
            <a:schemeClr val="dk1"/>
          </a:fillRef>
          <a:effectRef idx="0">
            <a:schemeClr val="dk1"/>
          </a:effectRef>
          <a:fontRef idx="minor">
            <a:schemeClr val="tx1"/>
          </a:fontRef>
        </p:style>
      </p:cxnSp>
      <p:sp>
        <p:nvSpPr>
          <p:cNvPr id="10" name="Slide Number Placeholder 5"/>
          <p:cNvSpPr>
            <a:spLocks noGrp="1"/>
          </p:cNvSpPr>
          <p:nvPr>
            <p:ph type="sldNum" sz="quarter" idx="4"/>
          </p:nvPr>
        </p:nvSpPr>
        <p:spPr>
          <a:xfrm>
            <a:off x="513080" y="6567592"/>
            <a:ext cx="78232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dirty="0"/>
          </a:p>
        </p:txBody>
      </p:sp>
      <p:sp>
        <p:nvSpPr>
          <p:cNvPr id="9" name="Footer Placeholder 3"/>
          <p:cNvSpPr>
            <a:spLocks noGrp="1"/>
          </p:cNvSpPr>
          <p:nvPr>
            <p:ph type="ftr" sz="quarter" idx="3"/>
          </p:nvPr>
        </p:nvSpPr>
        <p:spPr>
          <a:xfrm>
            <a:off x="1463040" y="6567592"/>
            <a:ext cx="6563360" cy="258659"/>
          </a:xfrm>
          <a:prstGeom prst="rect">
            <a:avLst/>
          </a:prstGeom>
        </p:spPr>
        <p:txBody>
          <a:bodyPr vert="horz" lIns="91440" tIns="45720" rIns="91440" bIns="45720" rtlCol="0" anchor="ctr"/>
          <a:lstStyle>
            <a:lvl1pPr>
              <a:defRPr lang="en-US" sz="1000" dirty="0"/>
            </a:lvl1pPr>
          </a:lstStyle>
          <a:p>
            <a:endParaRPr lang="en-US" dirty="0"/>
          </a:p>
        </p:txBody>
      </p:sp>
    </p:spTree>
    <p:extLst>
      <p:ext uri="{BB962C8B-B14F-4D97-AF65-F5344CB8AC3E}">
        <p14:creationId xmlns:p14="http://schemas.microsoft.com/office/powerpoint/2010/main" val="1325128403"/>
      </p:ext>
    </p:extLst>
  </p:cSld>
  <p:clrMap bg1="lt1" tx1="dk1" bg2="lt2" tx2="dk2" accent1="accent1" accent2="accent2" accent3="accent3" accent4="accent4" accent5="accent5" accent6="accent6" hlink="hlink" folHlink="folHlink"/>
  <p:sldLayoutIdLst>
    <p:sldLayoutId id="2147493588" r:id="rId1"/>
    <p:sldLayoutId id="2147493589" r:id="rId2"/>
    <p:sldLayoutId id="2147493590" r:id="rId3"/>
    <p:sldLayoutId id="2147493591" r:id="rId4"/>
    <p:sldLayoutId id="2147493592" r:id="rId5"/>
    <p:sldLayoutId id="2147493606" r:id="rId6"/>
    <p:sldLayoutId id="2147493607" r:id="rId7"/>
    <p:sldLayoutId id="2147493608" r:id="rId8"/>
    <p:sldLayoutId id="2147493609" r:id="rId9"/>
  </p:sldLayoutIdLst>
  <p:hf hdr="0" ftr="0" dt="0"/>
  <p:txStyles>
    <p:titleStyle>
      <a:lvl1pPr algn="ctr" defTabSz="457200" rtl="0" eaLnBrk="1" latinLnBrk="0" hangingPunct="1">
        <a:spcBef>
          <a:spcPct val="0"/>
        </a:spcBef>
        <a:buNone/>
        <a:defRPr lang="en-US" sz="3200" b="0" i="0" kern="1200">
          <a:solidFill>
            <a:srgbClr val="0D6FBD"/>
          </a:solidFill>
          <a:latin typeface="+mj-lt"/>
          <a:ea typeface="+mj-ea"/>
          <a:cs typeface="Myriad Pro Cond"/>
        </a:defRPr>
      </a:lvl1pPr>
    </p:titleStyle>
    <p:bodyStyle>
      <a:lvl1pPr marL="342900" indent="-342900" algn="l" defTabSz="457200" rtl="0" eaLnBrk="1" latinLnBrk="0" hangingPunct="1">
        <a:spcBef>
          <a:spcPct val="20000"/>
        </a:spcBef>
        <a:buClr>
          <a:schemeClr val="accent1"/>
        </a:buClr>
        <a:buFont typeface="Arial"/>
        <a:buChar char="•"/>
        <a:defRPr lang="en-US" sz="2400" kern="1200" dirty="0" smtClean="0">
          <a:solidFill>
            <a:schemeClr val="tx1"/>
          </a:solidFill>
          <a:latin typeface="+mj-lt"/>
          <a:ea typeface="+mn-ea"/>
          <a:cs typeface="Myriad Pro"/>
        </a:defRPr>
      </a:lvl1pPr>
      <a:lvl2pPr marL="742950" indent="-285750" algn="l" defTabSz="457200" rtl="0" eaLnBrk="1" latinLnBrk="0" hangingPunct="1">
        <a:spcBef>
          <a:spcPct val="20000"/>
        </a:spcBef>
        <a:buClr>
          <a:schemeClr val="accent1"/>
        </a:buClr>
        <a:buFont typeface="Arial"/>
        <a:buChar char="–"/>
        <a:defRPr lang="en-US" sz="2000" i="0" kern="1200" dirty="0" smtClean="0">
          <a:solidFill>
            <a:schemeClr val="tx1"/>
          </a:solidFill>
          <a:latin typeface="+mj-lt"/>
          <a:ea typeface="+mn-ea"/>
          <a:cs typeface="Myriad Pro"/>
        </a:defRPr>
      </a:lvl2pPr>
      <a:lvl3pPr marL="1143000" indent="-228600" algn="l" defTabSz="457200" rtl="0" eaLnBrk="1" latinLnBrk="0" hangingPunct="1">
        <a:spcBef>
          <a:spcPct val="20000"/>
        </a:spcBef>
        <a:buClr>
          <a:schemeClr val="accent1"/>
        </a:buClr>
        <a:buFont typeface="Arial"/>
        <a:buChar char="•"/>
        <a:defRPr lang="en-US" sz="1800" kern="1200" dirty="0" smtClean="0">
          <a:solidFill>
            <a:schemeClr val="tx1"/>
          </a:solidFill>
          <a:latin typeface="+mj-lt"/>
          <a:ea typeface="+mn-ea"/>
          <a:cs typeface="Myriad Pro"/>
        </a:defRPr>
      </a:lvl3pPr>
      <a:lvl4pPr marL="1600200" indent="-228600" algn="l" defTabSz="457200" rtl="0" eaLnBrk="1" latinLnBrk="0" hangingPunct="1">
        <a:spcBef>
          <a:spcPct val="20000"/>
        </a:spcBef>
        <a:buClr>
          <a:schemeClr val="accent1"/>
        </a:buClr>
        <a:buFont typeface="Arial"/>
        <a:buChar char="–"/>
        <a:defRPr lang="en-US" sz="1600" kern="1200" dirty="0" smtClean="0">
          <a:solidFill>
            <a:schemeClr val="tx1"/>
          </a:solidFill>
          <a:latin typeface="+mj-lt"/>
          <a:ea typeface="+mn-ea"/>
          <a:cs typeface="Myriad Pro"/>
        </a:defRPr>
      </a:lvl4pPr>
      <a:lvl5pPr marL="2057400" indent="-228600" algn="l" defTabSz="457200" rtl="0" eaLnBrk="1" latinLnBrk="0" hangingPunct="1">
        <a:spcBef>
          <a:spcPct val="20000"/>
        </a:spcBef>
        <a:buClr>
          <a:schemeClr val="accent1"/>
        </a:buClr>
        <a:buFont typeface="Arial"/>
        <a:buChar char="»"/>
        <a:defRPr lang="en-US" sz="1600" i="1" kern="1200" dirty="0">
          <a:solidFill>
            <a:schemeClr val="tx1"/>
          </a:solidFill>
          <a:latin typeface="+mj-lt"/>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946591"/>
      </p:ext>
    </p:extLst>
  </p:cSld>
  <p:clrMap bg1="lt1" tx1="dk1" bg2="lt2" tx2="dk2" accent1="accent1" accent2="accent2" accent3="accent3" accent4="accent4" accent5="accent5" accent6="accent6" hlink="hlink" folHlink="folHlink"/>
  <p:sldLayoutIdLst>
    <p:sldLayoutId id="2147493594" r:id="rId1"/>
    <p:sldLayoutId id="214749359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1"/>
            <a:ext cx="12192000" cy="1286932"/>
          </a:xfrm>
          <a:prstGeom prst="rect">
            <a:avLst/>
          </a:prstGeom>
          <a:gradFill>
            <a:gsLst>
              <a:gs pos="100000">
                <a:schemeClr val="bg1">
                  <a:lumMod val="85000"/>
                </a:schemeClr>
              </a:gs>
              <a:gs pos="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721477"/>
            <a:ext cx="12192000" cy="16192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accent1"/>
              </a:solidFill>
            </a:endParaRPr>
          </a:p>
        </p:txBody>
      </p:sp>
      <p:sp>
        <p:nvSpPr>
          <p:cNvPr id="2" name="Title Placeholder 1"/>
          <p:cNvSpPr>
            <a:spLocks noGrp="1"/>
          </p:cNvSpPr>
          <p:nvPr>
            <p:ph type="title"/>
          </p:nvPr>
        </p:nvSpPr>
        <p:spPr>
          <a:xfrm>
            <a:off x="609600" y="358433"/>
            <a:ext cx="9577701" cy="928501"/>
          </a:xfrm>
          <a:prstGeom prst="rect">
            <a:avLst/>
          </a:prstGeom>
        </p:spPr>
        <p:txBody>
          <a:bodyPr vert="horz" wrap="none" lIns="0" tIns="0" rIns="9144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1" y="1464733"/>
            <a:ext cx="10961512" cy="4749800"/>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31799CC-0950-42A0-B2D8-242B655EF2F5}" type="datetime1">
              <a:rPr lang="en-US" smtClean="0"/>
              <a:t>11/21/2019</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400336-EC28-7544-BEEC-2148A40C05A8}" type="slidenum">
              <a:rPr lang="en-US" smtClean="0"/>
              <a:pPr/>
              <a:t>‹#›</a:t>
            </a:fld>
            <a:endParaRPr lang="en-US" dirty="0"/>
          </a:p>
        </p:txBody>
      </p:sp>
      <p:pic>
        <p:nvPicPr>
          <p:cNvPr id="14" name="Picture 13" descr="CW_2c.png"/>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10187300" y="316276"/>
            <a:ext cx="1383811" cy="435144"/>
          </a:xfrm>
          <a:prstGeom prst="rect">
            <a:avLst/>
          </a:prstGeom>
        </p:spPr>
      </p:pic>
    </p:spTree>
    <p:extLst>
      <p:ext uri="{BB962C8B-B14F-4D97-AF65-F5344CB8AC3E}">
        <p14:creationId xmlns:p14="http://schemas.microsoft.com/office/powerpoint/2010/main" val="976864217"/>
      </p:ext>
    </p:extLst>
  </p:cSld>
  <p:clrMap bg1="lt1" tx1="dk1" bg2="lt2" tx2="dk2" accent1="accent1" accent2="accent2" accent3="accent3" accent4="accent4" accent5="accent5" accent6="accent6" hlink="hlink" folHlink="folHlink"/>
  <p:sldLayoutIdLst>
    <p:sldLayoutId id="2147493597" r:id="rId1"/>
    <p:sldLayoutId id="2147493598" r:id="rId2"/>
    <p:sldLayoutId id="2147493599" r:id="rId3"/>
    <p:sldLayoutId id="2147493600" r:id="rId4"/>
    <p:sldLayoutId id="2147493601" r:id="rId5"/>
    <p:sldLayoutId id="2147493602" r:id="rId6"/>
    <p:sldLayoutId id="2147493603" r:id="rId7"/>
    <p:sldLayoutId id="2147493604" r:id="rId8"/>
    <p:sldLayoutId id="2147493605" r:id="rId9"/>
  </p:sldLayoutIdLst>
  <p:hf hdr="0"/>
  <p:txStyles>
    <p:titleStyle>
      <a:lvl1pPr algn="l" defTabSz="457200" rtl="0" eaLnBrk="1" latinLnBrk="0" hangingPunct="1">
        <a:lnSpc>
          <a:spcPts val="3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defTabSz="914400">
              <a:defRPr/>
            </a:pPr>
            <a:fld id="{43C78572-1E5F-4374-87A3-3EDC5B119DE9}"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165498083"/>
      </p:ext>
    </p:extLst>
  </p:cSld>
  <p:clrMap bg1="lt1" tx1="dk1" bg2="lt2" tx2="dk2" accent1="accent1" accent2="accent2" accent3="accent3" accent4="accent4" accent5="accent5" accent6="accent6" hlink="hlink" folHlink="folHlink"/>
  <p:sldLayoutIdLst>
    <p:sldLayoutId id="2147493611" r:id="rId1"/>
    <p:sldLayoutId id="2147493612" r:id="rId2"/>
    <p:sldLayoutId id="2147493613" r:id="rId3"/>
    <p:sldLayoutId id="2147493614" r:id="rId4"/>
    <p:sldLayoutId id="2147493615" r:id="rId5"/>
    <p:sldLayoutId id="2147493616" r:id="rId6"/>
    <p:sldLayoutId id="2147493617" r:id="rId7"/>
    <p:sldLayoutId id="2147493618" r:id="rId8"/>
    <p:sldLayoutId id="2147493619" r:id="rId9"/>
    <p:sldLayoutId id="2147493620" r:id="rId10"/>
    <p:sldLayoutId id="214749362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4.jp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jp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4.jp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8" Type="http://schemas.openxmlformats.org/officeDocument/2006/relationships/hyperlink" Target="mailto:lapsleyjs@cdmsmith.com" TargetMode="External"/><Relationship Id="rId3" Type="http://schemas.openxmlformats.org/officeDocument/2006/relationships/hyperlink" Target="mailto:Irene.Okioga@ci.charlotte.nc.us" TargetMode="External"/><Relationship Id="rId7" Type="http://schemas.openxmlformats.org/officeDocument/2006/relationships/hyperlink" Target="mailto:tsangkr@cdmsmith.com" TargetMode="External"/><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openxmlformats.org/officeDocument/2006/relationships/hyperlink" Target="mailto:CBliss@ci.charlotte.nc.us" TargetMode="External"/><Relationship Id="rId11" Type="http://schemas.openxmlformats.org/officeDocument/2006/relationships/image" Target="../media/image4.jpg"/><Relationship Id="rId5" Type="http://schemas.openxmlformats.org/officeDocument/2006/relationships/hyperlink" Target="mailto:jgcreech@ci.charlotte.nc.us" TargetMode="External"/><Relationship Id="rId10" Type="http://schemas.openxmlformats.org/officeDocument/2006/relationships/image" Target="../media/image53.png"/><Relationship Id="rId4" Type="http://schemas.openxmlformats.org/officeDocument/2006/relationships/hyperlink" Target="mailto:JJarrell@ci.charlotte.nc.us" TargetMode="External"/><Relationship Id="rId9" Type="http://schemas.openxmlformats.org/officeDocument/2006/relationships/hyperlink" Target="mailto:KennedyLB@cdmsmith.com"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5" name="Rectangle 3"/>
          <p:cNvSpPr>
            <a:spLocks noGrp="1"/>
          </p:cNvSpPr>
          <p:nvPr>
            <p:ph type="subTitle" idx="4294967295"/>
          </p:nvPr>
        </p:nvSpPr>
        <p:spPr>
          <a:xfrm>
            <a:off x="1524000" y="2104103"/>
            <a:ext cx="9144000" cy="3200400"/>
          </a:xfrm>
        </p:spPr>
        <p:txBody>
          <a:bodyPr/>
          <a:lstStyle/>
          <a:p>
            <a:pPr marL="0" indent="0" algn="ctr" eaLnBrk="1" hangingPunct="1">
              <a:buNone/>
            </a:pPr>
            <a:r>
              <a:rPr lang="en-US" sz="4800" b="1" dirty="0">
                <a:solidFill>
                  <a:schemeClr val="bg1"/>
                </a:solidFill>
              </a:rPr>
              <a:t>WELCOME</a:t>
            </a:r>
            <a:r>
              <a:rPr lang="en-US" sz="4400" b="1" dirty="0">
                <a:solidFill>
                  <a:schemeClr val="bg1"/>
                </a:solidFill>
              </a:rPr>
              <a:t> </a:t>
            </a:r>
          </a:p>
          <a:p>
            <a:pPr marL="0" indent="0" algn="ctr" eaLnBrk="1" hangingPunct="1">
              <a:buNone/>
            </a:pPr>
            <a:r>
              <a:rPr lang="en-US" sz="4400" b="1" dirty="0">
                <a:solidFill>
                  <a:schemeClr val="bg1"/>
                </a:solidFill>
              </a:rPr>
              <a:t>TO THE JUNE EDITION </a:t>
            </a:r>
          </a:p>
          <a:p>
            <a:pPr marL="0" indent="0" algn="ctr" eaLnBrk="1" hangingPunct="1">
              <a:buNone/>
            </a:pPr>
            <a:r>
              <a:rPr lang="en-US" sz="4400" b="1" dirty="0">
                <a:solidFill>
                  <a:schemeClr val="bg1"/>
                </a:solidFill>
              </a:rPr>
              <a:t>OF THE 2019 </a:t>
            </a:r>
          </a:p>
          <a:p>
            <a:pPr marL="0" indent="0" algn="ctr" eaLnBrk="1" hangingPunct="1">
              <a:buNone/>
            </a:pPr>
            <a:r>
              <a:rPr lang="en-US" sz="4400" b="1" dirty="0">
                <a:solidFill>
                  <a:schemeClr val="bg1"/>
                </a:solidFill>
              </a:rPr>
              <a:t>M&amp;R SEMINAR SERIES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2949767" cy="1447801"/>
          </a:xfrm>
          <a:prstGeom prst="rect">
            <a:avLst/>
          </a:prstGeom>
        </p:spPr>
      </p:pic>
    </p:spTree>
    <p:extLst>
      <p:ext uri="{BB962C8B-B14F-4D97-AF65-F5344CB8AC3E}">
        <p14:creationId xmlns:p14="http://schemas.microsoft.com/office/powerpoint/2010/main" val="417267195"/>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py of SCM CMUD New 0813 KDH Proposed.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86125" y="1456631"/>
            <a:ext cx="5673079" cy="4758433"/>
          </a:xfrm>
          <a:prstGeom prst="rect">
            <a:avLst/>
          </a:prstGeom>
        </p:spPr>
      </p:pic>
      <p:sp>
        <p:nvSpPr>
          <p:cNvPr id="2" name="Title 1"/>
          <p:cNvSpPr>
            <a:spLocks noGrp="1"/>
          </p:cNvSpPr>
          <p:nvPr>
            <p:ph type="title"/>
          </p:nvPr>
        </p:nvSpPr>
        <p:spPr/>
        <p:txBody>
          <a:bodyPr/>
          <a:lstStyle/>
          <a:p>
            <a:r>
              <a:rPr lang="en-US"/>
              <a:t> Current Biosolids Management Strategy</a:t>
            </a:r>
            <a:endParaRPr lang="en-US" dirty="0"/>
          </a:p>
        </p:txBody>
      </p:sp>
      <p:sp>
        <p:nvSpPr>
          <p:cNvPr id="4" name="Slide Number Placeholder 6"/>
          <p:cNvSpPr>
            <a:spLocks noGrp="1"/>
          </p:cNvSpPr>
          <p:nvPr>
            <p:ph type="sldNum" sz="quarter" idx="12"/>
          </p:nvPr>
        </p:nvSpPr>
        <p:spPr/>
        <p:txBody>
          <a:bodyPr/>
          <a:lstStyle/>
          <a:p>
            <a:fld id="{75472711-4FCB-2141-A321-C0607E714264}" type="slidenum">
              <a:rPr lang="en-US" smtClean="0"/>
              <a:pPr/>
              <a:t>10</a:t>
            </a:fld>
            <a:endParaRPr lang="en-US" dirty="0"/>
          </a:p>
        </p:txBody>
      </p:sp>
      <p:sp>
        <p:nvSpPr>
          <p:cNvPr id="3" name="Rectangle 2">
            <a:extLst>
              <a:ext uri="{FF2B5EF4-FFF2-40B4-BE49-F238E27FC236}">
                <a16:creationId xmlns:a16="http://schemas.microsoft.com/office/drawing/2014/main" id="{D61F8A43-F060-47E3-998D-EEC331BB8305}"/>
              </a:ext>
            </a:extLst>
          </p:cNvPr>
          <p:cNvSpPr/>
          <p:nvPr/>
        </p:nvSpPr>
        <p:spPr>
          <a:xfrm>
            <a:off x="7438644" y="3934589"/>
            <a:ext cx="3041120" cy="47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Class B Cake To Land Application</a:t>
            </a:r>
          </a:p>
        </p:txBody>
      </p:sp>
      <p:sp>
        <p:nvSpPr>
          <p:cNvPr id="6" name="Rectangle 5">
            <a:extLst>
              <a:ext uri="{FF2B5EF4-FFF2-40B4-BE49-F238E27FC236}">
                <a16:creationId xmlns:a16="http://schemas.microsoft.com/office/drawing/2014/main" id="{84F19DB1-C84E-4B3A-B59B-93E351BB72F3}"/>
              </a:ext>
            </a:extLst>
          </p:cNvPr>
          <p:cNvSpPr/>
          <p:nvPr/>
        </p:nvSpPr>
        <p:spPr>
          <a:xfrm>
            <a:off x="7381584" y="5971494"/>
            <a:ext cx="1047060" cy="310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Landfill</a:t>
            </a:r>
          </a:p>
        </p:txBody>
      </p:sp>
      <p:pic>
        <p:nvPicPr>
          <p:cNvPr id="7" name="Picture 6">
            <a:extLst>
              <a:ext uri="{FF2B5EF4-FFF2-40B4-BE49-F238E27FC236}">
                <a16:creationId xmlns:a16="http://schemas.microsoft.com/office/drawing/2014/main" id="{1C735391-B825-492C-B063-C2F966416F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16835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FA4-47F5-4AA6-8FC2-D60A5FCC7013}"/>
              </a:ext>
            </a:extLst>
          </p:cNvPr>
          <p:cNvSpPr>
            <a:spLocks noGrp="1"/>
          </p:cNvSpPr>
          <p:nvPr>
            <p:ph type="title"/>
          </p:nvPr>
        </p:nvSpPr>
        <p:spPr/>
        <p:txBody>
          <a:bodyPr/>
          <a:lstStyle/>
          <a:p>
            <a:r>
              <a:rPr lang="en-US" dirty="0"/>
              <a:t>Current Solids Treatment Process at McAlpine WWMF</a:t>
            </a:r>
          </a:p>
        </p:txBody>
      </p:sp>
      <p:sp>
        <p:nvSpPr>
          <p:cNvPr id="4" name="Slide Number Placeholder 3">
            <a:extLst>
              <a:ext uri="{FF2B5EF4-FFF2-40B4-BE49-F238E27FC236}">
                <a16:creationId xmlns:a16="http://schemas.microsoft.com/office/drawing/2014/main" id="{D4644CCD-DE18-4520-97FB-49F24A553E4E}"/>
              </a:ext>
            </a:extLst>
          </p:cNvPr>
          <p:cNvSpPr>
            <a:spLocks noGrp="1"/>
          </p:cNvSpPr>
          <p:nvPr>
            <p:ph type="sldNum" sz="quarter" idx="4"/>
          </p:nvPr>
        </p:nvSpPr>
        <p:spPr/>
        <p:txBody>
          <a:bodyPr/>
          <a:lstStyle/>
          <a:p>
            <a:fld id="{75472711-4FCB-2141-A321-C0607E714264}" type="slidenum">
              <a:rPr lang="en-US" smtClean="0"/>
              <a:pPr/>
              <a:t>11</a:t>
            </a:fld>
            <a:endParaRPr lang="en-US" dirty="0"/>
          </a:p>
        </p:txBody>
      </p:sp>
      <p:pic>
        <p:nvPicPr>
          <p:cNvPr id="6" name="Picture 5">
            <a:extLst>
              <a:ext uri="{FF2B5EF4-FFF2-40B4-BE49-F238E27FC236}">
                <a16:creationId xmlns:a16="http://schemas.microsoft.com/office/drawing/2014/main" id="{18119F29-944A-4D02-8960-06BDACFCD3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
        <p:nvSpPr>
          <p:cNvPr id="8" name="Content Placeholder 7">
            <a:extLst>
              <a:ext uri="{FF2B5EF4-FFF2-40B4-BE49-F238E27FC236}">
                <a16:creationId xmlns:a16="http://schemas.microsoft.com/office/drawing/2014/main" id="{BAB7BBE7-19F7-4086-96CE-55048B2115DA}"/>
              </a:ext>
            </a:extLst>
          </p:cNvPr>
          <p:cNvSpPr>
            <a:spLocks noGrp="1"/>
          </p:cNvSpPr>
          <p:nvPr>
            <p:ph idx="1"/>
          </p:nvPr>
        </p:nvSpPr>
        <p:spPr>
          <a:xfrm>
            <a:off x="677333" y="958785"/>
            <a:ext cx="10905067" cy="2682775"/>
          </a:xfrm>
        </p:spPr>
        <p:txBody>
          <a:bodyPr/>
          <a:lstStyle/>
          <a:p>
            <a:pPr marL="171450" indent="-171450">
              <a:buFont typeface="Arial" panose="020B0604020202020204" pitchFamily="34" charset="0"/>
              <a:buChar char="•"/>
            </a:pPr>
            <a:r>
              <a:rPr lang="en-US" dirty="0"/>
              <a:t>Gravity thickening of PS from Sugar and McAlpine Creek WWTPs; </a:t>
            </a:r>
          </a:p>
          <a:p>
            <a:pPr marL="171450" indent="-171450">
              <a:buFont typeface="Arial" panose="020B0604020202020204" pitchFamily="34" charset="0"/>
              <a:buChar char="•"/>
            </a:pPr>
            <a:r>
              <a:rPr lang="en-US" dirty="0"/>
              <a:t>Centrifuge thickening of WAS from McAlpine and Sugar Creek WWTP; </a:t>
            </a:r>
          </a:p>
          <a:p>
            <a:pPr marL="171450" indent="-171450">
              <a:buFont typeface="Arial" panose="020B0604020202020204" pitchFamily="34" charset="0"/>
              <a:buChar char="•"/>
            </a:pPr>
            <a:r>
              <a:rPr lang="en-US" dirty="0"/>
              <a:t>Anaerobic digestion; </a:t>
            </a:r>
          </a:p>
          <a:p>
            <a:pPr marL="171450" indent="-171450">
              <a:buFont typeface="Arial" panose="020B0604020202020204" pitchFamily="34" charset="0"/>
              <a:buChar char="•"/>
            </a:pPr>
            <a:r>
              <a:rPr lang="en-US" dirty="0"/>
              <a:t>Centrifuge dewatering of digested sludge; and </a:t>
            </a:r>
          </a:p>
          <a:p>
            <a:pPr marL="171450" indent="-171450">
              <a:buFont typeface="Arial" panose="020B0604020202020204" pitchFamily="34" charset="0"/>
              <a:buChar char="•"/>
            </a:pPr>
            <a:r>
              <a:rPr lang="en-US" dirty="0"/>
              <a:t>Dewatered cake storage at the onsite Residuals Management Facility (RMF), </a:t>
            </a:r>
          </a:p>
          <a:p>
            <a:pPr marL="171450" indent="-171450">
              <a:buFont typeface="Arial" panose="020B0604020202020204" pitchFamily="34" charset="0"/>
              <a:buChar char="•"/>
            </a:pPr>
            <a:r>
              <a:rPr lang="en-US" dirty="0"/>
              <a:t>Land application as a Class B product. </a:t>
            </a:r>
          </a:p>
          <a:p>
            <a:endParaRPr lang="en-US" dirty="0"/>
          </a:p>
        </p:txBody>
      </p:sp>
      <p:pic>
        <p:nvPicPr>
          <p:cNvPr id="10" name="Picture 9" descr="Existing 1.png">
            <a:extLst>
              <a:ext uri="{FF2B5EF4-FFF2-40B4-BE49-F238E27FC236}">
                <a16:creationId xmlns:a16="http://schemas.microsoft.com/office/drawing/2014/main" id="{58E26F40-C115-4F4B-8722-0F0A2163150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70860" y="3874818"/>
            <a:ext cx="9444765" cy="2671992"/>
          </a:xfrm>
          <a:prstGeom prst="rect">
            <a:avLst/>
          </a:prstGeom>
        </p:spPr>
      </p:pic>
      <p:sp>
        <p:nvSpPr>
          <p:cNvPr id="11" name="Content Placeholder 3">
            <a:extLst>
              <a:ext uri="{FF2B5EF4-FFF2-40B4-BE49-F238E27FC236}">
                <a16:creationId xmlns:a16="http://schemas.microsoft.com/office/drawing/2014/main" id="{F4FC817E-04FE-47B6-93A7-1703A4302FB7}"/>
              </a:ext>
            </a:extLst>
          </p:cNvPr>
          <p:cNvSpPr txBox="1">
            <a:spLocks/>
          </p:cNvSpPr>
          <p:nvPr/>
        </p:nvSpPr>
        <p:spPr>
          <a:xfrm>
            <a:off x="10001250" y="4772209"/>
            <a:ext cx="1937810" cy="571736"/>
          </a:xfrm>
          <a:prstGeom prst="rect">
            <a:avLst/>
          </a:prstGeom>
          <a:solidFill>
            <a:schemeClr val="accent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Arial" panose="020B0604020202020204" pitchFamily="34" charset="0"/>
              <a:buNone/>
            </a:pPr>
            <a:r>
              <a:rPr lang="en-US" dirty="0">
                <a:solidFill>
                  <a:schemeClr val="bg1"/>
                </a:solidFill>
              </a:rPr>
              <a:t>Cake, Class B</a:t>
            </a:r>
          </a:p>
        </p:txBody>
      </p:sp>
    </p:spTree>
    <p:extLst>
      <p:ext uri="{BB962C8B-B14F-4D97-AF65-F5344CB8AC3E}">
        <p14:creationId xmlns:p14="http://schemas.microsoft.com/office/powerpoint/2010/main" val="55920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FA4-47F5-4AA6-8FC2-D60A5FCC7013}"/>
              </a:ext>
            </a:extLst>
          </p:cNvPr>
          <p:cNvSpPr>
            <a:spLocks noGrp="1"/>
          </p:cNvSpPr>
          <p:nvPr>
            <p:ph type="title"/>
          </p:nvPr>
        </p:nvSpPr>
        <p:spPr/>
        <p:txBody>
          <a:bodyPr/>
          <a:lstStyle/>
          <a:p>
            <a:r>
              <a:rPr lang="en-US" dirty="0"/>
              <a:t>Current Practice Issues and Challenges </a:t>
            </a:r>
          </a:p>
        </p:txBody>
      </p:sp>
      <p:sp>
        <p:nvSpPr>
          <p:cNvPr id="4" name="Slide Number Placeholder 3">
            <a:extLst>
              <a:ext uri="{FF2B5EF4-FFF2-40B4-BE49-F238E27FC236}">
                <a16:creationId xmlns:a16="http://schemas.microsoft.com/office/drawing/2014/main" id="{D4644CCD-DE18-4520-97FB-49F24A553E4E}"/>
              </a:ext>
            </a:extLst>
          </p:cNvPr>
          <p:cNvSpPr>
            <a:spLocks noGrp="1"/>
          </p:cNvSpPr>
          <p:nvPr>
            <p:ph type="sldNum" sz="quarter" idx="4"/>
          </p:nvPr>
        </p:nvSpPr>
        <p:spPr/>
        <p:txBody>
          <a:bodyPr/>
          <a:lstStyle/>
          <a:p>
            <a:fld id="{75472711-4FCB-2141-A321-C0607E714264}" type="slidenum">
              <a:rPr lang="en-US" smtClean="0"/>
              <a:pPr/>
              <a:t>12</a:t>
            </a:fld>
            <a:endParaRPr lang="en-US" dirty="0"/>
          </a:p>
        </p:txBody>
      </p:sp>
      <p:pic>
        <p:nvPicPr>
          <p:cNvPr id="6" name="Picture 5">
            <a:extLst>
              <a:ext uri="{FF2B5EF4-FFF2-40B4-BE49-F238E27FC236}">
                <a16:creationId xmlns:a16="http://schemas.microsoft.com/office/drawing/2014/main" id="{18119F29-944A-4D02-8960-06BDACFCD3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
        <p:nvSpPr>
          <p:cNvPr id="8" name="Content Placeholder 7">
            <a:extLst>
              <a:ext uri="{FF2B5EF4-FFF2-40B4-BE49-F238E27FC236}">
                <a16:creationId xmlns:a16="http://schemas.microsoft.com/office/drawing/2014/main" id="{BAB7BBE7-19F7-4086-96CE-55048B2115DA}"/>
              </a:ext>
            </a:extLst>
          </p:cNvPr>
          <p:cNvSpPr>
            <a:spLocks noGrp="1"/>
          </p:cNvSpPr>
          <p:nvPr>
            <p:ph idx="1"/>
          </p:nvPr>
        </p:nvSpPr>
        <p:spPr>
          <a:xfrm>
            <a:off x="677333" y="1362169"/>
            <a:ext cx="6637867" cy="5094193"/>
          </a:xfrm>
        </p:spPr>
        <p:txBody>
          <a:bodyPr>
            <a:normAutofit lnSpcReduction="10000"/>
          </a:bodyPr>
          <a:lstStyle/>
          <a:p>
            <a:pPr marL="91440" lvl="1" indent="-91440">
              <a:spcBef>
                <a:spcPts val="1200"/>
              </a:spcBef>
              <a:spcAft>
                <a:spcPts val="200"/>
              </a:spcAft>
              <a:buSzPct val="100000"/>
              <a:buFont typeface="Wingdings" panose="05000000000000000000" pitchFamily="2" charset="2"/>
              <a:buChar char="§"/>
            </a:pPr>
            <a:r>
              <a:rPr lang="en-US" sz="2800" dirty="0"/>
              <a:t>Existing facilities – aging infrastructure, capacity limitations</a:t>
            </a:r>
          </a:p>
          <a:p>
            <a:pPr marL="91440" lvl="1" indent="-91440">
              <a:spcBef>
                <a:spcPts val="1200"/>
              </a:spcBef>
              <a:spcAft>
                <a:spcPts val="200"/>
              </a:spcAft>
              <a:buSzPct val="100000"/>
              <a:buFont typeface="Wingdings" panose="05000000000000000000" pitchFamily="2" charset="2"/>
              <a:buChar char="§"/>
            </a:pPr>
            <a:r>
              <a:rPr lang="en-US" sz="2800" dirty="0"/>
              <a:t>Regulatory and social environment – Fecal regrowth, EPA 503 regulation changes, and public opinion  on health and safety</a:t>
            </a:r>
          </a:p>
          <a:p>
            <a:pPr marL="91440" lvl="1" indent="-91440">
              <a:spcBef>
                <a:spcPts val="1200"/>
              </a:spcBef>
              <a:spcAft>
                <a:spcPts val="200"/>
              </a:spcAft>
              <a:buSzPct val="100000"/>
              <a:buFont typeface="Wingdings" panose="05000000000000000000" pitchFamily="2" charset="2"/>
              <a:buChar char="§"/>
            </a:pPr>
            <a:r>
              <a:rPr lang="en-US" sz="2800" dirty="0"/>
              <a:t>Limited Outlets – Limited landfill availability and reliability, limited beneficial reuse</a:t>
            </a:r>
          </a:p>
          <a:p>
            <a:pPr marL="91440" lvl="1" indent="-91440">
              <a:spcBef>
                <a:spcPts val="1200"/>
              </a:spcBef>
              <a:spcAft>
                <a:spcPts val="200"/>
              </a:spcAft>
              <a:buSzPct val="100000"/>
              <a:buFont typeface="Wingdings" panose="05000000000000000000" pitchFamily="2" charset="2"/>
              <a:buChar char="§"/>
            </a:pPr>
            <a:r>
              <a:rPr lang="en-US" sz="2800" dirty="0"/>
              <a:t>Class B cake solids limitations – limited product densification, increased hauling </a:t>
            </a:r>
          </a:p>
          <a:p>
            <a:pPr marL="91440" lvl="1" indent="-91440">
              <a:spcBef>
                <a:spcPts val="1200"/>
              </a:spcBef>
              <a:spcAft>
                <a:spcPts val="200"/>
              </a:spcAft>
              <a:buSzPct val="100000"/>
              <a:buFont typeface="Wingdings" panose="05000000000000000000" pitchFamily="2" charset="2"/>
              <a:buChar char="§"/>
            </a:pPr>
            <a:r>
              <a:rPr lang="en-US" sz="2800" dirty="0"/>
              <a:t>Dependence on single independent contractor</a:t>
            </a:r>
          </a:p>
        </p:txBody>
      </p:sp>
      <p:pic>
        <p:nvPicPr>
          <p:cNvPr id="12" name="Picture 4" descr="C:\cdmxm\travagliaa\d0949164\Old digesters.JPG">
            <a:extLst>
              <a:ext uri="{FF2B5EF4-FFF2-40B4-BE49-F238E27FC236}">
                <a16:creationId xmlns:a16="http://schemas.microsoft.com/office/drawing/2014/main" id="{1B301BD3-1D49-4D4B-AACD-24B028123A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430" y="3583741"/>
            <a:ext cx="3946970" cy="296022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6C4DAE22-B972-456F-A387-0548FE84CB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35430" y="894558"/>
            <a:ext cx="3946970" cy="250261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25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2CDBFB-72B0-45EB-A77C-746F7FCCC3D8}"/>
              </a:ext>
            </a:extLst>
          </p:cNvPr>
          <p:cNvSpPr>
            <a:spLocks noGrp="1"/>
          </p:cNvSpPr>
          <p:nvPr>
            <p:ph type="title"/>
          </p:nvPr>
        </p:nvSpPr>
        <p:spPr/>
        <p:txBody>
          <a:bodyPr/>
          <a:lstStyle/>
          <a:p>
            <a:r>
              <a:rPr lang="en-US" dirty="0"/>
              <a:t>Visions and Goals of the Biosolids Master Plan and Related Projects</a:t>
            </a:r>
            <a:br>
              <a:rPr lang="en-US" dirty="0"/>
            </a:br>
            <a:endParaRPr lang="en-US" dirty="0"/>
          </a:p>
        </p:txBody>
      </p:sp>
    </p:spTree>
    <p:extLst>
      <p:ext uri="{BB962C8B-B14F-4D97-AF65-F5344CB8AC3E}">
        <p14:creationId xmlns:p14="http://schemas.microsoft.com/office/powerpoint/2010/main" val="299378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dirty="0"/>
              <a:t>Vision: Biosolids Management in a Circular Economy</a:t>
            </a:r>
          </a:p>
        </p:txBody>
      </p:sp>
      <p:sp>
        <p:nvSpPr>
          <p:cNvPr id="7" name="Slide Number Placeholder 6"/>
          <p:cNvSpPr>
            <a:spLocks noGrp="1"/>
          </p:cNvSpPr>
          <p:nvPr>
            <p:ph type="sldNum" sz="quarter" idx="4"/>
          </p:nvPr>
        </p:nvSpPr>
        <p:spPr/>
        <p:txBody>
          <a:bodyPr/>
          <a:lstStyle/>
          <a:p>
            <a:fld id="{75472711-4FCB-2141-A321-C0607E714264}" type="slidenum">
              <a:rPr lang="en-US" smtClean="0"/>
              <a:pPr/>
              <a:t>14</a:t>
            </a:fld>
            <a:endParaRPr lang="en-US" dirty="0"/>
          </a:p>
        </p:txBody>
      </p:sp>
      <p:pic>
        <p:nvPicPr>
          <p:cNvPr id="4" name="Picture 3">
            <a:extLst>
              <a:ext uri="{FF2B5EF4-FFF2-40B4-BE49-F238E27FC236}">
                <a16:creationId xmlns:a16="http://schemas.microsoft.com/office/drawing/2014/main" id="{7C1F8B7C-591B-4476-9ABF-438740FAE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135" y="1088887"/>
            <a:ext cx="7916323" cy="5140887"/>
          </a:xfrm>
          <a:prstGeom prst="rect">
            <a:avLst/>
          </a:prstGeom>
        </p:spPr>
      </p:pic>
      <p:pic>
        <p:nvPicPr>
          <p:cNvPr id="5" name="Picture 4">
            <a:extLst>
              <a:ext uri="{FF2B5EF4-FFF2-40B4-BE49-F238E27FC236}">
                <a16:creationId xmlns:a16="http://schemas.microsoft.com/office/drawing/2014/main" id="{1ECFFF22-84D0-4C85-AB1B-49A42E5CAE9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04938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Future Biosolids Management Strategy</a:t>
            </a:r>
            <a:endParaRPr lang="en-US" dirty="0"/>
          </a:p>
        </p:txBody>
      </p:sp>
      <p:sp>
        <p:nvSpPr>
          <p:cNvPr id="5" name="Slide Number Placeholder 6"/>
          <p:cNvSpPr>
            <a:spLocks noGrp="1"/>
          </p:cNvSpPr>
          <p:nvPr>
            <p:ph type="sldNum" sz="quarter" idx="4294967295"/>
          </p:nvPr>
        </p:nvSpPr>
        <p:spPr/>
        <p:txBody>
          <a:bodyPr/>
          <a:lstStyle/>
          <a:p>
            <a:fld id="{75472711-4FCB-2141-A321-C0607E714264}" type="slidenum">
              <a:rPr lang="en-US" smtClean="0"/>
              <a:pPr/>
              <a:t>15</a:t>
            </a:fld>
            <a:endParaRPr lang="en-US" dirty="0"/>
          </a:p>
        </p:txBody>
      </p:sp>
      <p:pic>
        <p:nvPicPr>
          <p:cNvPr id="11" name="Picture 10">
            <a:extLst>
              <a:ext uri="{FF2B5EF4-FFF2-40B4-BE49-F238E27FC236}">
                <a16:creationId xmlns:a16="http://schemas.microsoft.com/office/drawing/2014/main" id="{541935E2-7E0A-4D76-A52D-2B5872D73C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grpSp>
        <p:nvGrpSpPr>
          <p:cNvPr id="12" name="Group 11">
            <a:extLst>
              <a:ext uri="{FF2B5EF4-FFF2-40B4-BE49-F238E27FC236}">
                <a16:creationId xmlns:a16="http://schemas.microsoft.com/office/drawing/2014/main" id="{377B4D32-540F-43B1-8A1B-C6BA47AF39CF}"/>
              </a:ext>
            </a:extLst>
          </p:cNvPr>
          <p:cNvGrpSpPr/>
          <p:nvPr/>
        </p:nvGrpSpPr>
        <p:grpSpPr>
          <a:xfrm>
            <a:off x="2914650" y="1396555"/>
            <a:ext cx="7609101" cy="5044938"/>
            <a:chOff x="2914650" y="1396555"/>
            <a:chExt cx="7609101" cy="5044938"/>
          </a:xfrm>
        </p:grpSpPr>
        <p:pic>
          <p:nvPicPr>
            <p:cNvPr id="4" name="Picture 3" descr="new.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14650" y="1396555"/>
              <a:ext cx="6003463" cy="5008583"/>
            </a:xfrm>
            <a:prstGeom prst="rect">
              <a:avLst/>
            </a:prstGeom>
            <a:effectLst>
              <a:innerShdw blurRad="63500" dist="50800" dir="13500000">
                <a:prstClr val="black">
                  <a:alpha val="50000"/>
                </a:prstClr>
              </a:innerShdw>
            </a:effectLst>
          </p:spPr>
        </p:pic>
        <p:sp>
          <p:nvSpPr>
            <p:cNvPr id="8" name="Rectangle 7">
              <a:extLst>
                <a:ext uri="{FF2B5EF4-FFF2-40B4-BE49-F238E27FC236}">
                  <a16:creationId xmlns:a16="http://schemas.microsoft.com/office/drawing/2014/main" id="{66F7D10D-8F5D-4117-9954-D82B172CE761}"/>
                </a:ext>
              </a:extLst>
            </p:cNvPr>
            <p:cNvSpPr/>
            <p:nvPr/>
          </p:nvSpPr>
          <p:spPr>
            <a:xfrm>
              <a:off x="7362577" y="3242119"/>
              <a:ext cx="3161174" cy="47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Class A Dried Product Distribution</a:t>
              </a:r>
            </a:p>
          </p:txBody>
        </p:sp>
        <p:sp>
          <p:nvSpPr>
            <p:cNvPr id="10" name="Rectangle 9">
              <a:extLst>
                <a:ext uri="{FF2B5EF4-FFF2-40B4-BE49-F238E27FC236}">
                  <a16:creationId xmlns:a16="http://schemas.microsoft.com/office/drawing/2014/main" id="{EF501270-0FEA-4118-9464-96F71D95023C}"/>
                </a:ext>
              </a:extLst>
            </p:cNvPr>
            <p:cNvSpPr/>
            <p:nvPr/>
          </p:nvSpPr>
          <p:spPr>
            <a:xfrm>
              <a:off x="7362577" y="2843726"/>
              <a:ext cx="3052498" cy="47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Class A Cake To Land Application</a:t>
              </a:r>
            </a:p>
          </p:txBody>
        </p:sp>
        <p:sp>
          <p:nvSpPr>
            <p:cNvPr id="13" name="Rectangle 12">
              <a:extLst>
                <a:ext uri="{FF2B5EF4-FFF2-40B4-BE49-F238E27FC236}">
                  <a16:creationId xmlns:a16="http://schemas.microsoft.com/office/drawing/2014/main" id="{D47F03CB-A038-470C-AB60-11756EF00F24}"/>
                </a:ext>
              </a:extLst>
            </p:cNvPr>
            <p:cNvSpPr/>
            <p:nvPr/>
          </p:nvSpPr>
          <p:spPr>
            <a:xfrm>
              <a:off x="7291565" y="6130633"/>
              <a:ext cx="1047060" cy="310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Landfill</a:t>
              </a:r>
            </a:p>
          </p:txBody>
        </p:sp>
        <p:sp>
          <p:nvSpPr>
            <p:cNvPr id="14" name="Rectangle 13">
              <a:extLst>
                <a:ext uri="{FF2B5EF4-FFF2-40B4-BE49-F238E27FC236}">
                  <a16:creationId xmlns:a16="http://schemas.microsoft.com/office/drawing/2014/main" id="{2B99FC17-D346-48D6-893E-FCFE8C4F8A56}"/>
                </a:ext>
              </a:extLst>
            </p:cNvPr>
            <p:cNvSpPr/>
            <p:nvPr/>
          </p:nvSpPr>
          <p:spPr>
            <a:xfrm>
              <a:off x="7362577" y="4391214"/>
              <a:ext cx="3052498" cy="47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Class B Cake To Land Application</a:t>
              </a:r>
            </a:p>
          </p:txBody>
        </p:sp>
        <p:sp>
          <p:nvSpPr>
            <p:cNvPr id="15" name="Rectangle 14">
              <a:extLst>
                <a:ext uri="{FF2B5EF4-FFF2-40B4-BE49-F238E27FC236}">
                  <a16:creationId xmlns:a16="http://schemas.microsoft.com/office/drawing/2014/main" id="{B7EA6D03-95F9-4ACA-B831-1738FE7E03FE}"/>
                </a:ext>
              </a:extLst>
            </p:cNvPr>
            <p:cNvSpPr/>
            <p:nvPr/>
          </p:nvSpPr>
          <p:spPr>
            <a:xfrm>
              <a:off x="7362577" y="3704564"/>
              <a:ext cx="3052498" cy="47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Class B Cake To Land Application</a:t>
              </a:r>
            </a:p>
          </p:txBody>
        </p:sp>
        <p:sp>
          <p:nvSpPr>
            <p:cNvPr id="16" name="Rectangle 15">
              <a:extLst>
                <a:ext uri="{FF2B5EF4-FFF2-40B4-BE49-F238E27FC236}">
                  <a16:creationId xmlns:a16="http://schemas.microsoft.com/office/drawing/2014/main" id="{8B6F82D1-5B48-44F8-80E3-EED5296E72D5}"/>
                </a:ext>
              </a:extLst>
            </p:cNvPr>
            <p:cNvSpPr/>
            <p:nvPr/>
          </p:nvSpPr>
          <p:spPr>
            <a:xfrm>
              <a:off x="7362577" y="4797383"/>
              <a:ext cx="3161174" cy="47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Class A Dried Product Distribution</a:t>
              </a:r>
            </a:p>
          </p:txBody>
        </p:sp>
        <p:sp>
          <p:nvSpPr>
            <p:cNvPr id="3" name="Rectangle 2">
              <a:extLst>
                <a:ext uri="{FF2B5EF4-FFF2-40B4-BE49-F238E27FC236}">
                  <a16:creationId xmlns:a16="http://schemas.microsoft.com/office/drawing/2014/main" id="{EDA0361A-221E-4622-A0BD-3E50A6047EB6}"/>
                </a:ext>
              </a:extLst>
            </p:cNvPr>
            <p:cNvSpPr/>
            <p:nvPr/>
          </p:nvSpPr>
          <p:spPr>
            <a:xfrm>
              <a:off x="6438017" y="1396555"/>
              <a:ext cx="1849120" cy="500485"/>
            </a:xfrm>
            <a:prstGeom prst="rect">
              <a:avLst/>
            </a:prstGeom>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Long Creek</a:t>
              </a:r>
            </a:p>
          </p:txBody>
        </p:sp>
        <p:cxnSp>
          <p:nvCxnSpPr>
            <p:cNvPr id="7" name="Connector: Elbow 6">
              <a:extLst>
                <a:ext uri="{FF2B5EF4-FFF2-40B4-BE49-F238E27FC236}">
                  <a16:creationId xmlns:a16="http://schemas.microsoft.com/office/drawing/2014/main" id="{FF773864-4A12-471B-B5FB-127D8236B8F9}"/>
                </a:ext>
              </a:extLst>
            </p:cNvPr>
            <p:cNvCxnSpPr>
              <a:stCxn id="3" idx="2"/>
            </p:cNvCxnSpPr>
            <p:nvPr/>
          </p:nvCxnSpPr>
          <p:spPr>
            <a:xfrm rot="5400000">
              <a:off x="6660097" y="1674960"/>
              <a:ext cx="480400" cy="924560"/>
            </a:xfrm>
            <a:prstGeom prst="bent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413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FA4-47F5-4AA6-8FC2-D60A5FCC7013}"/>
              </a:ext>
            </a:extLst>
          </p:cNvPr>
          <p:cNvSpPr>
            <a:spLocks noGrp="1"/>
          </p:cNvSpPr>
          <p:nvPr>
            <p:ph type="title"/>
          </p:nvPr>
        </p:nvSpPr>
        <p:spPr/>
        <p:txBody>
          <a:bodyPr/>
          <a:lstStyle/>
          <a:p>
            <a:r>
              <a:rPr lang="en-US" dirty="0"/>
              <a:t>Goals of the Biosolids Master Plan and Related Projects</a:t>
            </a:r>
          </a:p>
        </p:txBody>
      </p:sp>
      <p:sp>
        <p:nvSpPr>
          <p:cNvPr id="4" name="Slide Number Placeholder 3">
            <a:extLst>
              <a:ext uri="{FF2B5EF4-FFF2-40B4-BE49-F238E27FC236}">
                <a16:creationId xmlns:a16="http://schemas.microsoft.com/office/drawing/2014/main" id="{D4644CCD-DE18-4520-97FB-49F24A553E4E}"/>
              </a:ext>
            </a:extLst>
          </p:cNvPr>
          <p:cNvSpPr>
            <a:spLocks noGrp="1"/>
          </p:cNvSpPr>
          <p:nvPr>
            <p:ph type="sldNum" sz="quarter" idx="4"/>
          </p:nvPr>
        </p:nvSpPr>
        <p:spPr/>
        <p:txBody>
          <a:bodyPr/>
          <a:lstStyle/>
          <a:p>
            <a:fld id="{75472711-4FCB-2141-A321-C0607E714264}" type="slidenum">
              <a:rPr lang="en-US" smtClean="0"/>
              <a:pPr/>
              <a:t>16</a:t>
            </a:fld>
            <a:endParaRPr lang="en-US" dirty="0"/>
          </a:p>
        </p:txBody>
      </p:sp>
      <p:pic>
        <p:nvPicPr>
          <p:cNvPr id="6" name="Picture 5">
            <a:extLst>
              <a:ext uri="{FF2B5EF4-FFF2-40B4-BE49-F238E27FC236}">
                <a16:creationId xmlns:a16="http://schemas.microsoft.com/office/drawing/2014/main" id="{18119F29-944A-4D02-8960-06BDACFCD3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
        <p:nvSpPr>
          <p:cNvPr id="8" name="Content Placeholder 7">
            <a:extLst>
              <a:ext uri="{FF2B5EF4-FFF2-40B4-BE49-F238E27FC236}">
                <a16:creationId xmlns:a16="http://schemas.microsoft.com/office/drawing/2014/main" id="{BAB7BBE7-19F7-4086-96CE-55048B2115DA}"/>
              </a:ext>
            </a:extLst>
          </p:cNvPr>
          <p:cNvSpPr>
            <a:spLocks noGrp="1"/>
          </p:cNvSpPr>
          <p:nvPr>
            <p:ph idx="1"/>
          </p:nvPr>
        </p:nvSpPr>
        <p:spPr>
          <a:xfrm>
            <a:off x="677333" y="1869439"/>
            <a:ext cx="10905067" cy="4698153"/>
          </a:xfrm>
        </p:spPr>
        <p:txBody>
          <a:bodyPr>
            <a:normAutofit/>
          </a:bodyPr>
          <a:lstStyle/>
          <a:p>
            <a:pPr lvl="0"/>
            <a:r>
              <a:rPr lang="en-US" sz="3200" dirty="0"/>
              <a:t>Goal 1: Optimize Operations through regionalized/centralized biosolids management</a:t>
            </a:r>
          </a:p>
          <a:p>
            <a:pPr lvl="0"/>
            <a:r>
              <a:rPr lang="en-US" sz="3200" dirty="0"/>
              <a:t>Goal 2: Diversify Products/Reduce Risks</a:t>
            </a:r>
          </a:p>
          <a:p>
            <a:r>
              <a:rPr lang="en-US" sz="3200" dirty="0"/>
              <a:t>Goal 3: Update Facilities and Technologies</a:t>
            </a:r>
          </a:p>
          <a:p>
            <a:r>
              <a:rPr lang="en-US" sz="3200" dirty="0"/>
              <a:t>Goal 4: Achieve Envision Awards for Related Biosolids Projects</a:t>
            </a:r>
            <a:endParaRPr lang="en-US" sz="6600" dirty="0"/>
          </a:p>
        </p:txBody>
      </p:sp>
    </p:spTree>
    <p:extLst>
      <p:ext uri="{BB962C8B-B14F-4D97-AF65-F5344CB8AC3E}">
        <p14:creationId xmlns:p14="http://schemas.microsoft.com/office/powerpoint/2010/main" val="3492214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C12C4E-AE21-4BB0-AF32-E7BCEEEDCD95}"/>
              </a:ext>
            </a:extLst>
          </p:cNvPr>
          <p:cNvSpPr>
            <a:spLocks noGrp="1"/>
          </p:cNvSpPr>
          <p:nvPr>
            <p:ph type="title"/>
          </p:nvPr>
        </p:nvSpPr>
        <p:spPr/>
        <p:txBody>
          <a:bodyPr/>
          <a:lstStyle/>
          <a:p>
            <a:r>
              <a:rPr lang="en-US" dirty="0"/>
              <a:t>Goal 1: Optimize/Regionalize Operations</a:t>
            </a:r>
          </a:p>
        </p:txBody>
      </p:sp>
    </p:spTree>
    <p:extLst>
      <p:ext uri="{BB962C8B-B14F-4D97-AF65-F5344CB8AC3E}">
        <p14:creationId xmlns:p14="http://schemas.microsoft.com/office/powerpoint/2010/main" val="3381908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FA4-47F5-4AA6-8FC2-D60A5FCC7013}"/>
              </a:ext>
            </a:extLst>
          </p:cNvPr>
          <p:cNvSpPr>
            <a:spLocks noGrp="1"/>
          </p:cNvSpPr>
          <p:nvPr>
            <p:ph type="title"/>
          </p:nvPr>
        </p:nvSpPr>
        <p:spPr>
          <a:xfrm>
            <a:off x="677333" y="593558"/>
            <a:ext cx="10905067" cy="447842"/>
          </a:xfrm>
        </p:spPr>
        <p:txBody>
          <a:bodyPr/>
          <a:lstStyle/>
          <a:p>
            <a:r>
              <a:rPr lang="en-US" dirty="0"/>
              <a:t>Goal 1 Specific Objective and Strategy</a:t>
            </a:r>
            <a:br>
              <a:rPr lang="en-US" dirty="0"/>
            </a:br>
            <a:endParaRPr lang="en-US" dirty="0"/>
          </a:p>
        </p:txBody>
      </p:sp>
      <p:sp>
        <p:nvSpPr>
          <p:cNvPr id="4" name="Slide Number Placeholder 3">
            <a:extLst>
              <a:ext uri="{FF2B5EF4-FFF2-40B4-BE49-F238E27FC236}">
                <a16:creationId xmlns:a16="http://schemas.microsoft.com/office/drawing/2014/main" id="{D4644CCD-DE18-4520-97FB-49F24A553E4E}"/>
              </a:ext>
            </a:extLst>
          </p:cNvPr>
          <p:cNvSpPr>
            <a:spLocks noGrp="1"/>
          </p:cNvSpPr>
          <p:nvPr>
            <p:ph type="sldNum" sz="quarter" idx="4"/>
          </p:nvPr>
        </p:nvSpPr>
        <p:spPr/>
        <p:txBody>
          <a:bodyPr/>
          <a:lstStyle/>
          <a:p>
            <a:fld id="{75472711-4FCB-2141-A321-C0607E714264}" type="slidenum">
              <a:rPr lang="en-US" smtClean="0"/>
              <a:pPr/>
              <a:t>18</a:t>
            </a:fld>
            <a:endParaRPr lang="en-US" dirty="0"/>
          </a:p>
        </p:txBody>
      </p:sp>
      <p:pic>
        <p:nvPicPr>
          <p:cNvPr id="6" name="Picture 5">
            <a:extLst>
              <a:ext uri="{FF2B5EF4-FFF2-40B4-BE49-F238E27FC236}">
                <a16:creationId xmlns:a16="http://schemas.microsoft.com/office/drawing/2014/main" id="{18119F29-944A-4D02-8960-06BDACFCD3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
        <p:nvSpPr>
          <p:cNvPr id="8" name="Content Placeholder 7">
            <a:extLst>
              <a:ext uri="{FF2B5EF4-FFF2-40B4-BE49-F238E27FC236}">
                <a16:creationId xmlns:a16="http://schemas.microsoft.com/office/drawing/2014/main" id="{BAB7BBE7-19F7-4086-96CE-55048B2115DA}"/>
              </a:ext>
            </a:extLst>
          </p:cNvPr>
          <p:cNvSpPr>
            <a:spLocks noGrp="1"/>
          </p:cNvSpPr>
          <p:nvPr>
            <p:ph idx="1"/>
          </p:nvPr>
        </p:nvSpPr>
        <p:spPr>
          <a:xfrm>
            <a:off x="677333" y="1362169"/>
            <a:ext cx="6637867" cy="5205423"/>
          </a:xfrm>
        </p:spPr>
        <p:txBody>
          <a:bodyPr>
            <a:normAutofit/>
          </a:bodyPr>
          <a:lstStyle/>
          <a:p>
            <a:pPr lvl="0"/>
            <a:r>
              <a:rPr lang="en-US" dirty="0"/>
              <a:t>Objective: </a:t>
            </a:r>
          </a:p>
          <a:p>
            <a:pPr lvl="1"/>
            <a:r>
              <a:rPr lang="en-US" dirty="0"/>
              <a:t>Centralize processing - eliminate the need to process solids at future Long Creek and Irwin Creek WWTPs. Process changes/improvements can be done at one plant instead of multiple facilities</a:t>
            </a:r>
          </a:p>
          <a:p>
            <a:pPr lvl="1"/>
            <a:r>
              <a:rPr lang="en-US" dirty="0"/>
              <a:t>Streamline operations - consolidate spare parts and operational skillsets (workforce development)</a:t>
            </a:r>
          </a:p>
          <a:p>
            <a:pPr lvl="0"/>
            <a:r>
              <a:rPr lang="en-US" dirty="0"/>
              <a:t>Strategy :</a:t>
            </a:r>
          </a:p>
          <a:p>
            <a:pPr lvl="1"/>
            <a:r>
              <a:rPr lang="en-US" dirty="0"/>
              <a:t>Phased construction of two parallel transfer force mains: one  for WAS and other PS; and construction of EQ storage and blending tanks</a:t>
            </a:r>
          </a:p>
        </p:txBody>
      </p:sp>
      <p:pic>
        <p:nvPicPr>
          <p:cNvPr id="10" name="Picture 2" descr="C:\Users\keller\AppData\Local\Microsoft\Windows\Temporary Internet Files\Content.Outlook\IT5N5OLI\McAlpDigesterBlade.jpg">
            <a:extLst>
              <a:ext uri="{FF2B5EF4-FFF2-40B4-BE49-F238E27FC236}">
                <a16:creationId xmlns:a16="http://schemas.microsoft.com/office/drawing/2014/main" id="{1FE2208E-888C-4CC4-942B-3F25C81231F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479452" y="1041400"/>
            <a:ext cx="4325331" cy="522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886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3424-ABA0-4DEB-8787-543AB2CFAF84}"/>
              </a:ext>
            </a:extLst>
          </p:cNvPr>
          <p:cNvSpPr>
            <a:spLocks noGrp="1"/>
          </p:cNvSpPr>
          <p:nvPr>
            <p:ph type="title"/>
          </p:nvPr>
        </p:nvSpPr>
        <p:spPr/>
        <p:txBody>
          <a:bodyPr/>
          <a:lstStyle/>
          <a:p>
            <a:r>
              <a:rPr lang="en-US" dirty="0"/>
              <a:t>Phase 1 Forcemains (2023)</a:t>
            </a:r>
          </a:p>
        </p:txBody>
      </p:sp>
      <p:sp>
        <p:nvSpPr>
          <p:cNvPr id="4" name="Slide Number Placeholder 3">
            <a:extLst>
              <a:ext uri="{FF2B5EF4-FFF2-40B4-BE49-F238E27FC236}">
                <a16:creationId xmlns:a16="http://schemas.microsoft.com/office/drawing/2014/main" id="{6E0E53D0-CC54-4B6C-9271-CFC8B5FCE31A}"/>
              </a:ext>
            </a:extLst>
          </p:cNvPr>
          <p:cNvSpPr>
            <a:spLocks noGrp="1"/>
          </p:cNvSpPr>
          <p:nvPr>
            <p:ph type="sldNum" sz="quarter" idx="4"/>
          </p:nvPr>
        </p:nvSpPr>
        <p:spPr/>
        <p:txBody>
          <a:bodyPr/>
          <a:lstStyle/>
          <a:p>
            <a:fld id="{1A927660-FB9E-FD42-AF25-42BA65B7072B}" type="slidenum">
              <a:rPr lang="en-US" smtClean="0"/>
              <a:pPr/>
              <a:t>19</a:t>
            </a:fld>
            <a:endParaRPr lang="en-US"/>
          </a:p>
        </p:txBody>
      </p:sp>
      <p:sp>
        <p:nvSpPr>
          <p:cNvPr id="3" name="Content Placeholder 2">
            <a:extLst>
              <a:ext uri="{FF2B5EF4-FFF2-40B4-BE49-F238E27FC236}">
                <a16:creationId xmlns:a16="http://schemas.microsoft.com/office/drawing/2014/main" id="{208A1BCF-5F59-4C5A-94B4-865C99D993EB}"/>
              </a:ext>
            </a:extLst>
          </p:cNvPr>
          <p:cNvSpPr>
            <a:spLocks noGrp="1"/>
          </p:cNvSpPr>
          <p:nvPr>
            <p:ph idx="4294967295"/>
          </p:nvPr>
        </p:nvSpPr>
        <p:spPr>
          <a:xfrm>
            <a:off x="256674" y="1010652"/>
            <a:ext cx="6795053" cy="1771440"/>
          </a:xfrm>
        </p:spPr>
        <p:txBody>
          <a:bodyPr>
            <a:normAutofit fontScale="85000" lnSpcReduction="10000"/>
          </a:bodyPr>
          <a:lstStyle/>
          <a:p>
            <a:r>
              <a:rPr lang="en-US" dirty="0"/>
              <a:t>Pumping station at new Long Creek WWTP (separate project)</a:t>
            </a:r>
          </a:p>
          <a:p>
            <a:r>
              <a:rPr lang="en-US" dirty="0"/>
              <a:t>WAS and PS force mains from Long Creek WWTP to gravity sewer system (Active with Long Creek WWTP) - $14 M</a:t>
            </a:r>
          </a:p>
          <a:p>
            <a:r>
              <a:rPr lang="en-US" dirty="0"/>
              <a:t>EQ storage and blending tanks at McAlpine WWTP - $7M </a:t>
            </a:r>
          </a:p>
          <a:p>
            <a:endParaRPr lang="en-US" dirty="0"/>
          </a:p>
        </p:txBody>
      </p:sp>
      <p:pic>
        <p:nvPicPr>
          <p:cNvPr id="5" name="Picture 4">
            <a:extLst>
              <a:ext uri="{FF2B5EF4-FFF2-40B4-BE49-F238E27FC236}">
                <a16:creationId xmlns:a16="http://schemas.microsoft.com/office/drawing/2014/main" id="{029D251C-AF3E-43BE-8B6B-37B1E0BF8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644" y="321428"/>
            <a:ext cx="5114441" cy="6512724"/>
          </a:xfrm>
          <a:prstGeom prst="rect">
            <a:avLst/>
          </a:prstGeom>
        </p:spPr>
      </p:pic>
      <p:pic>
        <p:nvPicPr>
          <p:cNvPr id="6" name="Picture 5">
            <a:extLst>
              <a:ext uri="{FF2B5EF4-FFF2-40B4-BE49-F238E27FC236}">
                <a16:creationId xmlns:a16="http://schemas.microsoft.com/office/drawing/2014/main" id="{09D3774C-6054-444A-8ABC-34A55C7FE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968" y="2685840"/>
            <a:ext cx="5191760" cy="4172160"/>
          </a:xfrm>
          <a:prstGeom prst="rect">
            <a:avLst/>
          </a:prstGeom>
        </p:spPr>
      </p:pic>
      <p:sp>
        <p:nvSpPr>
          <p:cNvPr id="8" name="Freeform: Shape 7">
            <a:extLst>
              <a:ext uri="{FF2B5EF4-FFF2-40B4-BE49-F238E27FC236}">
                <a16:creationId xmlns:a16="http://schemas.microsoft.com/office/drawing/2014/main" id="{09042110-99BF-44A2-B054-F9B5A872B4C9}"/>
              </a:ext>
            </a:extLst>
          </p:cNvPr>
          <p:cNvSpPr/>
          <p:nvPr/>
        </p:nvSpPr>
        <p:spPr>
          <a:xfrm>
            <a:off x="7609940" y="401638"/>
            <a:ext cx="1751308" cy="1704814"/>
          </a:xfrm>
          <a:custGeom>
            <a:avLst/>
            <a:gdLst>
              <a:gd name="connsiteX0" fmla="*/ 30996 w 1751308"/>
              <a:gd name="connsiteY0" fmla="*/ 185980 h 1704814"/>
              <a:gd name="connsiteX1" fmla="*/ 0 w 1751308"/>
              <a:gd name="connsiteY1" fmla="*/ 511444 h 1704814"/>
              <a:gd name="connsiteX2" fmla="*/ 1193369 w 1751308"/>
              <a:gd name="connsiteY2" fmla="*/ 619933 h 1704814"/>
              <a:gd name="connsiteX3" fmla="*/ 1193369 w 1751308"/>
              <a:gd name="connsiteY3" fmla="*/ 1658319 h 1704814"/>
              <a:gd name="connsiteX4" fmla="*/ 1720312 w 1751308"/>
              <a:gd name="connsiteY4" fmla="*/ 1704814 h 1704814"/>
              <a:gd name="connsiteX5" fmla="*/ 1751308 w 1751308"/>
              <a:gd name="connsiteY5" fmla="*/ 123987 h 1704814"/>
              <a:gd name="connsiteX6" fmla="*/ 154983 w 1751308"/>
              <a:gd name="connsiteY6" fmla="*/ 0 h 1704814"/>
              <a:gd name="connsiteX7" fmla="*/ 30996 w 1751308"/>
              <a:gd name="connsiteY7" fmla="*/ 185980 h 170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1308" h="1704814">
                <a:moveTo>
                  <a:pt x="30996" y="185980"/>
                </a:moveTo>
                <a:lnTo>
                  <a:pt x="0" y="511444"/>
                </a:lnTo>
                <a:lnTo>
                  <a:pt x="1193369" y="619933"/>
                </a:lnTo>
                <a:lnTo>
                  <a:pt x="1193369" y="1658319"/>
                </a:lnTo>
                <a:lnTo>
                  <a:pt x="1720312" y="1704814"/>
                </a:lnTo>
                <a:lnTo>
                  <a:pt x="1751308" y="123987"/>
                </a:lnTo>
                <a:lnTo>
                  <a:pt x="154983" y="0"/>
                </a:lnTo>
                <a:lnTo>
                  <a:pt x="30996" y="185980"/>
                </a:lnTo>
                <a:close/>
              </a:path>
            </a:pathLst>
          </a:custGeom>
          <a:solidFill>
            <a:srgbClr val="FF0000">
              <a:alpha val="2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A1BE56-167D-4569-A740-AD31EA4562EC}"/>
              </a:ext>
            </a:extLst>
          </p:cNvPr>
          <p:cNvSpPr/>
          <p:nvPr/>
        </p:nvSpPr>
        <p:spPr>
          <a:xfrm>
            <a:off x="10344711" y="6027226"/>
            <a:ext cx="852407" cy="709693"/>
          </a:xfrm>
          <a:prstGeom prst="ellipse">
            <a:avLst/>
          </a:prstGeom>
          <a:solidFill>
            <a:srgbClr val="FF0000">
              <a:alpha val="3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55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098" name="Rectangle 2"/>
          <p:cNvSpPr>
            <a:spLocks noGrp="1"/>
          </p:cNvSpPr>
          <p:nvPr>
            <p:ph type="title"/>
          </p:nvPr>
        </p:nvSpPr>
        <p:spPr>
          <a:xfrm>
            <a:off x="2209800" y="381000"/>
            <a:ext cx="8229600" cy="838200"/>
          </a:xfrm>
        </p:spPr>
        <p:txBody>
          <a:bodyPr/>
          <a:lstStyle/>
          <a:p>
            <a:pPr eaLnBrk="1" hangingPunct="1"/>
            <a:r>
              <a:rPr lang="en-US" sz="3600" b="1" dirty="0">
                <a:solidFill>
                  <a:schemeClr val="bg1"/>
                </a:solidFill>
                <a:latin typeface="Calibri" pitchFamily="34" charset="0"/>
              </a:rPr>
              <a:t>BEFORE WE BEGIN</a:t>
            </a:r>
          </a:p>
        </p:txBody>
      </p:sp>
      <p:sp>
        <p:nvSpPr>
          <p:cNvPr id="4099" name="Rectangle 3"/>
          <p:cNvSpPr>
            <a:spLocks noGrp="1"/>
          </p:cNvSpPr>
          <p:nvPr>
            <p:ph type="body" idx="1"/>
          </p:nvPr>
        </p:nvSpPr>
        <p:spPr>
          <a:xfrm>
            <a:off x="1101213" y="1248697"/>
            <a:ext cx="10146890" cy="5334000"/>
          </a:xfrm>
        </p:spPr>
        <p:txBody>
          <a:bodyPr/>
          <a:lstStyle/>
          <a:p>
            <a:pPr eaLnBrk="1" hangingPunct="1"/>
            <a:r>
              <a:rPr lang="en-US" sz="2200" b="1" dirty="0">
                <a:solidFill>
                  <a:schemeClr val="bg1"/>
                </a:solidFill>
              </a:rPr>
              <a:t>SAFETY PRECAUTIONS</a:t>
            </a:r>
          </a:p>
          <a:p>
            <a:pPr lvl="1" eaLnBrk="1" hangingPunct="1"/>
            <a:r>
              <a:rPr lang="en-US" sz="1800" b="1" dirty="0">
                <a:solidFill>
                  <a:schemeClr val="bg1"/>
                </a:solidFill>
              </a:rPr>
              <a:t>PLEASE FOLLOW EXIT SIGN IN CASE OF EMERGENCY EVACUATION</a:t>
            </a:r>
          </a:p>
          <a:p>
            <a:pPr lvl="1" eaLnBrk="1" hangingPunct="1"/>
            <a:r>
              <a:rPr lang="en-US" sz="1800" b="1" dirty="0">
                <a:solidFill>
                  <a:schemeClr val="bg1"/>
                </a:solidFill>
              </a:rPr>
              <a:t>AUTOMATED EXTERNAL DEFIBRILLATOR (AED) LOCATED OUTSIDE </a:t>
            </a:r>
          </a:p>
          <a:p>
            <a:pPr eaLnBrk="1" hangingPunct="1">
              <a:spcBef>
                <a:spcPts val="1800"/>
              </a:spcBef>
            </a:pPr>
            <a:r>
              <a:rPr lang="en-US" sz="2200" b="1" dirty="0">
                <a:solidFill>
                  <a:schemeClr val="bg1"/>
                </a:solidFill>
              </a:rPr>
              <a:t>PLEASE SILENCE CELL PHONES OR SMART PHONES</a:t>
            </a:r>
          </a:p>
          <a:p>
            <a:pPr eaLnBrk="1" hangingPunct="1">
              <a:spcBef>
                <a:spcPts val="1800"/>
              </a:spcBef>
            </a:pPr>
            <a:r>
              <a:rPr lang="en-US" sz="2200" b="1" dirty="0">
                <a:solidFill>
                  <a:schemeClr val="bg1"/>
                </a:solidFill>
              </a:rPr>
              <a:t>QUESTION AND ANSWER SESSION WILL FOLLOW PRESENTATION</a:t>
            </a:r>
          </a:p>
          <a:p>
            <a:pPr eaLnBrk="1" hangingPunct="1">
              <a:spcBef>
                <a:spcPts val="1800"/>
              </a:spcBef>
            </a:pPr>
            <a:r>
              <a:rPr lang="en-US" sz="2200" b="1" dirty="0">
                <a:solidFill>
                  <a:schemeClr val="bg1"/>
                </a:solidFill>
              </a:rPr>
              <a:t>PLEASE FILL EVALUATION FORM  </a:t>
            </a:r>
          </a:p>
          <a:p>
            <a:pPr eaLnBrk="1" hangingPunct="1">
              <a:spcBef>
                <a:spcPts val="1800"/>
              </a:spcBef>
            </a:pPr>
            <a:r>
              <a:rPr lang="en-US" sz="2200" b="1" dirty="0">
                <a:solidFill>
                  <a:schemeClr val="bg1"/>
                </a:solidFill>
              </a:rPr>
              <a:t>SEMINAR SLIDES WILL BE POSTED ON MWRD WEBSITE      (www. MWRD.org:   Home Page   </a:t>
            </a:r>
            <a:r>
              <a:rPr lang="en-US" sz="2200" b="1" dirty="0">
                <a:solidFill>
                  <a:schemeClr val="bg1"/>
                </a:solidFill>
                <a:latin typeface="Symbol" pitchFamily="18" charset="2"/>
                <a:sym typeface="Symbol" pitchFamily="18" charset="2"/>
              </a:rPr>
              <a:t></a:t>
            </a:r>
            <a:r>
              <a:rPr lang="en-US" sz="2200" b="1" dirty="0">
                <a:solidFill>
                  <a:schemeClr val="bg1"/>
                </a:solidFill>
              </a:rPr>
              <a:t> Reports  </a:t>
            </a:r>
            <a:r>
              <a:rPr lang="en-US" sz="2200" b="1" dirty="0">
                <a:solidFill>
                  <a:schemeClr val="bg1"/>
                </a:solidFill>
                <a:latin typeface="Symbol" pitchFamily="18" charset="2"/>
                <a:sym typeface="Symbol" pitchFamily="18" charset="2"/>
              </a:rPr>
              <a:t></a:t>
            </a:r>
            <a:r>
              <a:rPr lang="en-US" sz="2200" b="1" dirty="0">
                <a:solidFill>
                  <a:schemeClr val="bg1"/>
                </a:solidFill>
              </a:rPr>
              <a:t> M&amp;R Data and Reports </a:t>
            </a:r>
            <a:r>
              <a:rPr lang="en-US" sz="2200" b="1" dirty="0">
                <a:solidFill>
                  <a:schemeClr val="bg1"/>
                </a:solidFill>
                <a:latin typeface="Symbol" pitchFamily="18" charset="2"/>
                <a:sym typeface="Symbol" pitchFamily="18" charset="2"/>
              </a:rPr>
              <a:t></a:t>
            </a:r>
            <a:r>
              <a:rPr lang="en-US" sz="2200" b="1" dirty="0">
                <a:solidFill>
                  <a:schemeClr val="bg1"/>
                </a:solidFill>
              </a:rPr>
              <a:t> M&amp;R Seminar Series  </a:t>
            </a:r>
            <a:r>
              <a:rPr lang="en-US" sz="2200" b="1" dirty="0">
                <a:solidFill>
                  <a:schemeClr val="bg1"/>
                </a:solidFill>
                <a:latin typeface="Symbol" pitchFamily="18" charset="2"/>
                <a:sym typeface="Symbol" pitchFamily="18" charset="2"/>
              </a:rPr>
              <a:t></a:t>
            </a:r>
            <a:r>
              <a:rPr lang="en-US" sz="2200" b="1" dirty="0">
                <a:solidFill>
                  <a:schemeClr val="bg1"/>
                </a:solidFill>
              </a:rPr>
              <a:t> 2019 Seminar Series)</a:t>
            </a:r>
          </a:p>
          <a:p>
            <a:pPr eaLnBrk="1" hangingPunct="1">
              <a:spcBef>
                <a:spcPts val="1800"/>
              </a:spcBef>
            </a:pPr>
            <a:r>
              <a:rPr lang="en-US" sz="2200" b="1" dirty="0">
                <a:solidFill>
                  <a:schemeClr val="bg1"/>
                </a:solidFill>
              </a:rPr>
              <a:t>STREAM VIDEO WILL BE AVAILABLE ON MWRD WEBSITE  (www.MWRD.org:  Home Page  </a:t>
            </a:r>
            <a:r>
              <a:rPr lang="en-US" sz="2200" b="1" dirty="0">
                <a:solidFill>
                  <a:schemeClr val="bg1"/>
                </a:solidFill>
                <a:latin typeface="Symbol" pitchFamily="18" charset="2"/>
                <a:sym typeface="Symbol" pitchFamily="18" charset="2"/>
              </a:rPr>
              <a:t></a:t>
            </a:r>
            <a:r>
              <a:rPr lang="en-US" sz="2200" b="1" dirty="0">
                <a:solidFill>
                  <a:schemeClr val="bg1"/>
                </a:solidFill>
              </a:rPr>
              <a:t> MWRDGC RSS Feeds)</a:t>
            </a:r>
          </a:p>
          <a:p>
            <a:pPr eaLnBrk="1" hangingPunct="1">
              <a:spcBef>
                <a:spcPct val="70000"/>
              </a:spcBef>
              <a:buNone/>
            </a:pPr>
            <a:endParaRPr lang="en-US" sz="2800" b="1" dirty="0">
              <a:solidFill>
                <a:schemeClr val="bg1"/>
              </a:solidFill>
            </a:endParaRPr>
          </a:p>
          <a:p>
            <a:pPr eaLnBrk="1" hangingPunct="1"/>
            <a:endParaRPr lang="en-US" sz="2400" b="1" dirty="0">
              <a:solidFill>
                <a:schemeClr val="bg1"/>
              </a:solidFill>
            </a:endParaRPr>
          </a:p>
        </p:txBody>
      </p:sp>
      <p:sp>
        <p:nvSpPr>
          <p:cNvPr id="4101" name="Rectangle 5"/>
          <p:cNvSpPr>
            <a:spLocks noChangeArrowheads="1"/>
          </p:cNvSpPr>
          <p:nvPr/>
        </p:nvSpPr>
        <p:spPr bwMode="auto">
          <a:xfrm>
            <a:off x="8810626" y="0"/>
            <a:ext cx="1552575" cy="566738"/>
          </a:xfrm>
          <a:prstGeom prst="rect">
            <a:avLst/>
          </a:prstGeom>
          <a:noFill/>
          <a:ln w="9525">
            <a:noFill/>
            <a:miter lim="800000"/>
            <a:headEnd/>
            <a:tailEnd/>
          </a:ln>
          <a:effectLst/>
        </p:spPr>
        <p:txBody>
          <a:bodyPr wrap="none" anchor="ctr"/>
          <a:lstStyle/>
          <a:p>
            <a:pPr defTabSz="914400" fontAlgn="base">
              <a:spcBef>
                <a:spcPct val="0"/>
              </a:spcBef>
              <a:spcAft>
                <a:spcPct val="0"/>
              </a:spcAft>
            </a:pPr>
            <a:endParaRPr lang="en-US" dirty="0">
              <a:solidFill>
                <a:prstClr val="black"/>
              </a:solidFill>
              <a:latin typeface="Arial" charset="0"/>
              <a:ea typeface="ＭＳ Ｐゴシック" pitchFamily="1" charset="-128"/>
            </a:endParaRPr>
          </a:p>
        </p:txBody>
      </p:sp>
    </p:spTree>
    <p:extLst>
      <p:ext uri="{BB962C8B-B14F-4D97-AF65-F5344CB8AC3E}">
        <p14:creationId xmlns:p14="http://schemas.microsoft.com/office/powerpoint/2010/main" val="4128287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3424-ABA0-4DEB-8787-543AB2CFAF84}"/>
              </a:ext>
            </a:extLst>
          </p:cNvPr>
          <p:cNvSpPr>
            <a:spLocks noGrp="1"/>
          </p:cNvSpPr>
          <p:nvPr>
            <p:ph type="title"/>
          </p:nvPr>
        </p:nvSpPr>
        <p:spPr/>
        <p:txBody>
          <a:bodyPr vert="horz" lIns="91440" tIns="45720" rIns="91440" bIns="45720" rtlCol="0" anchor="ctr">
            <a:noAutofit/>
          </a:bodyPr>
          <a:lstStyle/>
          <a:p>
            <a:r>
              <a:rPr lang="en-US" dirty="0"/>
              <a:t>Phase 2 Forcemains (2027)</a:t>
            </a:r>
          </a:p>
        </p:txBody>
      </p:sp>
      <p:sp>
        <p:nvSpPr>
          <p:cNvPr id="4" name="Slide Number Placeholder 3">
            <a:extLst>
              <a:ext uri="{FF2B5EF4-FFF2-40B4-BE49-F238E27FC236}">
                <a16:creationId xmlns:a16="http://schemas.microsoft.com/office/drawing/2014/main" id="{6E0E53D0-CC54-4B6C-9271-CFC8B5FCE31A}"/>
              </a:ext>
            </a:extLst>
          </p:cNvPr>
          <p:cNvSpPr>
            <a:spLocks noGrp="1"/>
          </p:cNvSpPr>
          <p:nvPr>
            <p:ph type="sldNum" sz="quarter" idx="4"/>
          </p:nvPr>
        </p:nvSpPr>
        <p:spPr/>
        <p:txBody>
          <a:bodyPr/>
          <a:lstStyle/>
          <a:p>
            <a:fld id="{1A927660-FB9E-FD42-AF25-42BA65B7072B}" type="slidenum">
              <a:rPr lang="en-US" smtClean="0"/>
              <a:pPr/>
              <a:t>20</a:t>
            </a:fld>
            <a:endParaRPr lang="en-US"/>
          </a:p>
        </p:txBody>
      </p:sp>
      <p:sp>
        <p:nvSpPr>
          <p:cNvPr id="3" name="Content Placeholder 2">
            <a:extLst>
              <a:ext uri="{FF2B5EF4-FFF2-40B4-BE49-F238E27FC236}">
                <a16:creationId xmlns:a16="http://schemas.microsoft.com/office/drawing/2014/main" id="{208A1BCF-5F59-4C5A-94B4-865C99D993EB}"/>
              </a:ext>
            </a:extLst>
          </p:cNvPr>
          <p:cNvSpPr>
            <a:spLocks noGrp="1"/>
          </p:cNvSpPr>
          <p:nvPr>
            <p:ph idx="4294967295"/>
          </p:nvPr>
        </p:nvSpPr>
        <p:spPr>
          <a:xfrm>
            <a:off x="677332" y="1392237"/>
            <a:ext cx="4863285" cy="4962067"/>
          </a:xfrm>
        </p:spPr>
        <p:txBody>
          <a:bodyPr>
            <a:normAutofit/>
          </a:bodyPr>
          <a:lstStyle/>
          <a:p>
            <a:r>
              <a:rPr lang="en-US" dirty="0"/>
              <a:t>Pumping station at Irwin Creek WWTP, and PS and WAS force mains from Irwin Creek to McAlpine Creek WWTP ($31M)</a:t>
            </a:r>
          </a:p>
          <a:p>
            <a:r>
              <a:rPr lang="en-US" dirty="0"/>
              <a:t>Option to initiate THP at McAlpine and activate phase 2</a:t>
            </a:r>
          </a:p>
        </p:txBody>
      </p:sp>
      <p:pic>
        <p:nvPicPr>
          <p:cNvPr id="5" name="Picture 4">
            <a:extLst>
              <a:ext uri="{FF2B5EF4-FFF2-40B4-BE49-F238E27FC236}">
                <a16:creationId xmlns:a16="http://schemas.microsoft.com/office/drawing/2014/main" id="{029D251C-AF3E-43BE-8B6B-37B1E0BF8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112" y="345276"/>
            <a:ext cx="5114441" cy="6512724"/>
          </a:xfrm>
          <a:prstGeom prst="rect">
            <a:avLst/>
          </a:prstGeom>
        </p:spPr>
      </p:pic>
      <p:sp>
        <p:nvSpPr>
          <p:cNvPr id="7" name="Freeform: Shape 6">
            <a:extLst>
              <a:ext uri="{FF2B5EF4-FFF2-40B4-BE49-F238E27FC236}">
                <a16:creationId xmlns:a16="http://schemas.microsoft.com/office/drawing/2014/main" id="{30B95B6E-AA30-43D3-B6BE-6C5DDE143DFA}"/>
              </a:ext>
            </a:extLst>
          </p:cNvPr>
          <p:cNvSpPr/>
          <p:nvPr/>
        </p:nvSpPr>
        <p:spPr>
          <a:xfrm>
            <a:off x="9350522" y="2667362"/>
            <a:ext cx="1766807" cy="4029559"/>
          </a:xfrm>
          <a:custGeom>
            <a:avLst/>
            <a:gdLst>
              <a:gd name="connsiteX0" fmla="*/ 526942 w 1766807"/>
              <a:gd name="connsiteY0" fmla="*/ 0 h 4029559"/>
              <a:gd name="connsiteX1" fmla="*/ 123986 w 1766807"/>
              <a:gd name="connsiteY1" fmla="*/ 309966 h 4029559"/>
              <a:gd name="connsiteX2" fmla="*/ 77491 w 1766807"/>
              <a:gd name="connsiteY2" fmla="*/ 1627322 h 4029559"/>
              <a:gd name="connsiteX3" fmla="*/ 0 w 1766807"/>
              <a:gd name="connsiteY3" fmla="*/ 2293749 h 4029559"/>
              <a:gd name="connsiteX4" fmla="*/ 1301857 w 1766807"/>
              <a:gd name="connsiteY4" fmla="*/ 4029559 h 4029559"/>
              <a:gd name="connsiteX5" fmla="*/ 1766807 w 1766807"/>
              <a:gd name="connsiteY5" fmla="*/ 3812583 h 4029559"/>
              <a:gd name="connsiteX6" fmla="*/ 619932 w 1766807"/>
              <a:gd name="connsiteY6" fmla="*/ 2231756 h 4029559"/>
              <a:gd name="connsiteX7" fmla="*/ 666427 w 1766807"/>
              <a:gd name="connsiteY7" fmla="*/ 278969 h 4029559"/>
              <a:gd name="connsiteX8" fmla="*/ 542440 w 1766807"/>
              <a:gd name="connsiteY8" fmla="*/ 139485 h 402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807" h="4029559">
                <a:moveTo>
                  <a:pt x="526942" y="0"/>
                </a:moveTo>
                <a:lnTo>
                  <a:pt x="123986" y="309966"/>
                </a:lnTo>
                <a:lnTo>
                  <a:pt x="77491" y="1627322"/>
                </a:lnTo>
                <a:lnTo>
                  <a:pt x="0" y="2293749"/>
                </a:lnTo>
                <a:lnTo>
                  <a:pt x="1301857" y="4029559"/>
                </a:lnTo>
                <a:lnTo>
                  <a:pt x="1766807" y="3812583"/>
                </a:lnTo>
                <a:lnTo>
                  <a:pt x="619932" y="2231756"/>
                </a:lnTo>
                <a:lnTo>
                  <a:pt x="666427" y="278969"/>
                </a:lnTo>
                <a:lnTo>
                  <a:pt x="542440" y="139485"/>
                </a:lnTo>
              </a:path>
            </a:pathLst>
          </a:custGeom>
          <a:solidFill>
            <a:srgbClr val="FF0000">
              <a:alpha val="24000"/>
            </a:srgbClr>
          </a:solidFill>
          <a:ln w="254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1906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3424-ABA0-4DEB-8787-543AB2CFAF84}"/>
              </a:ext>
            </a:extLst>
          </p:cNvPr>
          <p:cNvSpPr>
            <a:spLocks noGrp="1"/>
          </p:cNvSpPr>
          <p:nvPr>
            <p:ph type="title"/>
          </p:nvPr>
        </p:nvSpPr>
        <p:spPr/>
        <p:txBody>
          <a:bodyPr/>
          <a:lstStyle/>
          <a:p>
            <a:r>
              <a:rPr lang="en-US" dirty="0"/>
              <a:t>Phase 3 Forcemains (2028)</a:t>
            </a:r>
          </a:p>
        </p:txBody>
      </p:sp>
      <p:sp>
        <p:nvSpPr>
          <p:cNvPr id="4" name="Slide Number Placeholder 3">
            <a:extLst>
              <a:ext uri="{FF2B5EF4-FFF2-40B4-BE49-F238E27FC236}">
                <a16:creationId xmlns:a16="http://schemas.microsoft.com/office/drawing/2014/main" id="{6E0E53D0-CC54-4B6C-9271-CFC8B5FCE31A}"/>
              </a:ext>
            </a:extLst>
          </p:cNvPr>
          <p:cNvSpPr>
            <a:spLocks noGrp="1"/>
          </p:cNvSpPr>
          <p:nvPr>
            <p:ph type="sldNum" sz="quarter" idx="4"/>
          </p:nvPr>
        </p:nvSpPr>
        <p:spPr/>
        <p:txBody>
          <a:bodyPr/>
          <a:lstStyle/>
          <a:p>
            <a:fld id="{1A927660-FB9E-FD42-AF25-42BA65B7072B}" type="slidenum">
              <a:rPr lang="en-US" smtClean="0"/>
              <a:pPr/>
              <a:t>21</a:t>
            </a:fld>
            <a:endParaRPr lang="en-US"/>
          </a:p>
        </p:txBody>
      </p:sp>
      <p:sp>
        <p:nvSpPr>
          <p:cNvPr id="3" name="Content Placeholder 2">
            <a:extLst>
              <a:ext uri="{FF2B5EF4-FFF2-40B4-BE49-F238E27FC236}">
                <a16:creationId xmlns:a16="http://schemas.microsoft.com/office/drawing/2014/main" id="{208A1BCF-5F59-4C5A-94B4-865C99D993EB}"/>
              </a:ext>
            </a:extLst>
          </p:cNvPr>
          <p:cNvSpPr>
            <a:spLocks noGrp="1"/>
          </p:cNvSpPr>
          <p:nvPr>
            <p:ph idx="4294967295"/>
          </p:nvPr>
        </p:nvSpPr>
        <p:spPr>
          <a:xfrm>
            <a:off x="513080" y="1325563"/>
            <a:ext cx="4358856" cy="4991100"/>
          </a:xfrm>
        </p:spPr>
        <p:txBody>
          <a:bodyPr>
            <a:normAutofit/>
          </a:bodyPr>
          <a:lstStyle/>
          <a:p>
            <a:r>
              <a:rPr lang="en-US" dirty="0"/>
              <a:t>Extend the parallel Long Creek WWTP PS and WAS transfer pipes from the gravity sewer manhole to the Irwin Creek WWTP ($11M).</a:t>
            </a:r>
          </a:p>
          <a:p>
            <a:r>
              <a:rPr lang="en-US" dirty="0"/>
              <a:t> Conversion of Digesters at Irwin Creek WWTP to WAS &amp; PS EQ &amp; Blending Tanks (1.5M) </a:t>
            </a:r>
          </a:p>
          <a:p>
            <a:r>
              <a:rPr lang="en-US" dirty="0"/>
              <a:t>McAlpine Creek WWMF Primary Improvements Solids Receiving Station (new screens </a:t>
            </a:r>
            <a:r>
              <a:rPr lang="en-US" dirty="0" err="1"/>
              <a:t>etc</a:t>
            </a:r>
            <a:r>
              <a:rPr lang="en-US" dirty="0"/>
              <a:t>)</a:t>
            </a:r>
          </a:p>
        </p:txBody>
      </p:sp>
      <p:pic>
        <p:nvPicPr>
          <p:cNvPr id="7" name="Picture 6">
            <a:extLst>
              <a:ext uri="{FF2B5EF4-FFF2-40B4-BE49-F238E27FC236}">
                <a16:creationId xmlns:a16="http://schemas.microsoft.com/office/drawing/2014/main" id="{D9EC9A6C-F437-4770-A85F-9025ABB33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937" y="1353637"/>
            <a:ext cx="7320063" cy="4519343"/>
          </a:xfrm>
          <a:prstGeom prst="rect">
            <a:avLst/>
          </a:prstGeom>
        </p:spPr>
      </p:pic>
      <p:pic>
        <p:nvPicPr>
          <p:cNvPr id="6" name="Picture 5">
            <a:extLst>
              <a:ext uri="{FF2B5EF4-FFF2-40B4-BE49-F238E27FC236}">
                <a16:creationId xmlns:a16="http://schemas.microsoft.com/office/drawing/2014/main" id="{B527FD49-DB55-45E7-925D-CE4F26429A4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34765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9CB3-CDBD-4A0E-B427-8C02BC0E724E}"/>
              </a:ext>
            </a:extLst>
          </p:cNvPr>
          <p:cNvSpPr>
            <a:spLocks noGrp="1"/>
          </p:cNvSpPr>
          <p:nvPr>
            <p:ph type="title"/>
          </p:nvPr>
        </p:nvSpPr>
        <p:spPr>
          <a:xfrm>
            <a:off x="677333" y="401638"/>
            <a:ext cx="11514667" cy="639762"/>
          </a:xfrm>
        </p:spPr>
        <p:txBody>
          <a:bodyPr/>
          <a:lstStyle/>
          <a:p>
            <a:r>
              <a:rPr lang="en-US" dirty="0"/>
              <a:t>Key Benefits of Centralizing Solids Processing at McAlpine</a:t>
            </a:r>
            <a:br>
              <a:rPr lang="en-US" dirty="0"/>
            </a:br>
            <a:endParaRPr lang="en-US" dirty="0"/>
          </a:p>
        </p:txBody>
      </p:sp>
      <p:sp>
        <p:nvSpPr>
          <p:cNvPr id="3" name="Content Placeholder 2"/>
          <p:cNvSpPr>
            <a:spLocks noGrp="1"/>
          </p:cNvSpPr>
          <p:nvPr>
            <p:ph idx="1"/>
          </p:nvPr>
        </p:nvSpPr>
        <p:spPr>
          <a:xfrm>
            <a:off x="513080" y="1026160"/>
            <a:ext cx="6253653" cy="5526192"/>
          </a:xfrm>
        </p:spPr>
        <p:txBody>
          <a:bodyPr>
            <a:noAutofit/>
          </a:bodyPr>
          <a:lstStyle/>
          <a:p>
            <a:pPr>
              <a:buFont typeface="Wingdings" panose="05000000000000000000" pitchFamily="2" charset="2"/>
              <a:buChar char="§"/>
            </a:pPr>
            <a:r>
              <a:rPr lang="en-US" sz="2400" dirty="0"/>
              <a:t>Operational efficiency</a:t>
            </a:r>
          </a:p>
          <a:p>
            <a:pPr lvl="1">
              <a:buFont typeface="Wingdings" panose="05000000000000000000" pitchFamily="2" charset="2"/>
              <a:buChar char="§"/>
            </a:pPr>
            <a:r>
              <a:rPr lang="en-US" sz="2200" dirty="0"/>
              <a:t>Better utilization of existing digestion and dewatering infrastructure at McAlpine Creek WWMF</a:t>
            </a:r>
          </a:p>
          <a:p>
            <a:pPr lvl="1">
              <a:buFont typeface="Wingdings" panose="05000000000000000000" pitchFamily="2" charset="2"/>
              <a:buChar char="§"/>
            </a:pPr>
            <a:r>
              <a:rPr lang="en-US" sz="2200" dirty="0"/>
              <a:t>Consolidation of spare parts and operational skillsets</a:t>
            </a:r>
          </a:p>
          <a:p>
            <a:pPr lvl="1">
              <a:buFont typeface="Wingdings" panose="05000000000000000000" pitchFamily="2" charset="2"/>
              <a:buChar char="§"/>
            </a:pPr>
            <a:r>
              <a:rPr lang="en-US" sz="2200" dirty="0"/>
              <a:t>Eliminates the need to process solids at Long Creek and Irwin Creek WWTP</a:t>
            </a:r>
          </a:p>
          <a:p>
            <a:pPr lvl="1">
              <a:buFont typeface="Wingdings" panose="05000000000000000000" pitchFamily="2" charset="2"/>
              <a:buChar char="§"/>
            </a:pPr>
            <a:r>
              <a:rPr lang="en-US" sz="2200" dirty="0"/>
              <a:t>Process changes/improvements can be done at one plant instead of multiple facilities</a:t>
            </a:r>
          </a:p>
          <a:p>
            <a:pPr>
              <a:buFont typeface="Wingdings" panose="05000000000000000000" pitchFamily="2" charset="2"/>
              <a:buChar char="§"/>
            </a:pPr>
            <a:r>
              <a:rPr lang="en-US" sz="2400" dirty="0"/>
              <a:t>Opportunities for resource recovery increase with the amount of solids and biogas at one place</a:t>
            </a:r>
          </a:p>
          <a:p>
            <a:pPr>
              <a:buFont typeface="Wingdings" panose="05000000000000000000" pitchFamily="2" charset="2"/>
              <a:buChar char="§"/>
            </a:pPr>
            <a:r>
              <a:rPr lang="en-US" sz="2400" dirty="0"/>
              <a:t>Workforce development and Optimization</a:t>
            </a:r>
          </a:p>
          <a:p>
            <a:pPr>
              <a:buFont typeface="Wingdings" panose="05000000000000000000" pitchFamily="2" charset="2"/>
              <a:buChar char="§"/>
            </a:pPr>
            <a:endParaRPr lang="en-US" sz="2400" dirty="0"/>
          </a:p>
        </p:txBody>
      </p:sp>
      <p:sp>
        <p:nvSpPr>
          <p:cNvPr id="7" name="Slide Number Placeholder 6"/>
          <p:cNvSpPr>
            <a:spLocks noGrp="1"/>
          </p:cNvSpPr>
          <p:nvPr>
            <p:ph type="sldNum" sz="quarter" idx="4"/>
          </p:nvPr>
        </p:nvSpPr>
        <p:spPr/>
        <p:txBody>
          <a:bodyPr/>
          <a:lstStyle/>
          <a:p>
            <a:fld id="{75472711-4FCB-2141-A321-C0607E714264}" type="slidenum">
              <a:rPr lang="en-US" smtClean="0"/>
              <a:pPr/>
              <a:t>22</a:t>
            </a:fld>
            <a:endParaRPr lang="en-US" dirty="0"/>
          </a:p>
        </p:txBody>
      </p:sp>
      <p:pic>
        <p:nvPicPr>
          <p:cNvPr id="4" name="Picture 3">
            <a:extLst>
              <a:ext uri="{FF2B5EF4-FFF2-40B4-BE49-F238E27FC236}">
                <a16:creationId xmlns:a16="http://schemas.microsoft.com/office/drawing/2014/main" id="{6937E4E7-95E7-4F7C-83D5-D626DDCDA88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07200" y="1222587"/>
            <a:ext cx="5340591" cy="5020733"/>
          </a:xfrm>
          <a:prstGeom prst="rect">
            <a:avLst/>
          </a:prstGeom>
        </p:spPr>
      </p:pic>
      <p:pic>
        <p:nvPicPr>
          <p:cNvPr id="6" name="Picture 5">
            <a:extLst>
              <a:ext uri="{FF2B5EF4-FFF2-40B4-BE49-F238E27FC236}">
                <a16:creationId xmlns:a16="http://schemas.microsoft.com/office/drawing/2014/main" id="{7D850DF7-B389-4430-B3F3-541557496F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86209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C12C4E-AE21-4BB0-AF32-E7BCEEEDCD95}"/>
              </a:ext>
            </a:extLst>
          </p:cNvPr>
          <p:cNvSpPr>
            <a:spLocks noGrp="1"/>
          </p:cNvSpPr>
          <p:nvPr>
            <p:ph type="title"/>
          </p:nvPr>
        </p:nvSpPr>
        <p:spPr/>
        <p:txBody>
          <a:bodyPr/>
          <a:lstStyle/>
          <a:p>
            <a:r>
              <a:rPr lang="en-US" dirty="0"/>
              <a:t>Goal 2: Product Diversification and Risk Reduction</a:t>
            </a:r>
          </a:p>
        </p:txBody>
      </p:sp>
    </p:spTree>
    <p:extLst>
      <p:ext uri="{BB962C8B-B14F-4D97-AF65-F5344CB8AC3E}">
        <p14:creationId xmlns:p14="http://schemas.microsoft.com/office/powerpoint/2010/main" val="1186322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8C75-DD38-4E2A-B3FF-3121E7F415AD}"/>
              </a:ext>
            </a:extLst>
          </p:cNvPr>
          <p:cNvSpPr>
            <a:spLocks noGrp="1"/>
          </p:cNvSpPr>
          <p:nvPr>
            <p:ph type="title"/>
          </p:nvPr>
        </p:nvSpPr>
        <p:spPr/>
        <p:txBody>
          <a:bodyPr/>
          <a:lstStyle/>
          <a:p>
            <a:r>
              <a:rPr lang="en-US" dirty="0"/>
              <a:t>Goal 2 Specific Objective and Strategy</a:t>
            </a:r>
            <a:br>
              <a:rPr lang="en-US" dirty="0"/>
            </a:br>
            <a:endParaRPr lang="en-US" dirty="0"/>
          </a:p>
        </p:txBody>
      </p:sp>
      <p:sp>
        <p:nvSpPr>
          <p:cNvPr id="3" name="Content Placeholder 2">
            <a:extLst>
              <a:ext uri="{FF2B5EF4-FFF2-40B4-BE49-F238E27FC236}">
                <a16:creationId xmlns:a16="http://schemas.microsoft.com/office/drawing/2014/main" id="{D1D225A2-B98A-4522-973F-124BD3E7451A}"/>
              </a:ext>
            </a:extLst>
          </p:cNvPr>
          <p:cNvSpPr>
            <a:spLocks noGrp="1"/>
          </p:cNvSpPr>
          <p:nvPr>
            <p:ph sz="half" idx="1"/>
          </p:nvPr>
        </p:nvSpPr>
        <p:spPr>
          <a:xfrm>
            <a:off x="513080" y="1041401"/>
            <a:ext cx="7039187" cy="5526192"/>
          </a:xfrm>
        </p:spPr>
        <p:txBody>
          <a:bodyPr>
            <a:normAutofit/>
          </a:bodyPr>
          <a:lstStyle/>
          <a:p>
            <a:pPr lvl="0"/>
            <a:r>
              <a:rPr lang="en-US" sz="3200" dirty="0"/>
              <a:t>Objective: </a:t>
            </a:r>
          </a:p>
          <a:p>
            <a:pPr lvl="1"/>
            <a:r>
              <a:rPr lang="en-US" sz="2800" dirty="0"/>
              <a:t>Flexibility and diversification of biosolids management options</a:t>
            </a:r>
          </a:p>
          <a:p>
            <a:pPr lvl="1"/>
            <a:r>
              <a:rPr lang="en-US" sz="2800" dirty="0"/>
              <a:t>Resource recovery in lieu of disposal</a:t>
            </a:r>
          </a:p>
          <a:p>
            <a:pPr lvl="0"/>
            <a:r>
              <a:rPr lang="en-US" sz="3200" dirty="0"/>
              <a:t>Strategy :</a:t>
            </a:r>
          </a:p>
          <a:p>
            <a:pPr lvl="1"/>
            <a:r>
              <a:rPr lang="en-US" sz="2800" dirty="0"/>
              <a:t>Market Assessment: </a:t>
            </a:r>
          </a:p>
          <a:p>
            <a:pPr lvl="2"/>
            <a:r>
              <a:rPr lang="en-US" sz="2400" dirty="0"/>
              <a:t>Identifying target markets (biosolids users)</a:t>
            </a:r>
          </a:p>
          <a:p>
            <a:pPr lvl="2"/>
            <a:r>
              <a:rPr lang="en-US" sz="2400" dirty="0"/>
              <a:t>Evaluating biosolids alternatives and demands based on user preference </a:t>
            </a:r>
          </a:p>
          <a:p>
            <a:pPr lvl="2"/>
            <a:r>
              <a:rPr lang="en-US" sz="2400" dirty="0"/>
              <a:t>Risks assessment for biosolids product selection</a:t>
            </a:r>
          </a:p>
          <a:p>
            <a:pPr marL="0" indent="0">
              <a:buNone/>
            </a:pPr>
            <a:endParaRPr lang="en-US" sz="2800" dirty="0"/>
          </a:p>
        </p:txBody>
      </p:sp>
      <p:sp>
        <p:nvSpPr>
          <p:cNvPr id="5" name="Slide Number Placeholder 4">
            <a:extLst>
              <a:ext uri="{FF2B5EF4-FFF2-40B4-BE49-F238E27FC236}">
                <a16:creationId xmlns:a16="http://schemas.microsoft.com/office/drawing/2014/main" id="{62C374A7-7ACF-452A-B161-F84921E4E1AC}"/>
              </a:ext>
            </a:extLst>
          </p:cNvPr>
          <p:cNvSpPr>
            <a:spLocks noGrp="1"/>
          </p:cNvSpPr>
          <p:nvPr>
            <p:ph type="sldNum" sz="quarter" idx="4"/>
          </p:nvPr>
        </p:nvSpPr>
        <p:spPr/>
        <p:txBody>
          <a:bodyPr/>
          <a:lstStyle/>
          <a:p>
            <a:fld id="{75472711-4FCB-2141-A321-C0607E714264}" type="slidenum">
              <a:rPr lang="en-US" smtClean="0"/>
              <a:pPr/>
              <a:t>24</a:t>
            </a:fld>
            <a:endParaRPr lang="en-US" dirty="0"/>
          </a:p>
        </p:txBody>
      </p:sp>
      <p:pic>
        <p:nvPicPr>
          <p:cNvPr id="6" name="Picture 5">
            <a:extLst>
              <a:ext uri="{FF2B5EF4-FFF2-40B4-BE49-F238E27FC236}">
                <a16:creationId xmlns:a16="http://schemas.microsoft.com/office/drawing/2014/main" id="{91BB11B8-AC9A-4EEE-9DD7-031BF643C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690" y="782743"/>
            <a:ext cx="4867310" cy="4314612"/>
          </a:xfrm>
          <a:prstGeom prst="rect">
            <a:avLst/>
          </a:prstGeom>
        </p:spPr>
      </p:pic>
      <p:pic>
        <p:nvPicPr>
          <p:cNvPr id="7" name="Picture 6">
            <a:extLst>
              <a:ext uri="{FF2B5EF4-FFF2-40B4-BE49-F238E27FC236}">
                <a16:creationId xmlns:a16="http://schemas.microsoft.com/office/drawing/2014/main" id="{F52DC344-992C-4BF9-B19B-6639151BBC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152424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4DFB-D608-4FC9-92BA-7C3A15CEB528}"/>
              </a:ext>
            </a:extLst>
          </p:cNvPr>
          <p:cNvSpPr>
            <a:spLocks noGrp="1"/>
          </p:cNvSpPr>
          <p:nvPr>
            <p:ph type="title" idx="4294967295"/>
          </p:nvPr>
        </p:nvSpPr>
        <p:spPr>
          <a:xfrm>
            <a:off x="1005838" y="286603"/>
            <a:ext cx="10058400" cy="719237"/>
          </a:xfrm>
        </p:spPr>
        <p:txBody>
          <a:bodyPr/>
          <a:lstStyle/>
          <a:p>
            <a:pPr algn="l"/>
            <a:r>
              <a:rPr lang="en-US" dirty="0"/>
              <a:t>Markets Evaluated</a:t>
            </a:r>
          </a:p>
        </p:txBody>
      </p:sp>
      <p:sp>
        <p:nvSpPr>
          <p:cNvPr id="4" name="Content Placeholder 3">
            <a:extLst>
              <a:ext uri="{FF2B5EF4-FFF2-40B4-BE49-F238E27FC236}">
                <a16:creationId xmlns:a16="http://schemas.microsoft.com/office/drawing/2014/main" id="{C47BDFC7-C8A6-4B27-BA48-8215F1CDBF06}"/>
              </a:ext>
            </a:extLst>
          </p:cNvPr>
          <p:cNvSpPr>
            <a:spLocks noGrp="1"/>
          </p:cNvSpPr>
          <p:nvPr>
            <p:ph sz="half" idx="1"/>
          </p:nvPr>
        </p:nvSpPr>
        <p:spPr>
          <a:xfrm>
            <a:off x="1097278" y="1297094"/>
            <a:ext cx="4937760" cy="4023360"/>
          </a:xfrm>
        </p:spPr>
        <p:txBody>
          <a:bodyPr>
            <a:normAutofit fontScale="92500" lnSpcReduction="20000"/>
          </a:bodyPr>
          <a:lstStyle/>
          <a:p>
            <a:pPr>
              <a:buFont typeface="Wingdings" panose="05000000000000000000" pitchFamily="2" charset="2"/>
              <a:buChar char="§"/>
            </a:pPr>
            <a:r>
              <a:rPr lang="en-US" sz="3600" dirty="0"/>
              <a:t>Growers/Agriculture</a:t>
            </a:r>
          </a:p>
          <a:p>
            <a:pPr>
              <a:buFont typeface="Wingdings" panose="05000000000000000000" pitchFamily="2" charset="2"/>
              <a:buChar char="§"/>
            </a:pPr>
            <a:r>
              <a:rPr lang="en-US" sz="3600" dirty="0"/>
              <a:t>Fertilizers/Soil Blending</a:t>
            </a:r>
          </a:p>
          <a:p>
            <a:pPr>
              <a:buFont typeface="Wingdings" panose="05000000000000000000" pitchFamily="2" charset="2"/>
              <a:buChar char="§"/>
            </a:pPr>
            <a:r>
              <a:rPr lang="en-US" sz="3600" dirty="0"/>
              <a:t>Silviculture</a:t>
            </a:r>
          </a:p>
          <a:p>
            <a:pPr>
              <a:buFont typeface="Wingdings" panose="05000000000000000000" pitchFamily="2" charset="2"/>
              <a:buChar char="§"/>
            </a:pPr>
            <a:r>
              <a:rPr lang="en-US" sz="3600" dirty="0"/>
              <a:t>Beautification/Nurseries</a:t>
            </a:r>
          </a:p>
          <a:p>
            <a:pPr>
              <a:buFont typeface="Wingdings" panose="05000000000000000000" pitchFamily="2" charset="2"/>
              <a:buChar char="§"/>
            </a:pPr>
            <a:r>
              <a:rPr lang="en-US" sz="3600" dirty="0"/>
              <a:t>NC Department of Transportation </a:t>
            </a:r>
          </a:p>
          <a:p>
            <a:pPr>
              <a:buFont typeface="Wingdings" panose="05000000000000000000" pitchFamily="2" charset="2"/>
              <a:buChar char="§"/>
            </a:pPr>
            <a:r>
              <a:rPr lang="en-US" sz="3600" dirty="0"/>
              <a:t>Mine reclamation</a:t>
            </a:r>
          </a:p>
          <a:p>
            <a:pPr>
              <a:buFont typeface="Wingdings" panose="05000000000000000000" pitchFamily="2" charset="2"/>
              <a:buChar char="§"/>
            </a:pPr>
            <a:r>
              <a:rPr lang="en-US" sz="3600" dirty="0"/>
              <a:t>Landfills </a:t>
            </a:r>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p:txBody>
      </p:sp>
      <p:sp>
        <p:nvSpPr>
          <p:cNvPr id="3" name="Slide Number Placeholder 2">
            <a:extLst>
              <a:ext uri="{FF2B5EF4-FFF2-40B4-BE49-F238E27FC236}">
                <a16:creationId xmlns:a16="http://schemas.microsoft.com/office/drawing/2014/main" id="{6073B064-DF9A-4BC5-A50B-BD94607138F9}"/>
              </a:ext>
            </a:extLst>
          </p:cNvPr>
          <p:cNvSpPr>
            <a:spLocks noGrp="1"/>
          </p:cNvSpPr>
          <p:nvPr>
            <p:ph type="sldNum" sz="quarter" idx="12"/>
          </p:nvPr>
        </p:nvSpPr>
        <p:spPr/>
        <p:txBody>
          <a:bodyPr/>
          <a:lstStyle/>
          <a:p>
            <a:pPr defTabSz="914400"/>
            <a:fld id="{1A927660-FB9E-FD42-AF25-42BA65B7072B}" type="slidenum">
              <a:rPr lang="en-US" smtClean="0"/>
              <a:pPr defTabSz="914400"/>
              <a:t>25</a:t>
            </a:fld>
            <a:endParaRPr lang="en-US" dirty="0"/>
          </a:p>
        </p:txBody>
      </p:sp>
      <p:pic>
        <p:nvPicPr>
          <p:cNvPr id="5" name="Picture 4">
            <a:extLst>
              <a:ext uri="{FF2B5EF4-FFF2-40B4-BE49-F238E27FC236}">
                <a16:creationId xmlns:a16="http://schemas.microsoft.com/office/drawing/2014/main" id="{050881D7-F7BE-4FF8-8DCE-9BFEBADE3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033" y="1114425"/>
            <a:ext cx="4743450" cy="3562350"/>
          </a:xfrm>
          <a:prstGeom prst="rect">
            <a:avLst/>
          </a:prstGeom>
        </p:spPr>
      </p:pic>
      <p:pic>
        <p:nvPicPr>
          <p:cNvPr id="6" name="Picture 5">
            <a:extLst>
              <a:ext uri="{FF2B5EF4-FFF2-40B4-BE49-F238E27FC236}">
                <a16:creationId xmlns:a16="http://schemas.microsoft.com/office/drawing/2014/main" id="{14867900-88FC-41D8-ACC2-DC1F131FC0A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577106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Biosolids Products</a:t>
            </a:r>
          </a:p>
        </p:txBody>
      </p:sp>
      <p:sp>
        <p:nvSpPr>
          <p:cNvPr id="5" name="Slide Number Placeholder 6"/>
          <p:cNvSpPr>
            <a:spLocks noGrp="1"/>
          </p:cNvSpPr>
          <p:nvPr>
            <p:ph type="sldNum" sz="quarter" idx="4"/>
          </p:nvPr>
        </p:nvSpPr>
        <p:spPr/>
        <p:txBody>
          <a:bodyPr/>
          <a:lstStyle/>
          <a:p>
            <a:fld id="{75472711-4FCB-2141-A321-C0607E714264}" type="slidenum">
              <a:rPr lang="en-US" smtClean="0"/>
              <a:pPr/>
              <a:t>26</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3" y="1518248"/>
            <a:ext cx="5480687" cy="327282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362701" y="1523999"/>
            <a:ext cx="5219700" cy="326707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487168" y="4964669"/>
            <a:ext cx="1471941" cy="369332"/>
          </a:xfrm>
          <a:prstGeom prst="rect">
            <a:avLst/>
          </a:prstGeom>
          <a:noFill/>
        </p:spPr>
        <p:txBody>
          <a:bodyPr wrap="none" rtlCol="0">
            <a:spAutoFit/>
          </a:bodyPr>
          <a:lstStyle/>
          <a:p>
            <a:r>
              <a:rPr lang="en-US" dirty="0"/>
              <a:t>Cake Product </a:t>
            </a:r>
          </a:p>
        </p:txBody>
      </p:sp>
      <p:sp>
        <p:nvSpPr>
          <p:cNvPr id="7" name="TextBox 6"/>
          <p:cNvSpPr txBox="1"/>
          <p:nvPr/>
        </p:nvSpPr>
        <p:spPr>
          <a:xfrm>
            <a:off x="7548870" y="4964669"/>
            <a:ext cx="2587631" cy="369332"/>
          </a:xfrm>
          <a:prstGeom prst="rect">
            <a:avLst/>
          </a:prstGeom>
          <a:noFill/>
        </p:spPr>
        <p:txBody>
          <a:bodyPr wrap="none" rtlCol="0">
            <a:spAutoFit/>
          </a:bodyPr>
          <a:lstStyle/>
          <a:p>
            <a:r>
              <a:rPr lang="en-US" dirty="0"/>
              <a:t>Class A Heat-Dried Pellets</a:t>
            </a:r>
          </a:p>
        </p:txBody>
      </p:sp>
      <p:pic>
        <p:nvPicPr>
          <p:cNvPr id="8" name="Picture 7">
            <a:extLst>
              <a:ext uri="{FF2B5EF4-FFF2-40B4-BE49-F238E27FC236}">
                <a16:creationId xmlns:a16="http://schemas.microsoft.com/office/drawing/2014/main" id="{479EEBD9-859D-487E-8C96-3DFF58DBB7F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70571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Options and Risk Impacts  </a:t>
            </a:r>
          </a:p>
        </p:txBody>
      </p:sp>
      <p:sp>
        <p:nvSpPr>
          <p:cNvPr id="7" name="Slide Number Placeholder 6"/>
          <p:cNvSpPr>
            <a:spLocks noGrp="1"/>
          </p:cNvSpPr>
          <p:nvPr>
            <p:ph type="sldNum" sz="quarter" idx="4"/>
          </p:nvPr>
        </p:nvSpPr>
        <p:spPr/>
        <p:txBody>
          <a:bodyPr/>
          <a:lstStyle/>
          <a:p>
            <a:fld id="{75472711-4FCB-2141-A321-C0607E714264}" type="slidenum">
              <a:rPr lang="en-US" smtClean="0"/>
              <a:pPr/>
              <a:t>27</a:t>
            </a:fld>
            <a:endParaRPr lang="en-US" dirty="0"/>
          </a:p>
        </p:txBody>
      </p:sp>
      <p:pic>
        <p:nvPicPr>
          <p:cNvPr id="4" name="Picture 3"/>
          <p:cNvPicPr/>
          <p:nvPr/>
        </p:nvPicPr>
        <p:blipFill>
          <a:blip r:embed="rId3" cstate="screen">
            <a:extLst>
              <a:ext uri="{28A0092B-C50C-407E-A947-70E740481C1C}">
                <a14:useLocalDpi xmlns:a14="http://schemas.microsoft.com/office/drawing/2010/main" val="0"/>
              </a:ext>
            </a:extLst>
          </a:blip>
          <a:stretch>
            <a:fillRect/>
          </a:stretch>
        </p:blipFill>
        <p:spPr>
          <a:xfrm>
            <a:off x="8742045" y="1501600"/>
            <a:ext cx="2880360" cy="192024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p:cNvPicPr/>
          <p:nvPr/>
        </p:nvPicPr>
        <p:blipFill>
          <a:blip r:embed="rId4" cstate="screen">
            <a:extLst>
              <a:ext uri="{28A0092B-C50C-407E-A947-70E740481C1C}">
                <a14:useLocalDpi xmlns:a14="http://schemas.microsoft.com/office/drawing/2010/main" val="0"/>
              </a:ext>
            </a:extLst>
          </a:blip>
          <a:stretch>
            <a:fillRect/>
          </a:stretch>
        </p:blipFill>
        <p:spPr>
          <a:xfrm>
            <a:off x="8742045" y="3587574"/>
            <a:ext cx="2880360" cy="192024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7333" y="5969479"/>
            <a:ext cx="11103292" cy="461665"/>
          </a:xfrm>
          <a:prstGeom prst="rect">
            <a:avLst/>
          </a:prstGeom>
        </p:spPr>
        <p:txBody>
          <a:bodyPr wrap="square">
            <a:spAutoFit/>
          </a:bodyPr>
          <a:lstStyle/>
          <a:p>
            <a:r>
              <a:rPr lang="en-US" sz="2400" i="1" dirty="0"/>
              <a:t>The fewer management options available, the more severe the risk impacts. </a:t>
            </a:r>
          </a:p>
        </p:txBody>
      </p:sp>
      <p:pic>
        <p:nvPicPr>
          <p:cNvPr id="8" name="Picture 7">
            <a:extLst>
              <a:ext uri="{FF2B5EF4-FFF2-40B4-BE49-F238E27FC236}">
                <a16:creationId xmlns:a16="http://schemas.microsoft.com/office/drawing/2014/main" id="{E38E8503-4C52-4C9B-AB28-91331812A6B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
        <p:nvSpPr>
          <p:cNvPr id="11" name="Content Placeholder 2">
            <a:extLst>
              <a:ext uri="{FF2B5EF4-FFF2-40B4-BE49-F238E27FC236}">
                <a16:creationId xmlns:a16="http://schemas.microsoft.com/office/drawing/2014/main" id="{E224242B-5A0C-42DB-9673-E57BAC57A75C}"/>
              </a:ext>
            </a:extLst>
          </p:cNvPr>
          <p:cNvSpPr txBox="1">
            <a:spLocks/>
          </p:cNvSpPr>
          <p:nvPr/>
        </p:nvSpPr>
        <p:spPr>
          <a:xfrm>
            <a:off x="677334" y="1589137"/>
            <a:ext cx="8064711" cy="36565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1"/>
              </a:buClr>
              <a:buFont typeface="Wingdings" charset="2"/>
              <a:buChar char="§"/>
              <a:defRPr lang="en-US" sz="2400" kern="1200">
                <a:solidFill>
                  <a:schemeClr val="tx1"/>
                </a:solidFill>
                <a:latin typeface="+mj-lt"/>
                <a:ea typeface="+mn-ea"/>
                <a:cs typeface="Myriad Pro"/>
              </a:defRPr>
            </a:lvl1pPr>
            <a:lvl2pPr marL="742950" indent="-285750" algn="l" defTabSz="457200" rtl="0" eaLnBrk="1" latinLnBrk="0" hangingPunct="1">
              <a:spcBef>
                <a:spcPct val="20000"/>
              </a:spcBef>
              <a:buClr>
                <a:schemeClr val="accent1"/>
              </a:buClr>
              <a:buFont typeface="Wingdings" charset="2"/>
              <a:buChar char="§"/>
              <a:defRPr lang="en-US" sz="2000" i="0" kern="1200">
                <a:solidFill>
                  <a:schemeClr val="tx1"/>
                </a:solidFill>
                <a:latin typeface="+mj-lt"/>
                <a:ea typeface="+mn-ea"/>
                <a:cs typeface="Myriad Pro"/>
              </a:defRPr>
            </a:lvl2pPr>
            <a:lvl3pPr marL="1143000" indent="-228600" algn="l" defTabSz="457200" rtl="0" eaLnBrk="1" latinLnBrk="0" hangingPunct="1">
              <a:spcBef>
                <a:spcPct val="20000"/>
              </a:spcBef>
              <a:buClr>
                <a:schemeClr val="accent1"/>
              </a:buClr>
              <a:buFont typeface="Wingdings" charset="2"/>
              <a:buChar char="§"/>
              <a:defRPr lang="en-US" sz="1800" kern="1200">
                <a:solidFill>
                  <a:schemeClr val="tx1"/>
                </a:solidFill>
                <a:latin typeface="+mj-lt"/>
                <a:ea typeface="+mn-ea"/>
                <a:cs typeface="Myriad Pro"/>
              </a:defRPr>
            </a:lvl3pPr>
            <a:lvl4pPr marL="1600200" indent="-228600" algn="l" defTabSz="457200" rtl="0" eaLnBrk="1" latinLnBrk="0" hangingPunct="1">
              <a:spcBef>
                <a:spcPct val="20000"/>
              </a:spcBef>
              <a:buClr>
                <a:schemeClr val="accent1"/>
              </a:buClr>
              <a:buFont typeface="Wingdings" charset="2"/>
              <a:buChar char="§"/>
              <a:defRPr lang="en-US" sz="1600" kern="1200">
                <a:solidFill>
                  <a:schemeClr val="tx1"/>
                </a:solidFill>
                <a:latin typeface="+mj-lt"/>
                <a:ea typeface="+mn-ea"/>
                <a:cs typeface="Myriad Pro"/>
              </a:defRPr>
            </a:lvl4pPr>
            <a:lvl5pPr marL="2057400" indent="-228600" algn="l" defTabSz="457200" rtl="0" eaLnBrk="1" latinLnBrk="0" hangingPunct="1">
              <a:spcBef>
                <a:spcPct val="20000"/>
              </a:spcBef>
              <a:buClr>
                <a:schemeClr val="accent1"/>
              </a:buClr>
              <a:buFont typeface="Wingdings" charset="2"/>
              <a:buChar char="§"/>
              <a:defRPr lang="en-US" sz="1600" i="1" kern="1200">
                <a:solidFill>
                  <a:schemeClr val="tx1"/>
                </a:solidFill>
                <a:latin typeface="+mj-lt"/>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Distribution of Class A biosolids </a:t>
            </a:r>
          </a:p>
          <a:p>
            <a:pPr lvl="1"/>
            <a:r>
              <a:rPr lang="en-US" dirty="0"/>
              <a:t>If the biosolids treatment process is not able to produce a Class A product, then land application and landfilling are alternative management options.</a:t>
            </a:r>
          </a:p>
          <a:p>
            <a:r>
              <a:rPr lang="en-US" dirty="0"/>
              <a:t> Land Application of Class A and/or B on agricultural, forested, or other dedicated sites. </a:t>
            </a:r>
          </a:p>
          <a:p>
            <a:pPr lvl="1"/>
            <a:r>
              <a:rPr lang="en-US" dirty="0"/>
              <a:t>If non-conforming to Class B, then landfill.</a:t>
            </a:r>
          </a:p>
          <a:p>
            <a:r>
              <a:rPr lang="en-US" dirty="0"/>
              <a:t> Off-site disposal in a municipal solid waste landfill that has been permitted to receive wastewater solids as a viable emergency option for non-conforming Class B products. </a:t>
            </a:r>
          </a:p>
          <a:p>
            <a:endParaRPr lang="en-US" dirty="0"/>
          </a:p>
        </p:txBody>
      </p:sp>
    </p:spTree>
    <p:extLst>
      <p:ext uri="{BB962C8B-B14F-4D97-AF65-F5344CB8AC3E}">
        <p14:creationId xmlns:p14="http://schemas.microsoft.com/office/powerpoint/2010/main" val="32833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Risk Assessment</a:t>
            </a:r>
          </a:p>
        </p:txBody>
      </p:sp>
      <p:sp>
        <p:nvSpPr>
          <p:cNvPr id="7" name="Slide Number Placeholder 6"/>
          <p:cNvSpPr>
            <a:spLocks noGrp="1"/>
          </p:cNvSpPr>
          <p:nvPr>
            <p:ph type="sldNum" sz="quarter" idx="4294967295"/>
          </p:nvPr>
        </p:nvSpPr>
        <p:spPr/>
        <p:txBody>
          <a:bodyPr/>
          <a:lstStyle/>
          <a:p>
            <a:fld id="{75472711-4FCB-2141-A321-C0607E714264}" type="slidenum">
              <a:rPr lang="en-US" smtClean="0"/>
              <a:pPr/>
              <a:t>28</a:t>
            </a:fld>
            <a:endParaRPr lang="en-US" dirty="0"/>
          </a:p>
        </p:txBody>
      </p:sp>
      <p:sp>
        <p:nvSpPr>
          <p:cNvPr id="14" name="Rectangle 13">
            <a:extLst>
              <a:ext uri="{FF2B5EF4-FFF2-40B4-BE49-F238E27FC236}">
                <a16:creationId xmlns:a16="http://schemas.microsoft.com/office/drawing/2014/main" id="{201D47A1-3E2D-4C46-B46B-DBB8811E064C}"/>
              </a:ext>
            </a:extLst>
          </p:cNvPr>
          <p:cNvSpPr/>
          <p:nvPr/>
        </p:nvSpPr>
        <p:spPr>
          <a:xfrm>
            <a:off x="800100" y="4904810"/>
            <a:ext cx="10058399" cy="954107"/>
          </a:xfrm>
          <a:prstGeom prst="rect">
            <a:avLst/>
          </a:prstGeom>
        </p:spPr>
        <p:txBody>
          <a:bodyPr wrap="square">
            <a:spAutoFit/>
          </a:bodyPr>
          <a:lstStyle/>
          <a:p>
            <a:pPr lvl="3"/>
            <a:r>
              <a:rPr lang="en-US" sz="2800" i="1" dirty="0"/>
              <a:t>Likelihood (0 through 4)×Impact (0 through 4)=Risk Priority</a:t>
            </a:r>
          </a:p>
          <a:p>
            <a:pPr lvl="3"/>
            <a:r>
              <a:rPr lang="en-US" sz="2800" i="1" dirty="0"/>
              <a:t>∑(Likelihood ×Impact)=Product Risk Priority</a:t>
            </a:r>
          </a:p>
        </p:txBody>
      </p:sp>
      <p:pic>
        <p:nvPicPr>
          <p:cNvPr id="6" name="Picture 5">
            <a:extLst>
              <a:ext uri="{FF2B5EF4-FFF2-40B4-BE49-F238E27FC236}">
                <a16:creationId xmlns:a16="http://schemas.microsoft.com/office/drawing/2014/main" id="{73BAA834-6B71-4565-8F66-F1C21F396A4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
        <p:nvSpPr>
          <p:cNvPr id="10" name="Content Placeholder 9">
            <a:extLst>
              <a:ext uri="{FF2B5EF4-FFF2-40B4-BE49-F238E27FC236}">
                <a16:creationId xmlns:a16="http://schemas.microsoft.com/office/drawing/2014/main" id="{37F72826-3B83-478E-93EC-6CC5C1DF01F9}"/>
              </a:ext>
            </a:extLst>
          </p:cNvPr>
          <p:cNvSpPr>
            <a:spLocks noGrp="1"/>
          </p:cNvSpPr>
          <p:nvPr>
            <p:ph idx="1"/>
          </p:nvPr>
        </p:nvSpPr>
        <p:spPr>
          <a:xfrm>
            <a:off x="677333" y="1391920"/>
            <a:ext cx="10905067" cy="4851400"/>
          </a:xfrm>
        </p:spPr>
        <p:txBody>
          <a:bodyPr/>
          <a:lstStyle/>
          <a:p>
            <a:r>
              <a:rPr lang="en-US" dirty="0"/>
              <a:t>Risk Inventory</a:t>
            </a:r>
          </a:p>
          <a:p>
            <a:pPr lvl="1"/>
            <a:r>
              <a:rPr lang="en-US" dirty="0"/>
              <a:t>A log of risk issues</a:t>
            </a:r>
          </a:p>
          <a:p>
            <a:r>
              <a:rPr lang="en-US" dirty="0"/>
              <a:t>Risk Register</a:t>
            </a:r>
          </a:p>
          <a:p>
            <a:pPr lvl="1"/>
            <a:r>
              <a:rPr lang="en-US" dirty="0"/>
              <a:t>A re-definition of risks into broader categories to ensure no double-counting</a:t>
            </a:r>
          </a:p>
          <a:p>
            <a:r>
              <a:rPr lang="en-US" dirty="0"/>
              <a:t>Market and product risk ranking</a:t>
            </a:r>
          </a:p>
          <a:p>
            <a:pPr lvl="1"/>
            <a:r>
              <a:rPr lang="en-US" dirty="0"/>
              <a:t>Assignment of qualitative scoring of risk likelihood and impacts</a:t>
            </a:r>
          </a:p>
          <a:p>
            <a:pPr lvl="1"/>
            <a:r>
              <a:rPr lang="en-US" dirty="0"/>
              <a:t>Aggregated impacts of each risk </a:t>
            </a:r>
            <a:r>
              <a:rPr lang="en-US" dirty="0">
                <a:sym typeface="Wingdings" panose="05000000000000000000" pitchFamily="2" charset="2"/>
              </a:rPr>
              <a:t> Risk Priority </a:t>
            </a:r>
            <a:endParaRPr lang="en-US" dirty="0"/>
          </a:p>
          <a:p>
            <a:pPr lvl="3"/>
            <a:endParaRPr lang="en-US" dirty="0"/>
          </a:p>
          <a:p>
            <a:pPr lvl="3"/>
            <a:endParaRPr lang="en-US" dirty="0"/>
          </a:p>
        </p:txBody>
      </p:sp>
    </p:spTree>
    <p:extLst>
      <p:ext uri="{BB962C8B-B14F-4D97-AF65-F5344CB8AC3E}">
        <p14:creationId xmlns:p14="http://schemas.microsoft.com/office/powerpoint/2010/main" val="37558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0CC2-A455-4522-9E47-B27A5A52FC05}"/>
              </a:ext>
            </a:extLst>
          </p:cNvPr>
          <p:cNvSpPr>
            <a:spLocks noGrp="1"/>
          </p:cNvSpPr>
          <p:nvPr>
            <p:ph type="title"/>
          </p:nvPr>
        </p:nvSpPr>
        <p:spPr/>
        <p:txBody>
          <a:bodyPr/>
          <a:lstStyle/>
          <a:p>
            <a:r>
              <a:rPr lang="en-US" dirty="0"/>
              <a:t>Product Risk Inventory</a:t>
            </a:r>
          </a:p>
        </p:txBody>
      </p:sp>
      <p:sp>
        <p:nvSpPr>
          <p:cNvPr id="3" name="Content Placeholder 2">
            <a:extLst>
              <a:ext uri="{FF2B5EF4-FFF2-40B4-BE49-F238E27FC236}">
                <a16:creationId xmlns:a16="http://schemas.microsoft.com/office/drawing/2014/main" id="{5FB5ECA1-6EEE-40A3-84C9-B97E996FEC71}"/>
              </a:ext>
            </a:extLst>
          </p:cNvPr>
          <p:cNvSpPr>
            <a:spLocks noGrp="1"/>
          </p:cNvSpPr>
          <p:nvPr>
            <p:ph sz="half" idx="2"/>
          </p:nvPr>
        </p:nvSpPr>
        <p:spPr>
          <a:xfrm>
            <a:off x="1004341" y="1391921"/>
            <a:ext cx="10578059" cy="4924743"/>
          </a:xfrm>
        </p:spPr>
        <p:txBody>
          <a:bodyPr/>
          <a:lstStyle/>
          <a:p>
            <a:r>
              <a:rPr lang="en-US" dirty="0"/>
              <a:t>Emerging contaminants, probability of failure to meet regulatory requirements, land application restrictions, and product contamination </a:t>
            </a:r>
          </a:p>
          <a:p>
            <a:r>
              <a:rPr lang="en-US" dirty="0"/>
              <a:t>Product acceptance/rejection</a:t>
            </a:r>
          </a:p>
          <a:p>
            <a:r>
              <a:rPr lang="en-US" dirty="0"/>
              <a:t>Market oversupply</a:t>
            </a:r>
          </a:p>
          <a:p>
            <a:r>
              <a:rPr lang="en-US" dirty="0"/>
              <a:t>Continuity in case of contractor business failure</a:t>
            </a:r>
          </a:p>
          <a:p>
            <a:endParaRPr lang="en-US" dirty="0"/>
          </a:p>
        </p:txBody>
      </p:sp>
      <p:sp>
        <p:nvSpPr>
          <p:cNvPr id="4" name="Slide Number Placeholder 3">
            <a:extLst>
              <a:ext uri="{FF2B5EF4-FFF2-40B4-BE49-F238E27FC236}">
                <a16:creationId xmlns:a16="http://schemas.microsoft.com/office/drawing/2014/main" id="{0CAE857D-3627-49C9-BA38-E616FEEAA559}"/>
              </a:ext>
            </a:extLst>
          </p:cNvPr>
          <p:cNvSpPr>
            <a:spLocks noGrp="1"/>
          </p:cNvSpPr>
          <p:nvPr>
            <p:ph type="sldNum" sz="quarter" idx="4"/>
          </p:nvPr>
        </p:nvSpPr>
        <p:spPr/>
        <p:txBody>
          <a:bodyPr/>
          <a:lstStyle/>
          <a:p>
            <a:fld id="{1A927660-FB9E-FD42-AF25-42BA65B7072B}" type="slidenum">
              <a:rPr lang="en-US" smtClean="0"/>
              <a:pPr/>
              <a:t>29</a:t>
            </a:fld>
            <a:endParaRPr lang="en-US"/>
          </a:p>
        </p:txBody>
      </p:sp>
      <p:pic>
        <p:nvPicPr>
          <p:cNvPr id="5" name="Picture 4">
            <a:extLst>
              <a:ext uri="{FF2B5EF4-FFF2-40B4-BE49-F238E27FC236}">
                <a16:creationId xmlns:a16="http://schemas.microsoft.com/office/drawing/2014/main" id="{2B3BA07B-17FC-497D-850E-0BCE81880D3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67264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71285"/>
            <a:ext cx="8136194" cy="1265903"/>
          </a:xfrm>
        </p:spPr>
        <p:txBody>
          <a:bodyPr/>
          <a:lstStyle/>
          <a:p>
            <a:br>
              <a:rPr lang="en-US" sz="3600" b="1" dirty="0">
                <a:solidFill>
                  <a:schemeClr val="bg1"/>
                </a:solidFill>
              </a:rPr>
            </a:br>
            <a:r>
              <a:rPr lang="en-US" sz="3600" b="1" dirty="0">
                <a:solidFill>
                  <a:schemeClr val="bg1"/>
                </a:solidFill>
              </a:rPr>
              <a:t>Irene Teshamulwa Okioga, </a:t>
            </a:r>
            <a:r>
              <a:rPr lang="en-US" sz="3600" dirty="0">
                <a:solidFill>
                  <a:schemeClr val="bg1"/>
                </a:solidFill>
              </a:rPr>
              <a:t>P.E., PhD., LEEP AP, ENV SP</a:t>
            </a:r>
          </a:p>
        </p:txBody>
      </p:sp>
      <p:sp>
        <p:nvSpPr>
          <p:cNvPr id="5123" name="Rectangle 3"/>
          <p:cNvSpPr>
            <a:spLocks noGrp="1" noChangeArrowheads="1"/>
          </p:cNvSpPr>
          <p:nvPr>
            <p:ph idx="1"/>
          </p:nvPr>
        </p:nvSpPr>
        <p:spPr>
          <a:xfrm>
            <a:off x="1219201" y="1730477"/>
            <a:ext cx="9763432" cy="5943600"/>
          </a:xfrm>
        </p:spPr>
        <p:txBody>
          <a:bodyPr/>
          <a:lstStyle/>
          <a:p>
            <a:pPr marL="0" indent="0">
              <a:buNone/>
            </a:pPr>
            <a:r>
              <a:rPr lang="en-US" sz="1800" dirty="0">
                <a:solidFill>
                  <a:schemeClr val="bg1"/>
                </a:solidFill>
              </a:rPr>
              <a:t>Dr. Irene Teshamulwa (Tesha) Okioga is a Senior Engineering Project Manager with Charlotte Water in Charlotte, North Carolina. She holds a </a:t>
            </a:r>
            <a:r>
              <a:rPr lang="en-US" sz="1800" b="1" dirty="0">
                <a:solidFill>
                  <a:schemeClr val="bg1"/>
                </a:solidFill>
              </a:rPr>
              <a:t>PhD </a:t>
            </a:r>
            <a:r>
              <a:rPr lang="en-US" sz="1800" dirty="0">
                <a:solidFill>
                  <a:schemeClr val="bg1"/>
                </a:solidFill>
              </a:rPr>
              <a:t>in Infrastructure and Environmental Systems from the University of North Carolina at Charlotte, a Master's degree in Civil and Environmental  Engineering from the Massachusetts Institute of Technology, and a Bachelors degree in Civil Engineering from the University  of Nairobi,  Kenya.   </a:t>
            </a:r>
          </a:p>
          <a:p>
            <a:pPr marL="0" indent="0">
              <a:buNone/>
            </a:pPr>
            <a:endParaRPr lang="en-US" sz="1000" dirty="0">
              <a:solidFill>
                <a:schemeClr val="bg1"/>
              </a:solidFill>
            </a:endParaRPr>
          </a:p>
          <a:p>
            <a:pPr marL="0" indent="0">
              <a:buNone/>
            </a:pPr>
            <a:r>
              <a:rPr lang="en-US" sz="1800" dirty="0">
                <a:solidFill>
                  <a:schemeClr val="bg1"/>
                </a:solidFill>
              </a:rPr>
              <a:t>Her specialties  include demand  forecasting,  decision  analysis, project prioritization, capital planning and project management; and water/wastewater design. She is currently managing projects and programs with an estimated capital cost of approximately $700 Million anticipated over the next 5 to 10-year period.</a:t>
            </a:r>
          </a:p>
          <a:p>
            <a:pPr marL="0" indent="0">
              <a:spcBef>
                <a:spcPts val="0"/>
              </a:spcBef>
              <a:buNone/>
            </a:pPr>
            <a:endParaRPr lang="en-US" sz="1000" dirty="0">
              <a:solidFill>
                <a:schemeClr val="bg1"/>
              </a:solidFill>
            </a:endParaRPr>
          </a:p>
          <a:p>
            <a:pPr marL="0" indent="0">
              <a:buNone/>
            </a:pPr>
            <a:r>
              <a:rPr lang="en-US" sz="1800" dirty="0">
                <a:solidFill>
                  <a:schemeClr val="bg1"/>
                </a:solidFill>
              </a:rPr>
              <a:t>Dr. Okioga has more than 15 years of experience supporting and working with the World Agroforestry Center, the United Nations, Black &amp; Veatch, and Charlotte Water. She is a licensed Professional Engineer, a Leadership in Energy and Environmental Design (LEED) Accredited Professional and Envision Sustainability Professional. </a:t>
            </a:r>
            <a:endParaRPr lang="en-US" sz="2000" b="1" dirty="0">
              <a:solidFill>
                <a:schemeClr val="bg1"/>
              </a:solidFill>
            </a:endParaRPr>
          </a:p>
        </p:txBody>
      </p:sp>
    </p:spTree>
    <p:extLst>
      <p:ext uri="{BB962C8B-B14F-4D97-AF65-F5344CB8AC3E}">
        <p14:creationId xmlns:p14="http://schemas.microsoft.com/office/powerpoint/2010/main" val="2141908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F3E745-706B-4E9B-B57B-8EDA3D0EE4BF}"/>
              </a:ext>
            </a:extLst>
          </p:cNvPr>
          <p:cNvSpPr>
            <a:spLocks noGrp="1"/>
          </p:cNvSpPr>
          <p:nvPr>
            <p:ph type="title"/>
          </p:nvPr>
        </p:nvSpPr>
        <p:spPr/>
        <p:txBody>
          <a:bodyPr/>
          <a:lstStyle/>
          <a:p>
            <a:r>
              <a:rPr lang="en-US" dirty="0"/>
              <a:t>Risk Probability Scoring Criterion </a:t>
            </a:r>
          </a:p>
        </p:txBody>
      </p:sp>
      <p:graphicFrame>
        <p:nvGraphicFramePr>
          <p:cNvPr id="10" name="Content Placeholder 9">
            <a:extLst>
              <a:ext uri="{FF2B5EF4-FFF2-40B4-BE49-F238E27FC236}">
                <a16:creationId xmlns:a16="http://schemas.microsoft.com/office/drawing/2014/main" id="{69F42774-D458-4E1C-91A3-1EA3D7D5CF43}"/>
              </a:ext>
            </a:extLst>
          </p:cNvPr>
          <p:cNvGraphicFramePr>
            <a:graphicFrameLocks noGrp="1"/>
          </p:cNvGraphicFramePr>
          <p:nvPr>
            <p:ph idx="1"/>
            <p:extLst>
              <p:ext uri="{D42A27DB-BD31-4B8C-83A1-F6EECF244321}">
                <p14:modId xmlns:p14="http://schemas.microsoft.com/office/powerpoint/2010/main" val="1599784929"/>
              </p:ext>
            </p:extLst>
          </p:nvPr>
        </p:nvGraphicFramePr>
        <p:xfrm>
          <a:off x="854438" y="1424066"/>
          <a:ext cx="10984933" cy="5032297"/>
        </p:xfrm>
        <a:graphic>
          <a:graphicData uri="http://schemas.openxmlformats.org/drawingml/2006/table">
            <a:tbl>
              <a:tblPr firstRow="1" firstCol="1" bandRow="1">
                <a:tableStyleId>{5C22544A-7EE6-4342-B048-85BDC9FD1C3A}</a:tableStyleId>
              </a:tblPr>
              <a:tblGrid>
                <a:gridCol w="2511332">
                  <a:extLst>
                    <a:ext uri="{9D8B030D-6E8A-4147-A177-3AD203B41FA5}">
                      <a16:colId xmlns:a16="http://schemas.microsoft.com/office/drawing/2014/main" val="3168828922"/>
                    </a:ext>
                  </a:extLst>
                </a:gridCol>
                <a:gridCol w="8473601">
                  <a:extLst>
                    <a:ext uri="{9D8B030D-6E8A-4147-A177-3AD203B41FA5}">
                      <a16:colId xmlns:a16="http://schemas.microsoft.com/office/drawing/2014/main" val="3691905095"/>
                    </a:ext>
                  </a:extLst>
                </a:gridCol>
              </a:tblGrid>
              <a:tr h="588573">
                <a:tc>
                  <a:txBody>
                    <a:bodyPr/>
                    <a:lstStyle/>
                    <a:p>
                      <a:pPr marL="0" marR="0">
                        <a:spcBef>
                          <a:spcPts val="0"/>
                        </a:spcBef>
                        <a:spcAft>
                          <a:spcPts val="0"/>
                        </a:spcAft>
                      </a:pPr>
                      <a:r>
                        <a:rPr lang="en-US" sz="2400" b="1" dirty="0">
                          <a:effectLst/>
                        </a:rPr>
                        <a:t>Probability Score</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1" dirty="0">
                          <a:effectLst/>
                        </a:rPr>
                        <a:t>Probability/Frequency Likelihood Criterion</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4278296"/>
                  </a:ext>
                </a:extLst>
              </a:tr>
              <a:tr h="464663">
                <a:tc>
                  <a:txBody>
                    <a:bodyPr/>
                    <a:lstStyle/>
                    <a:p>
                      <a:pPr marL="0" marR="0" indent="127000">
                        <a:spcBef>
                          <a:spcPts val="0"/>
                        </a:spcBef>
                        <a:spcAft>
                          <a:spcPts val="0"/>
                        </a:spcAft>
                      </a:pPr>
                      <a:r>
                        <a:rPr lang="en-US" sz="2400" b="1">
                          <a:effectLst/>
                        </a:rPr>
                        <a:t>0</a:t>
                      </a:r>
                      <a:endPar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0" dirty="0">
                          <a:effectLst/>
                        </a:rPr>
                        <a:t>Risk not applicable for product under review</a:t>
                      </a:r>
                      <a:endParaRPr lang="en-US"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3421674"/>
                  </a:ext>
                </a:extLst>
              </a:tr>
              <a:tr h="786829">
                <a:tc>
                  <a:txBody>
                    <a:bodyPr/>
                    <a:lstStyle/>
                    <a:p>
                      <a:pPr marL="0" marR="0" indent="127000">
                        <a:spcBef>
                          <a:spcPts val="0"/>
                        </a:spcBef>
                        <a:spcAft>
                          <a:spcPts val="0"/>
                        </a:spcAft>
                      </a:pPr>
                      <a:r>
                        <a:rPr lang="en-US" sz="2400" b="1">
                          <a:effectLst/>
                        </a:rPr>
                        <a:t>1</a:t>
                      </a:r>
                      <a:endPar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0" dirty="0">
                          <a:effectLst/>
                        </a:rPr>
                        <a:t>Unlikely/improbable: No quantifiable expectation/potential for occurrence (situation has never occurred previously)</a:t>
                      </a:r>
                      <a:endParaRPr lang="en-US"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7572588"/>
                  </a:ext>
                </a:extLst>
              </a:tr>
              <a:tr h="1157010">
                <a:tc>
                  <a:txBody>
                    <a:bodyPr/>
                    <a:lstStyle/>
                    <a:p>
                      <a:pPr marL="0" marR="0" indent="127000">
                        <a:spcBef>
                          <a:spcPts val="0"/>
                        </a:spcBef>
                        <a:spcAft>
                          <a:spcPts val="0"/>
                        </a:spcAft>
                      </a:pPr>
                      <a:r>
                        <a:rPr lang="en-US" sz="2400" b="1">
                          <a:effectLst/>
                        </a:rPr>
                        <a:t>2</a:t>
                      </a:r>
                      <a:endPar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0" dirty="0">
                          <a:effectLst/>
                        </a:rPr>
                        <a:t>Low Possibility: Remote or low potential for occurrence. There is evidence that the risk is possible but highly unlikely to occur (maximum of 1 time in 20 years)</a:t>
                      </a:r>
                      <a:endParaRPr lang="en-US"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8667210"/>
                  </a:ext>
                </a:extLst>
              </a:tr>
              <a:tr h="1226709">
                <a:tc>
                  <a:txBody>
                    <a:bodyPr/>
                    <a:lstStyle/>
                    <a:p>
                      <a:pPr marL="0" marR="0" indent="127000">
                        <a:spcBef>
                          <a:spcPts val="0"/>
                        </a:spcBef>
                        <a:spcAft>
                          <a:spcPts val="0"/>
                        </a:spcAft>
                      </a:pPr>
                      <a:r>
                        <a:rPr lang="en-US" sz="2400" b="1">
                          <a:effectLst/>
                        </a:rPr>
                        <a:t>3</a:t>
                      </a:r>
                      <a:endPar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0" dirty="0">
                          <a:effectLst/>
                        </a:rPr>
                        <a:t>Moderate Possibility: Moderate chance of occurrence. There is evidence of this occurring in the past with impacts to the program (potential to occur 2 to 5 times in 20 years) </a:t>
                      </a:r>
                      <a:endParaRPr lang="en-US"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2299550"/>
                  </a:ext>
                </a:extLst>
              </a:tr>
              <a:tr h="808513">
                <a:tc>
                  <a:txBody>
                    <a:bodyPr/>
                    <a:lstStyle/>
                    <a:p>
                      <a:pPr marL="0" marR="0" indent="127000">
                        <a:spcBef>
                          <a:spcPts val="0"/>
                        </a:spcBef>
                        <a:spcAft>
                          <a:spcPts val="0"/>
                        </a:spcAft>
                      </a:pPr>
                      <a:r>
                        <a:rPr lang="en-US" sz="2400" b="1" dirty="0">
                          <a:effectLst/>
                        </a:rPr>
                        <a:t>4</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0" dirty="0">
                          <a:effectLst/>
                        </a:rPr>
                        <a:t>High Possibility: Very likely occurrence or has occurred in the past (potential to occur more than 5 times in 20 years)</a:t>
                      </a:r>
                      <a:endParaRPr lang="en-US"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7571987"/>
                  </a:ext>
                </a:extLst>
              </a:tr>
            </a:tbl>
          </a:graphicData>
        </a:graphic>
      </p:graphicFrame>
      <p:sp>
        <p:nvSpPr>
          <p:cNvPr id="5" name="Slide Number Placeholder 4">
            <a:extLst>
              <a:ext uri="{FF2B5EF4-FFF2-40B4-BE49-F238E27FC236}">
                <a16:creationId xmlns:a16="http://schemas.microsoft.com/office/drawing/2014/main" id="{A1968160-E48C-45A0-A869-E60DA5F1A86A}"/>
              </a:ext>
            </a:extLst>
          </p:cNvPr>
          <p:cNvSpPr>
            <a:spLocks noGrp="1"/>
          </p:cNvSpPr>
          <p:nvPr>
            <p:ph type="sldNum" sz="quarter" idx="4"/>
          </p:nvPr>
        </p:nvSpPr>
        <p:spPr/>
        <p:txBody>
          <a:bodyPr/>
          <a:lstStyle/>
          <a:p>
            <a:fld id="{75472711-4FCB-2141-A321-C0607E714264}" type="slidenum">
              <a:rPr lang="en-US" smtClean="0"/>
              <a:pPr/>
              <a:t>30</a:t>
            </a:fld>
            <a:endParaRPr lang="en-US" dirty="0"/>
          </a:p>
        </p:txBody>
      </p:sp>
      <p:pic>
        <p:nvPicPr>
          <p:cNvPr id="6" name="Picture 5">
            <a:extLst>
              <a:ext uri="{FF2B5EF4-FFF2-40B4-BE49-F238E27FC236}">
                <a16:creationId xmlns:a16="http://schemas.microsoft.com/office/drawing/2014/main" id="{9AE5ECD4-1D7D-496D-9056-2B2C3935A27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65908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F3E745-706B-4E9B-B57B-8EDA3D0EE4BF}"/>
              </a:ext>
            </a:extLst>
          </p:cNvPr>
          <p:cNvSpPr>
            <a:spLocks noGrp="1"/>
          </p:cNvSpPr>
          <p:nvPr>
            <p:ph type="title"/>
          </p:nvPr>
        </p:nvSpPr>
        <p:spPr/>
        <p:txBody>
          <a:bodyPr/>
          <a:lstStyle/>
          <a:p>
            <a:r>
              <a:rPr lang="en-US" dirty="0"/>
              <a:t>Risk Severity Scoring Criterion</a:t>
            </a:r>
          </a:p>
        </p:txBody>
      </p:sp>
      <p:graphicFrame>
        <p:nvGraphicFramePr>
          <p:cNvPr id="10" name="Content Placeholder 9">
            <a:extLst>
              <a:ext uri="{FF2B5EF4-FFF2-40B4-BE49-F238E27FC236}">
                <a16:creationId xmlns:a16="http://schemas.microsoft.com/office/drawing/2014/main" id="{69F42774-D458-4E1C-91A3-1EA3D7D5CF43}"/>
              </a:ext>
            </a:extLst>
          </p:cNvPr>
          <p:cNvGraphicFramePr>
            <a:graphicFrameLocks noGrp="1"/>
          </p:cNvGraphicFramePr>
          <p:nvPr>
            <p:ph idx="1"/>
            <p:extLst>
              <p:ext uri="{D42A27DB-BD31-4B8C-83A1-F6EECF244321}">
                <p14:modId xmlns:p14="http://schemas.microsoft.com/office/powerpoint/2010/main" val="536138602"/>
              </p:ext>
            </p:extLst>
          </p:nvPr>
        </p:nvGraphicFramePr>
        <p:xfrm>
          <a:off x="836579" y="1359767"/>
          <a:ext cx="11108987" cy="4796164"/>
        </p:xfrm>
        <a:graphic>
          <a:graphicData uri="http://schemas.openxmlformats.org/drawingml/2006/table">
            <a:tbl>
              <a:tblPr firstRow="1" firstCol="1" bandRow="1">
                <a:tableStyleId>{5C22544A-7EE6-4342-B048-85BDC9FD1C3A}</a:tableStyleId>
              </a:tblPr>
              <a:tblGrid>
                <a:gridCol w="1571169">
                  <a:extLst>
                    <a:ext uri="{9D8B030D-6E8A-4147-A177-3AD203B41FA5}">
                      <a16:colId xmlns:a16="http://schemas.microsoft.com/office/drawing/2014/main" val="3168828922"/>
                    </a:ext>
                  </a:extLst>
                </a:gridCol>
                <a:gridCol w="9537818">
                  <a:extLst>
                    <a:ext uri="{9D8B030D-6E8A-4147-A177-3AD203B41FA5}">
                      <a16:colId xmlns:a16="http://schemas.microsoft.com/office/drawing/2014/main" val="3691905095"/>
                    </a:ext>
                  </a:extLst>
                </a:gridCol>
              </a:tblGrid>
              <a:tr h="611856">
                <a:tc>
                  <a:txBody>
                    <a:bodyPr/>
                    <a:lstStyle/>
                    <a:p>
                      <a:pPr marL="0" marR="0">
                        <a:spcBef>
                          <a:spcPts val="0"/>
                        </a:spcBef>
                        <a:spcAft>
                          <a:spcPts val="0"/>
                        </a:spcAft>
                      </a:pPr>
                      <a:r>
                        <a:rPr lang="en-US" sz="2400" dirty="0">
                          <a:solidFill>
                            <a:schemeClr val="bg1"/>
                          </a:solidFill>
                          <a:effectLst/>
                          <a:latin typeface="+mj-lt"/>
                          <a:ea typeface="Times New Roman" panose="02020603050405020304" pitchFamily="18" charset="0"/>
                          <a:cs typeface="Times New Roman" panose="02020603050405020304" pitchFamily="18" charset="0"/>
                        </a:rPr>
                        <a:t>Severity Score</a:t>
                      </a:r>
                      <a:endParaRPr lang="en-US"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bg1"/>
                          </a:solidFill>
                          <a:effectLst/>
                          <a:latin typeface="+mj-lt"/>
                          <a:ea typeface="Times New Roman" panose="02020603050405020304" pitchFamily="18" charset="0"/>
                          <a:cs typeface="Times New Roman" panose="02020603050405020304" pitchFamily="18" charset="0"/>
                        </a:rPr>
                        <a:t>Severity of Impact Criterion</a:t>
                      </a:r>
                      <a:endParaRPr lang="en-US"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4278296"/>
                  </a:ext>
                </a:extLst>
              </a:tr>
              <a:tr h="464663">
                <a:tc>
                  <a:txBody>
                    <a:bodyPr/>
                    <a:lstStyle/>
                    <a:p>
                      <a:pPr marL="0" marR="0" indent="127000">
                        <a:spcBef>
                          <a:spcPts val="0"/>
                        </a:spcBef>
                        <a:spcAft>
                          <a:spcPts val="0"/>
                        </a:spcAft>
                      </a:pPr>
                      <a:r>
                        <a:rPr lang="en-US" sz="2400">
                          <a:solidFill>
                            <a:schemeClr val="bg1"/>
                          </a:solidFill>
                          <a:effectLst/>
                          <a:latin typeface="+mj-lt"/>
                          <a:ea typeface="Times New Roman" panose="02020603050405020304" pitchFamily="18" charset="0"/>
                          <a:cs typeface="Times New Roman" panose="02020603050405020304" pitchFamily="18" charset="0"/>
                        </a:rPr>
                        <a:t>0</a:t>
                      </a:r>
                      <a:endParaRPr lang="en-US"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Risk not applicable for product under review</a:t>
                      </a:r>
                      <a:endParaRPr lang="en-US" sz="3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3421674"/>
                  </a:ext>
                </a:extLst>
              </a:tr>
              <a:tr h="565464">
                <a:tc>
                  <a:txBody>
                    <a:bodyPr/>
                    <a:lstStyle/>
                    <a:p>
                      <a:pPr marL="0" marR="0" indent="127000">
                        <a:spcBef>
                          <a:spcPts val="0"/>
                        </a:spcBef>
                        <a:spcAft>
                          <a:spcPts val="0"/>
                        </a:spcAft>
                      </a:pPr>
                      <a:r>
                        <a:rPr lang="en-US" sz="2400">
                          <a:solidFill>
                            <a:schemeClr val="bg1"/>
                          </a:solidFill>
                          <a:effectLst/>
                          <a:latin typeface="+mj-lt"/>
                          <a:ea typeface="Times New Roman" panose="02020603050405020304" pitchFamily="18" charset="0"/>
                          <a:cs typeface="Times New Roman" panose="02020603050405020304" pitchFamily="18" charset="0"/>
                        </a:rPr>
                        <a:t>1</a:t>
                      </a:r>
                      <a:endParaRPr lang="en-US"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Nuisance impact with no effects on other markets</a:t>
                      </a:r>
                      <a:endParaRPr lang="en-US" sz="3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7572588"/>
                  </a:ext>
                </a:extLst>
              </a:tr>
              <a:tr h="809767">
                <a:tc>
                  <a:txBody>
                    <a:bodyPr/>
                    <a:lstStyle/>
                    <a:p>
                      <a:pPr marL="0" marR="0" indent="127000">
                        <a:spcBef>
                          <a:spcPts val="0"/>
                        </a:spcBef>
                        <a:spcAft>
                          <a:spcPts val="0"/>
                        </a:spcAft>
                      </a:pPr>
                      <a:r>
                        <a:rPr lang="en-US" sz="2400">
                          <a:solidFill>
                            <a:schemeClr val="bg1"/>
                          </a:solidFill>
                          <a:effectLst/>
                          <a:latin typeface="+mj-lt"/>
                          <a:ea typeface="Times New Roman" panose="02020603050405020304" pitchFamily="18" charset="0"/>
                          <a:cs typeface="Times New Roman" panose="02020603050405020304" pitchFamily="18" charset="0"/>
                        </a:rPr>
                        <a:t>2</a:t>
                      </a:r>
                      <a:endParaRPr lang="en-US"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Impact affecting one or more markets with the option to shift to other markets as a result. Low cost impact, low impact to operations</a:t>
                      </a:r>
                      <a:endParaRPr lang="en-US" sz="3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8667210"/>
                  </a:ext>
                </a:extLst>
              </a:tr>
              <a:tr h="761710">
                <a:tc>
                  <a:txBody>
                    <a:bodyPr/>
                    <a:lstStyle/>
                    <a:p>
                      <a:pPr marL="0" marR="0" indent="127000">
                        <a:spcBef>
                          <a:spcPts val="0"/>
                        </a:spcBef>
                        <a:spcAft>
                          <a:spcPts val="0"/>
                        </a:spcAft>
                      </a:pPr>
                      <a:r>
                        <a:rPr lang="en-US" sz="2400">
                          <a:solidFill>
                            <a:schemeClr val="bg1"/>
                          </a:solidFill>
                          <a:effectLst/>
                          <a:latin typeface="+mj-lt"/>
                          <a:ea typeface="Times New Roman" panose="02020603050405020304" pitchFamily="18" charset="0"/>
                          <a:cs typeface="Times New Roman" panose="02020603050405020304" pitchFamily="18" charset="0"/>
                        </a:rPr>
                        <a:t>3</a:t>
                      </a:r>
                      <a:endParaRPr lang="en-US"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Impact affecting all markets with option to shift to landfill as a result. Moderate cost impact, moderate impact to operations </a:t>
                      </a:r>
                      <a:endParaRPr lang="en-US" sz="3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2299550"/>
                  </a:ext>
                </a:extLst>
              </a:tr>
              <a:tr h="808513">
                <a:tc>
                  <a:txBody>
                    <a:bodyPr/>
                    <a:lstStyle/>
                    <a:p>
                      <a:pPr marL="0" marR="0" indent="127000">
                        <a:spcBef>
                          <a:spcPts val="0"/>
                        </a:spcBef>
                        <a:spcAft>
                          <a:spcPts val="0"/>
                        </a:spcAft>
                      </a:pPr>
                      <a:r>
                        <a:rPr lang="en-US" sz="2400" dirty="0">
                          <a:solidFill>
                            <a:schemeClr val="bg1"/>
                          </a:solidFill>
                          <a:effectLst/>
                          <a:latin typeface="+mj-lt"/>
                          <a:ea typeface="Times New Roman" panose="02020603050405020304" pitchFamily="18" charset="0"/>
                          <a:cs typeface="Times New Roman" panose="02020603050405020304" pitchFamily="18" charset="0"/>
                        </a:rPr>
                        <a:t>4</a:t>
                      </a:r>
                      <a:endParaRPr lang="en-US"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Impact affecting all markets and requiring hazardous waste landfill disposal as a result, stranding new assets or otherwise high cost impact that requires use of fund balance that disrupts the Community Improvement Plan(CIP), significant impact to operations</a:t>
                      </a:r>
                      <a:endParaRPr lang="en-US" sz="3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7571987"/>
                  </a:ext>
                </a:extLst>
              </a:tr>
            </a:tbl>
          </a:graphicData>
        </a:graphic>
      </p:graphicFrame>
      <p:sp>
        <p:nvSpPr>
          <p:cNvPr id="5" name="Slide Number Placeholder 4">
            <a:extLst>
              <a:ext uri="{FF2B5EF4-FFF2-40B4-BE49-F238E27FC236}">
                <a16:creationId xmlns:a16="http://schemas.microsoft.com/office/drawing/2014/main" id="{A1968160-E48C-45A0-A869-E60DA5F1A86A}"/>
              </a:ext>
            </a:extLst>
          </p:cNvPr>
          <p:cNvSpPr>
            <a:spLocks noGrp="1"/>
          </p:cNvSpPr>
          <p:nvPr>
            <p:ph type="sldNum" sz="quarter" idx="4"/>
          </p:nvPr>
        </p:nvSpPr>
        <p:spPr/>
        <p:txBody>
          <a:bodyPr/>
          <a:lstStyle/>
          <a:p>
            <a:fld id="{75472711-4FCB-2141-A321-C0607E714264}" type="slidenum">
              <a:rPr lang="en-US" smtClean="0"/>
              <a:pPr/>
              <a:t>31</a:t>
            </a:fld>
            <a:endParaRPr lang="en-US" dirty="0"/>
          </a:p>
        </p:txBody>
      </p:sp>
      <p:pic>
        <p:nvPicPr>
          <p:cNvPr id="6" name="Picture 5">
            <a:extLst>
              <a:ext uri="{FF2B5EF4-FFF2-40B4-BE49-F238E27FC236}">
                <a16:creationId xmlns:a16="http://schemas.microsoft.com/office/drawing/2014/main" id="{58E2B6F6-A4E5-4889-A1E9-54D5CDCEE48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189862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Product Analysis Conclusions</a:t>
            </a:r>
          </a:p>
        </p:txBody>
      </p:sp>
      <p:sp>
        <p:nvSpPr>
          <p:cNvPr id="3" name="Content Placeholder 2"/>
          <p:cNvSpPr>
            <a:spLocks noGrp="1"/>
          </p:cNvSpPr>
          <p:nvPr>
            <p:ph idx="1"/>
          </p:nvPr>
        </p:nvSpPr>
        <p:spPr>
          <a:xfrm>
            <a:off x="677334" y="1391920"/>
            <a:ext cx="6158181" cy="4851400"/>
          </a:xfrm>
        </p:spPr>
        <p:txBody>
          <a:bodyPr>
            <a:noAutofit/>
          </a:bodyPr>
          <a:lstStyle/>
          <a:p>
            <a:r>
              <a:rPr lang="en-US" dirty="0"/>
              <a:t>Interest in biosolids product is strong</a:t>
            </a:r>
          </a:p>
          <a:p>
            <a:r>
              <a:rPr lang="en-US" dirty="0"/>
              <a:t>Cost is paramount</a:t>
            </a:r>
          </a:p>
          <a:p>
            <a:r>
              <a:rPr lang="en-US" dirty="0"/>
              <a:t>Education is key to expanding market</a:t>
            </a:r>
          </a:p>
          <a:p>
            <a:r>
              <a:rPr lang="en-US" dirty="0"/>
              <a:t>Class A products preferred</a:t>
            </a:r>
          </a:p>
          <a:p>
            <a:r>
              <a:rPr lang="en-US" dirty="0"/>
              <a:t>Diversification of Class A products beneficial</a:t>
            </a:r>
          </a:p>
          <a:p>
            <a:pPr lvl="0"/>
            <a:r>
              <a:rPr lang="en-US" dirty="0"/>
              <a:t>Handling of the heat dried pellets easier</a:t>
            </a:r>
          </a:p>
          <a:p>
            <a:pPr lvl="0"/>
            <a:r>
              <a:rPr lang="en-US" dirty="0"/>
              <a:t>Pellets most desirable option unless spreading would continue to be provided as part of the Charlotte Water Biosolids program. </a:t>
            </a:r>
          </a:p>
          <a:p>
            <a:pPr lvl="1"/>
            <a:endParaRPr lang="en-US" dirty="0"/>
          </a:p>
        </p:txBody>
      </p:sp>
      <p:sp>
        <p:nvSpPr>
          <p:cNvPr id="4" name="Slide Number Placeholder 6"/>
          <p:cNvSpPr>
            <a:spLocks noGrp="1"/>
          </p:cNvSpPr>
          <p:nvPr>
            <p:ph type="sldNum" sz="quarter" idx="4294967295"/>
          </p:nvPr>
        </p:nvSpPr>
        <p:spPr/>
        <p:txBody>
          <a:bodyPr/>
          <a:lstStyle/>
          <a:p>
            <a:fld id="{75472711-4FCB-2141-A321-C0607E714264}" type="slidenum">
              <a:rPr lang="en-US" smtClean="0"/>
              <a:pPr/>
              <a:t>32</a:t>
            </a:fld>
            <a:endParaRPr lang="en-US" dirty="0"/>
          </a:p>
        </p:txBody>
      </p:sp>
      <p:pic>
        <p:nvPicPr>
          <p:cNvPr id="5" name="Picture 4">
            <a:extLst>
              <a:ext uri="{FF2B5EF4-FFF2-40B4-BE49-F238E27FC236}">
                <a16:creationId xmlns:a16="http://schemas.microsoft.com/office/drawing/2014/main" id="{9B27967D-283E-4ABE-A2F8-1742559CCF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graphicFrame>
        <p:nvGraphicFramePr>
          <p:cNvPr id="6" name="Table 5">
            <a:extLst>
              <a:ext uri="{FF2B5EF4-FFF2-40B4-BE49-F238E27FC236}">
                <a16:creationId xmlns:a16="http://schemas.microsoft.com/office/drawing/2014/main" id="{6E586FB0-4355-4CD0-BFD4-8BAF3621E6B4}"/>
              </a:ext>
            </a:extLst>
          </p:cNvPr>
          <p:cNvGraphicFramePr>
            <a:graphicFrameLocks noGrp="1"/>
          </p:cNvGraphicFramePr>
          <p:nvPr>
            <p:extLst>
              <p:ext uri="{D42A27DB-BD31-4B8C-83A1-F6EECF244321}">
                <p14:modId xmlns:p14="http://schemas.microsoft.com/office/powerpoint/2010/main" val="278959676"/>
              </p:ext>
            </p:extLst>
          </p:nvPr>
        </p:nvGraphicFramePr>
        <p:xfrm>
          <a:off x="7195278" y="1244798"/>
          <a:ext cx="4751883" cy="3162309"/>
        </p:xfrm>
        <a:graphic>
          <a:graphicData uri="http://schemas.openxmlformats.org/drawingml/2006/table">
            <a:tbl>
              <a:tblPr firstRow="1" bandRow="1">
                <a:tableStyleId>{5C22544A-7EE6-4342-B048-85BDC9FD1C3A}</a:tableStyleId>
              </a:tblPr>
              <a:tblGrid>
                <a:gridCol w="3486051">
                  <a:extLst>
                    <a:ext uri="{9D8B030D-6E8A-4147-A177-3AD203B41FA5}">
                      <a16:colId xmlns:a16="http://schemas.microsoft.com/office/drawing/2014/main" val="2627574606"/>
                    </a:ext>
                  </a:extLst>
                </a:gridCol>
                <a:gridCol w="1265832">
                  <a:extLst>
                    <a:ext uri="{9D8B030D-6E8A-4147-A177-3AD203B41FA5}">
                      <a16:colId xmlns:a16="http://schemas.microsoft.com/office/drawing/2014/main" val="1984996131"/>
                    </a:ext>
                  </a:extLst>
                </a:gridCol>
              </a:tblGrid>
              <a:tr h="1098486">
                <a:tc>
                  <a:txBody>
                    <a:bodyPr/>
                    <a:lstStyle/>
                    <a:p>
                      <a:r>
                        <a:rPr lang="en-US" sz="2000" b="1" kern="1200" dirty="0">
                          <a:solidFill>
                            <a:schemeClr val="lt1"/>
                          </a:solidFill>
                          <a:effectLst/>
                          <a:latin typeface="+mn-lt"/>
                          <a:ea typeface="+mn-ea"/>
                          <a:cs typeface="+mn-cs"/>
                        </a:rPr>
                        <a:t>Product</a:t>
                      </a:r>
                      <a:endParaRPr lang="en-US" sz="2000" dirty="0"/>
                    </a:p>
                  </a:txBody>
                  <a:tcPr/>
                </a:tc>
                <a:tc>
                  <a:txBody>
                    <a:bodyPr/>
                    <a:lstStyle/>
                    <a:p>
                      <a:r>
                        <a:rPr lang="en-US" sz="2000" b="1" kern="1200" dirty="0">
                          <a:solidFill>
                            <a:schemeClr val="lt1"/>
                          </a:solidFill>
                          <a:effectLst/>
                          <a:latin typeface="+mn-lt"/>
                          <a:ea typeface="+mn-ea"/>
                          <a:cs typeface="+mn-cs"/>
                        </a:rPr>
                        <a:t>Total Risk</a:t>
                      </a:r>
                    </a:p>
                    <a:p>
                      <a:r>
                        <a:rPr lang="en-US" sz="2000" b="1" kern="1200" dirty="0">
                          <a:solidFill>
                            <a:schemeClr val="lt1"/>
                          </a:solidFill>
                          <a:effectLst/>
                          <a:latin typeface="+mn-lt"/>
                          <a:ea typeface="+mn-ea"/>
                          <a:cs typeface="+mn-cs"/>
                        </a:rPr>
                        <a:t> Score</a:t>
                      </a:r>
                      <a:endParaRPr lang="en-US" sz="2000" dirty="0"/>
                    </a:p>
                  </a:txBody>
                  <a:tcPr/>
                </a:tc>
                <a:extLst>
                  <a:ext uri="{0D108BD9-81ED-4DB2-BD59-A6C34878D82A}">
                    <a16:rowId xmlns:a16="http://schemas.microsoft.com/office/drawing/2014/main" val="2439034511"/>
                  </a:ext>
                </a:extLst>
              </a:tr>
              <a:tr h="432737">
                <a:tc>
                  <a:txBody>
                    <a:bodyPr/>
                    <a:lstStyle/>
                    <a:p>
                      <a:r>
                        <a:rPr lang="en-US" sz="2000" kern="1200" dirty="0">
                          <a:solidFill>
                            <a:schemeClr val="dk1"/>
                          </a:solidFill>
                          <a:effectLst/>
                          <a:latin typeface="+mn-lt"/>
                          <a:ea typeface="+mn-ea"/>
                          <a:cs typeface="+mn-cs"/>
                        </a:rPr>
                        <a:t>Class B Dewatered Cake</a:t>
                      </a:r>
                      <a:endParaRPr lang="en-US" sz="2000" dirty="0"/>
                    </a:p>
                  </a:txBody>
                  <a:tcPr/>
                </a:tc>
                <a:tc>
                  <a:txBody>
                    <a:bodyPr/>
                    <a:lstStyle/>
                    <a:p>
                      <a:r>
                        <a:rPr lang="en-US" sz="2000" dirty="0"/>
                        <a:t>46</a:t>
                      </a:r>
                    </a:p>
                  </a:txBody>
                  <a:tcPr/>
                </a:tc>
                <a:extLst>
                  <a:ext uri="{0D108BD9-81ED-4DB2-BD59-A6C34878D82A}">
                    <a16:rowId xmlns:a16="http://schemas.microsoft.com/office/drawing/2014/main" val="1511818241"/>
                  </a:ext>
                </a:extLst>
              </a:tr>
              <a:tr h="432737">
                <a:tc>
                  <a:txBody>
                    <a:bodyPr/>
                    <a:lstStyle/>
                    <a:p>
                      <a:r>
                        <a:rPr lang="en-US" sz="2000" b="1" kern="1200" dirty="0">
                          <a:solidFill>
                            <a:schemeClr val="dk1"/>
                          </a:solidFill>
                          <a:effectLst/>
                          <a:latin typeface="+mn-lt"/>
                          <a:ea typeface="+mn-ea"/>
                          <a:cs typeface="+mn-cs"/>
                        </a:rPr>
                        <a:t>Class A Pellet</a:t>
                      </a:r>
                      <a:endParaRPr lang="en-US" sz="2000" b="1" dirty="0"/>
                    </a:p>
                  </a:txBody>
                  <a:tcPr/>
                </a:tc>
                <a:tc>
                  <a:txBody>
                    <a:bodyPr/>
                    <a:lstStyle/>
                    <a:p>
                      <a:r>
                        <a:rPr lang="en-US" sz="2000" b="1" kern="1200" dirty="0">
                          <a:solidFill>
                            <a:schemeClr val="dk1"/>
                          </a:solidFill>
                          <a:effectLst/>
                          <a:latin typeface="+mn-lt"/>
                          <a:ea typeface="+mn-ea"/>
                          <a:cs typeface="+mn-cs"/>
                        </a:rPr>
                        <a:t>27</a:t>
                      </a:r>
                      <a:endParaRPr lang="en-US" sz="2000" b="1" dirty="0"/>
                    </a:p>
                  </a:txBody>
                  <a:tcPr/>
                </a:tc>
                <a:extLst>
                  <a:ext uri="{0D108BD9-81ED-4DB2-BD59-A6C34878D82A}">
                    <a16:rowId xmlns:a16="http://schemas.microsoft.com/office/drawing/2014/main" val="742239889"/>
                  </a:ext>
                </a:extLst>
              </a:tr>
              <a:tr h="432737">
                <a:tc>
                  <a:txBody>
                    <a:bodyPr/>
                    <a:lstStyle/>
                    <a:p>
                      <a:r>
                        <a:rPr lang="en-US" sz="2000" b="1" kern="1200" dirty="0">
                          <a:solidFill>
                            <a:schemeClr val="dk1"/>
                          </a:solidFill>
                          <a:effectLst/>
                          <a:latin typeface="+mn-lt"/>
                          <a:ea typeface="+mn-ea"/>
                          <a:cs typeface="+mn-cs"/>
                        </a:rPr>
                        <a:t>Class A Hydrolysis Cake</a:t>
                      </a:r>
                      <a:endParaRPr lang="en-US" sz="2000" b="1" dirty="0"/>
                    </a:p>
                  </a:txBody>
                  <a:tcPr/>
                </a:tc>
                <a:tc>
                  <a:txBody>
                    <a:bodyPr/>
                    <a:lstStyle/>
                    <a:p>
                      <a:r>
                        <a:rPr lang="en-US" sz="2000" b="1" kern="1200" dirty="0">
                          <a:solidFill>
                            <a:schemeClr val="dk1"/>
                          </a:solidFill>
                          <a:effectLst/>
                          <a:latin typeface="+mn-lt"/>
                          <a:ea typeface="+mn-ea"/>
                          <a:cs typeface="+mn-cs"/>
                        </a:rPr>
                        <a:t>30</a:t>
                      </a:r>
                      <a:endParaRPr lang="en-US" sz="2000" b="1" dirty="0"/>
                    </a:p>
                  </a:txBody>
                  <a:tcPr/>
                </a:tc>
                <a:extLst>
                  <a:ext uri="{0D108BD9-81ED-4DB2-BD59-A6C34878D82A}">
                    <a16:rowId xmlns:a16="http://schemas.microsoft.com/office/drawing/2014/main" val="751097356"/>
                  </a:ext>
                </a:extLst>
              </a:tr>
              <a:tr h="765612">
                <a:tc>
                  <a:txBody>
                    <a:bodyPr/>
                    <a:lstStyle/>
                    <a:p>
                      <a:r>
                        <a:rPr lang="en-US" sz="2000" kern="1200" dirty="0">
                          <a:solidFill>
                            <a:schemeClr val="dk1"/>
                          </a:solidFill>
                          <a:effectLst/>
                          <a:latin typeface="+mn-lt"/>
                          <a:ea typeface="+mn-ea"/>
                          <a:cs typeface="+mn-cs"/>
                        </a:rPr>
                        <a:t>Class A Other </a:t>
                      </a:r>
                    </a:p>
                    <a:p>
                      <a:r>
                        <a:rPr lang="en-US" sz="2000" kern="1200" dirty="0">
                          <a:solidFill>
                            <a:schemeClr val="dk1"/>
                          </a:solidFill>
                          <a:effectLst/>
                          <a:latin typeface="+mn-lt"/>
                          <a:ea typeface="+mn-ea"/>
                          <a:cs typeface="+mn-cs"/>
                        </a:rPr>
                        <a:t>(e.g. Semi-liquid Product)</a:t>
                      </a:r>
                      <a:endParaRPr lang="en-US" sz="2000" dirty="0"/>
                    </a:p>
                  </a:txBody>
                  <a:tcPr/>
                </a:tc>
                <a:tc>
                  <a:txBody>
                    <a:bodyPr/>
                    <a:lstStyle/>
                    <a:p>
                      <a:r>
                        <a:rPr lang="en-US" sz="2000" kern="1200" dirty="0">
                          <a:solidFill>
                            <a:schemeClr val="dk1"/>
                          </a:solidFill>
                          <a:effectLst/>
                          <a:latin typeface="+mn-lt"/>
                          <a:ea typeface="+mn-ea"/>
                          <a:cs typeface="+mn-cs"/>
                        </a:rPr>
                        <a:t>36</a:t>
                      </a:r>
                      <a:endParaRPr lang="en-US" sz="2000" dirty="0"/>
                    </a:p>
                  </a:txBody>
                  <a:tcPr/>
                </a:tc>
                <a:extLst>
                  <a:ext uri="{0D108BD9-81ED-4DB2-BD59-A6C34878D82A}">
                    <a16:rowId xmlns:a16="http://schemas.microsoft.com/office/drawing/2014/main" val="1258086014"/>
                  </a:ext>
                </a:extLst>
              </a:tr>
            </a:tbl>
          </a:graphicData>
        </a:graphic>
      </p:graphicFrame>
    </p:spTree>
    <p:extLst>
      <p:ext uri="{BB962C8B-B14F-4D97-AF65-F5344CB8AC3E}">
        <p14:creationId xmlns:p14="http://schemas.microsoft.com/office/powerpoint/2010/main" val="281742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C12C4E-AE21-4BB0-AF32-E7BCEEEDCD95}"/>
              </a:ext>
            </a:extLst>
          </p:cNvPr>
          <p:cNvSpPr>
            <a:spLocks noGrp="1"/>
          </p:cNvSpPr>
          <p:nvPr>
            <p:ph type="title"/>
          </p:nvPr>
        </p:nvSpPr>
        <p:spPr/>
        <p:txBody>
          <a:bodyPr/>
          <a:lstStyle/>
          <a:p>
            <a:r>
              <a:rPr lang="en-US" dirty="0"/>
              <a:t>Goal 3: Update Facilities and Technologies</a:t>
            </a:r>
          </a:p>
        </p:txBody>
      </p:sp>
      <p:sp>
        <p:nvSpPr>
          <p:cNvPr id="5" name="Slide Number Placeholder 4">
            <a:extLst>
              <a:ext uri="{FF2B5EF4-FFF2-40B4-BE49-F238E27FC236}">
                <a16:creationId xmlns:a16="http://schemas.microsoft.com/office/drawing/2014/main" id="{03DA64C5-26F4-451E-803A-9532663B0E28}"/>
              </a:ext>
            </a:extLst>
          </p:cNvPr>
          <p:cNvSpPr>
            <a:spLocks noGrp="1"/>
          </p:cNvSpPr>
          <p:nvPr>
            <p:ph type="sldNum" sz="quarter" idx="4294967295"/>
          </p:nvPr>
        </p:nvSpPr>
        <p:spPr>
          <a:xfrm>
            <a:off x="0" y="6567488"/>
            <a:ext cx="782638" cy="258762"/>
          </a:xfrm>
          <a:prstGeom prst="rect">
            <a:avLst/>
          </a:prstGeom>
        </p:spPr>
        <p:txBody>
          <a:bodyPr/>
          <a:lstStyle/>
          <a:p>
            <a:fld id="{75472711-4FCB-2141-A321-C0607E714264}" type="slidenum">
              <a:rPr lang="en-US" smtClean="0"/>
              <a:pPr/>
              <a:t>33</a:t>
            </a:fld>
            <a:endParaRPr lang="en-US" dirty="0"/>
          </a:p>
        </p:txBody>
      </p:sp>
    </p:spTree>
    <p:extLst>
      <p:ext uri="{BB962C8B-B14F-4D97-AF65-F5344CB8AC3E}">
        <p14:creationId xmlns:p14="http://schemas.microsoft.com/office/powerpoint/2010/main" val="220108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8C75-DD38-4E2A-B3FF-3121E7F415AD}"/>
              </a:ext>
            </a:extLst>
          </p:cNvPr>
          <p:cNvSpPr>
            <a:spLocks noGrp="1"/>
          </p:cNvSpPr>
          <p:nvPr>
            <p:ph type="title"/>
          </p:nvPr>
        </p:nvSpPr>
        <p:spPr/>
        <p:txBody>
          <a:bodyPr/>
          <a:lstStyle/>
          <a:p>
            <a:r>
              <a:rPr lang="en-US" dirty="0"/>
              <a:t>Goal 3 Specific Objective and Strategy</a:t>
            </a:r>
            <a:br>
              <a:rPr lang="en-US" dirty="0"/>
            </a:br>
            <a:endParaRPr lang="en-US" dirty="0"/>
          </a:p>
        </p:txBody>
      </p:sp>
      <p:sp>
        <p:nvSpPr>
          <p:cNvPr id="3" name="Content Placeholder 2">
            <a:extLst>
              <a:ext uri="{FF2B5EF4-FFF2-40B4-BE49-F238E27FC236}">
                <a16:creationId xmlns:a16="http://schemas.microsoft.com/office/drawing/2014/main" id="{D1D225A2-B98A-4522-973F-124BD3E7451A}"/>
              </a:ext>
            </a:extLst>
          </p:cNvPr>
          <p:cNvSpPr>
            <a:spLocks noGrp="1"/>
          </p:cNvSpPr>
          <p:nvPr>
            <p:ph idx="1"/>
          </p:nvPr>
        </p:nvSpPr>
        <p:spPr/>
        <p:txBody>
          <a:bodyPr>
            <a:normAutofit/>
          </a:bodyPr>
          <a:lstStyle/>
          <a:p>
            <a:pPr lvl="0"/>
            <a:r>
              <a:rPr lang="en-US" sz="3200" dirty="0"/>
              <a:t>Objective: </a:t>
            </a:r>
          </a:p>
          <a:p>
            <a:pPr lvl="1"/>
            <a:r>
              <a:rPr lang="en-US" sz="2800" dirty="0"/>
              <a:t>Evaluate technology alternatives, including costs analysis and risks assessment, for the various technologies needed to generate products that are similar to those preferred in Market Assessment </a:t>
            </a:r>
          </a:p>
          <a:p>
            <a:pPr lvl="0"/>
            <a:r>
              <a:rPr lang="en-US" sz="3500" dirty="0"/>
              <a:t>Strategy</a:t>
            </a:r>
            <a:r>
              <a:rPr lang="en-US" sz="3200" dirty="0"/>
              <a:t> :</a:t>
            </a:r>
          </a:p>
          <a:p>
            <a:pPr lvl="1"/>
            <a:r>
              <a:rPr lang="en-US" sz="2800" dirty="0"/>
              <a:t>Technology Assessment: </a:t>
            </a:r>
          </a:p>
          <a:p>
            <a:pPr lvl="2"/>
            <a:r>
              <a:rPr lang="en-US" sz="2400" dirty="0"/>
              <a:t>Technology risks assessment</a:t>
            </a:r>
          </a:p>
          <a:p>
            <a:pPr lvl="2"/>
            <a:r>
              <a:rPr lang="en-US" sz="2400" dirty="0"/>
              <a:t>Technology-focused interviews and site visits with multiple utilities nationally and internationally </a:t>
            </a:r>
          </a:p>
          <a:p>
            <a:pPr lvl="2"/>
            <a:r>
              <a:rPr lang="en-US" sz="2400" dirty="0"/>
              <a:t>Vetting technologies through sessions with vendors</a:t>
            </a:r>
          </a:p>
          <a:p>
            <a:pPr marL="0" indent="0">
              <a:buNone/>
            </a:pPr>
            <a:endParaRPr lang="en-US" sz="2800" dirty="0"/>
          </a:p>
        </p:txBody>
      </p:sp>
      <p:sp>
        <p:nvSpPr>
          <p:cNvPr id="5" name="Slide Number Placeholder 4">
            <a:extLst>
              <a:ext uri="{FF2B5EF4-FFF2-40B4-BE49-F238E27FC236}">
                <a16:creationId xmlns:a16="http://schemas.microsoft.com/office/drawing/2014/main" id="{62C374A7-7ACF-452A-B161-F84921E4E1AC}"/>
              </a:ext>
            </a:extLst>
          </p:cNvPr>
          <p:cNvSpPr>
            <a:spLocks noGrp="1"/>
          </p:cNvSpPr>
          <p:nvPr>
            <p:ph type="sldNum" sz="quarter" idx="4"/>
          </p:nvPr>
        </p:nvSpPr>
        <p:spPr/>
        <p:txBody>
          <a:bodyPr/>
          <a:lstStyle/>
          <a:p>
            <a:fld id="{75472711-4FCB-2141-A321-C0607E714264}" type="slidenum">
              <a:rPr lang="en-US" smtClean="0"/>
              <a:pPr/>
              <a:t>34</a:t>
            </a:fld>
            <a:endParaRPr lang="en-US" dirty="0"/>
          </a:p>
        </p:txBody>
      </p:sp>
      <p:pic>
        <p:nvPicPr>
          <p:cNvPr id="7" name="Picture 6">
            <a:extLst>
              <a:ext uri="{FF2B5EF4-FFF2-40B4-BE49-F238E27FC236}">
                <a16:creationId xmlns:a16="http://schemas.microsoft.com/office/drawing/2014/main" id="{F52DC344-992C-4BF9-B19B-6639151BBC8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964909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080" y="81757"/>
            <a:ext cx="10905067" cy="639762"/>
          </a:xfrm>
        </p:spPr>
        <p:txBody>
          <a:bodyPr>
            <a:normAutofit/>
          </a:bodyPr>
          <a:lstStyle/>
          <a:p>
            <a:r>
              <a:rPr lang="en-US" dirty="0"/>
              <a:t>Technology Assessment – Preliminary Findings </a:t>
            </a:r>
          </a:p>
        </p:txBody>
      </p:sp>
      <p:sp>
        <p:nvSpPr>
          <p:cNvPr id="4" name="Slide Number Placeholder 6"/>
          <p:cNvSpPr>
            <a:spLocks noGrp="1"/>
          </p:cNvSpPr>
          <p:nvPr>
            <p:ph type="sldNum" sz="quarter" idx="4"/>
          </p:nvPr>
        </p:nvSpPr>
        <p:spPr/>
        <p:txBody>
          <a:bodyPr/>
          <a:lstStyle/>
          <a:p>
            <a:fld id="{75472711-4FCB-2141-A321-C0607E714264}" type="slidenum">
              <a:rPr lang="en-US" smtClean="0"/>
              <a:pPr/>
              <a:t>35</a:t>
            </a:fld>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72880604"/>
              </p:ext>
            </p:extLst>
          </p:nvPr>
        </p:nvGraphicFramePr>
        <p:xfrm>
          <a:off x="733425" y="894557"/>
          <a:ext cx="10725150" cy="5523692"/>
        </p:xfrm>
        <a:graphic>
          <a:graphicData uri="http://schemas.openxmlformats.org/drawingml/2006/table">
            <a:tbl>
              <a:tblPr firstRow="1" firstCol="1">
                <a:tableStyleId>{5C22544A-7EE6-4342-B048-85BDC9FD1C3A}</a:tableStyleId>
              </a:tblPr>
              <a:tblGrid>
                <a:gridCol w="1590850">
                  <a:extLst>
                    <a:ext uri="{9D8B030D-6E8A-4147-A177-3AD203B41FA5}">
                      <a16:colId xmlns:a16="http://schemas.microsoft.com/office/drawing/2014/main" val="20000"/>
                    </a:ext>
                  </a:extLst>
                </a:gridCol>
                <a:gridCol w="9134300">
                  <a:extLst>
                    <a:ext uri="{9D8B030D-6E8A-4147-A177-3AD203B41FA5}">
                      <a16:colId xmlns:a16="http://schemas.microsoft.com/office/drawing/2014/main" val="20001"/>
                    </a:ext>
                  </a:extLst>
                </a:gridCol>
              </a:tblGrid>
              <a:tr h="617236">
                <a:tc>
                  <a:txBody>
                    <a:bodyPr/>
                    <a:lstStyle/>
                    <a:p>
                      <a:pPr marL="0" marR="0" algn="ctr">
                        <a:spcBef>
                          <a:spcPts val="0"/>
                        </a:spcBef>
                        <a:spcAft>
                          <a:spcPts val="0"/>
                        </a:spcAft>
                      </a:pPr>
                      <a:r>
                        <a:rPr lang="en-US" sz="2200" dirty="0">
                          <a:effectLst/>
                        </a:rPr>
                        <a:t>Alternative</a:t>
                      </a:r>
                    </a:p>
                    <a:p>
                      <a:pPr marL="0" marR="0" algn="ctr">
                        <a:spcBef>
                          <a:spcPts val="0"/>
                        </a:spcBef>
                        <a:spcAft>
                          <a:spcPts val="0"/>
                        </a:spcAft>
                      </a:pPr>
                      <a:r>
                        <a:rPr lang="en-US" sz="2200" dirty="0">
                          <a:effectLst/>
                        </a:rPr>
                        <a:t> </a:t>
                      </a:r>
                      <a:endParaRPr lang="en-US" sz="2200" dirty="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Technology </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0"/>
                  </a:ext>
                </a:extLst>
              </a:tr>
              <a:tr h="357398">
                <a:tc>
                  <a:txBody>
                    <a:bodyPr/>
                    <a:lstStyle/>
                    <a:p>
                      <a:pPr marL="0" marR="0" algn="ctr">
                        <a:spcBef>
                          <a:spcPts val="0"/>
                        </a:spcBef>
                        <a:spcAft>
                          <a:spcPts val="0"/>
                        </a:spcAft>
                      </a:pPr>
                      <a:r>
                        <a:rPr lang="en-US" sz="2200" dirty="0">
                          <a:effectLst/>
                        </a:rPr>
                        <a:t>1</a:t>
                      </a:r>
                      <a:endParaRPr lang="en-US" sz="2200" dirty="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b="1" dirty="0">
                          <a:effectLst/>
                        </a:rPr>
                        <a:t>Baseline (maintain conventional anaerobic digestion) –Class B</a:t>
                      </a:r>
                      <a:endParaRPr lang="en-US" sz="2200" b="1"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1"/>
                  </a:ext>
                </a:extLst>
              </a:tr>
              <a:tr h="644616">
                <a:tc>
                  <a:txBody>
                    <a:bodyPr/>
                    <a:lstStyle/>
                    <a:p>
                      <a:pPr marL="0" marR="0" algn="ctr">
                        <a:spcBef>
                          <a:spcPts val="0"/>
                        </a:spcBef>
                        <a:spcAft>
                          <a:spcPts val="0"/>
                        </a:spcAft>
                      </a:pPr>
                      <a:r>
                        <a:rPr lang="en-US" sz="2200" dirty="0">
                          <a:effectLst/>
                        </a:rPr>
                        <a:t>2a</a:t>
                      </a:r>
                      <a:endParaRPr lang="en-US" sz="2200" dirty="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Thermo-chemical hydrolysis with lime system and no anaerobic digester enhancement – Potentially Class A</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2"/>
                  </a:ext>
                </a:extLst>
              </a:tr>
              <a:tr h="667021">
                <a:tc>
                  <a:txBody>
                    <a:bodyPr/>
                    <a:lstStyle/>
                    <a:p>
                      <a:pPr marL="0" marR="0" algn="ctr">
                        <a:spcBef>
                          <a:spcPts val="0"/>
                        </a:spcBef>
                        <a:spcAft>
                          <a:spcPts val="0"/>
                        </a:spcAft>
                      </a:pPr>
                      <a:r>
                        <a:rPr lang="en-US" sz="2200" dirty="0">
                          <a:effectLst/>
                        </a:rPr>
                        <a:t>2b</a:t>
                      </a:r>
                      <a:endParaRPr lang="en-US" sz="2200" dirty="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Thermo-Chemical Hydrolysis with lime system and anaerobic digester Enhancement – Potentially Class A</a:t>
                      </a:r>
                    </a:p>
                  </a:txBody>
                  <a:tcPr marL="68345" marR="68345" marT="0" marB="0"/>
                </a:tc>
                <a:extLst>
                  <a:ext uri="{0D108BD9-81ED-4DB2-BD59-A6C34878D82A}">
                    <a16:rowId xmlns:a16="http://schemas.microsoft.com/office/drawing/2014/main" val="10003"/>
                  </a:ext>
                </a:extLst>
              </a:tr>
              <a:tr h="621531">
                <a:tc>
                  <a:txBody>
                    <a:bodyPr/>
                    <a:lstStyle/>
                    <a:p>
                      <a:pPr marL="0" marR="0" algn="ctr">
                        <a:spcBef>
                          <a:spcPts val="0"/>
                        </a:spcBef>
                        <a:spcAft>
                          <a:spcPts val="0"/>
                        </a:spcAft>
                      </a:pPr>
                      <a:r>
                        <a:rPr lang="en-US" sz="2200">
                          <a:effectLst/>
                        </a:rPr>
                        <a:t>3a</a:t>
                      </a:r>
                      <a:endParaRPr lang="en-US" sz="220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Combination of dewatered cake processing by 3rd party fertilizer processor and Class B, assuming cost of $20/ wet ton – WT ($0.02 per kilogram).</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4"/>
                  </a:ext>
                </a:extLst>
              </a:tr>
              <a:tr h="724051">
                <a:tc>
                  <a:txBody>
                    <a:bodyPr/>
                    <a:lstStyle/>
                    <a:p>
                      <a:pPr marL="0" marR="0" algn="ctr">
                        <a:spcBef>
                          <a:spcPts val="0"/>
                        </a:spcBef>
                        <a:spcAft>
                          <a:spcPts val="0"/>
                        </a:spcAft>
                      </a:pPr>
                      <a:r>
                        <a:rPr lang="en-US" sz="2200">
                          <a:effectLst/>
                        </a:rPr>
                        <a:t>3b</a:t>
                      </a:r>
                      <a:endParaRPr lang="en-US" sz="2200">
                        <a:solidFill>
                          <a:srgbClr val="000000"/>
                        </a:solidFill>
                        <a:effectLst/>
                        <a:latin typeface="Times New Roman"/>
                        <a:ea typeface="Calibri"/>
                        <a:cs typeface="Times New Roman"/>
                      </a:endParaRPr>
                    </a:p>
                  </a:txBody>
                  <a:tcPr marL="68345" marR="68345"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effectLst/>
                        </a:rPr>
                        <a:t>Combination of dewatered cake processing by 3rd party fertilizer processor and Class B, assuming cost of $0/ wet ton – WT ($0.04 per kilogram).</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5"/>
                  </a:ext>
                </a:extLst>
              </a:tr>
              <a:tr h="352414">
                <a:tc>
                  <a:txBody>
                    <a:bodyPr/>
                    <a:lstStyle/>
                    <a:p>
                      <a:pPr marL="0" marR="0" algn="ctr">
                        <a:spcBef>
                          <a:spcPts val="0"/>
                        </a:spcBef>
                        <a:spcAft>
                          <a:spcPts val="0"/>
                        </a:spcAft>
                      </a:pPr>
                      <a:r>
                        <a:rPr lang="en-US" sz="2200">
                          <a:effectLst/>
                        </a:rPr>
                        <a:t>4a</a:t>
                      </a:r>
                      <a:endParaRPr lang="en-US" sz="220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b="1" dirty="0">
                          <a:effectLst/>
                        </a:rPr>
                        <a:t>THP (pre-anaerobic digestion) – Class A</a:t>
                      </a:r>
                      <a:endParaRPr lang="en-US" sz="2200" b="1"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6"/>
                  </a:ext>
                </a:extLst>
              </a:tr>
              <a:tr h="308618">
                <a:tc>
                  <a:txBody>
                    <a:bodyPr/>
                    <a:lstStyle/>
                    <a:p>
                      <a:pPr marL="0" marR="0" algn="ctr">
                        <a:spcBef>
                          <a:spcPts val="0"/>
                        </a:spcBef>
                        <a:spcAft>
                          <a:spcPts val="0"/>
                        </a:spcAft>
                      </a:pPr>
                      <a:r>
                        <a:rPr lang="en-US" sz="2200">
                          <a:effectLst/>
                        </a:rPr>
                        <a:t>4b</a:t>
                      </a:r>
                      <a:endParaRPr lang="en-US" sz="220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THP  (inter anaerobic digestion) – Class A</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7"/>
                  </a:ext>
                </a:extLst>
              </a:tr>
              <a:tr h="395293">
                <a:tc>
                  <a:txBody>
                    <a:bodyPr/>
                    <a:lstStyle/>
                    <a:p>
                      <a:pPr marL="0" marR="0" algn="ctr">
                        <a:spcBef>
                          <a:spcPts val="0"/>
                        </a:spcBef>
                        <a:spcAft>
                          <a:spcPts val="0"/>
                        </a:spcAft>
                      </a:pPr>
                      <a:r>
                        <a:rPr lang="en-US" sz="2200">
                          <a:effectLst/>
                        </a:rPr>
                        <a:t>4c</a:t>
                      </a:r>
                      <a:endParaRPr lang="en-US" sz="220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THP  (post anaerobic digestion) – Potentially Class A</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08"/>
                  </a:ext>
                </a:extLst>
              </a:tr>
              <a:tr h="341736">
                <a:tc>
                  <a:txBody>
                    <a:bodyPr/>
                    <a:lstStyle/>
                    <a:p>
                      <a:pPr marL="0" marR="0" algn="ctr">
                        <a:spcBef>
                          <a:spcPts val="0"/>
                        </a:spcBef>
                        <a:spcAft>
                          <a:spcPts val="0"/>
                        </a:spcAft>
                      </a:pPr>
                      <a:r>
                        <a:rPr lang="en-US" sz="2200">
                          <a:effectLst/>
                        </a:rPr>
                        <a:t>5a</a:t>
                      </a:r>
                      <a:endParaRPr lang="en-US" sz="220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b="1" dirty="0">
                          <a:effectLst/>
                        </a:rPr>
                        <a:t>Thermal Drying 100% of 2040 Max Month Solids Loading – Class A</a:t>
                      </a:r>
                    </a:p>
                  </a:txBody>
                  <a:tcPr marL="68345" marR="68345" marT="0" marB="0"/>
                </a:tc>
                <a:extLst>
                  <a:ext uri="{0D108BD9-81ED-4DB2-BD59-A6C34878D82A}">
                    <a16:rowId xmlns:a16="http://schemas.microsoft.com/office/drawing/2014/main" val="10009"/>
                  </a:ext>
                </a:extLst>
              </a:tr>
              <a:tr h="308618">
                <a:tc>
                  <a:txBody>
                    <a:bodyPr/>
                    <a:lstStyle/>
                    <a:p>
                      <a:pPr marL="0" marR="0" algn="ctr">
                        <a:spcBef>
                          <a:spcPts val="0"/>
                        </a:spcBef>
                        <a:spcAft>
                          <a:spcPts val="0"/>
                        </a:spcAft>
                      </a:pPr>
                      <a:r>
                        <a:rPr lang="en-US" sz="2200" dirty="0">
                          <a:effectLst/>
                        </a:rPr>
                        <a:t>5b</a:t>
                      </a:r>
                      <a:endParaRPr lang="en-US" sz="2200" dirty="0">
                        <a:solidFill>
                          <a:srgbClr val="000000"/>
                        </a:solidFill>
                        <a:effectLst/>
                        <a:latin typeface="Times New Roman"/>
                        <a:ea typeface="Calibri"/>
                        <a:cs typeface="Times New Roman"/>
                      </a:endParaRPr>
                    </a:p>
                  </a:txBody>
                  <a:tcPr marL="68345" marR="68345" marT="0" marB="0"/>
                </a:tc>
                <a:tc>
                  <a:txBody>
                    <a:bodyPr/>
                    <a:lstStyle/>
                    <a:p>
                      <a:pPr marL="0" marR="0">
                        <a:spcBef>
                          <a:spcPts val="0"/>
                        </a:spcBef>
                        <a:spcAft>
                          <a:spcPts val="0"/>
                        </a:spcAft>
                      </a:pPr>
                      <a:r>
                        <a:rPr lang="en-US" sz="2200" dirty="0">
                          <a:effectLst/>
                        </a:rPr>
                        <a:t>Thermal Drying  50% Solids (Class A) and retaining 50% Class B Cake</a:t>
                      </a:r>
                      <a:endParaRPr lang="en-US" sz="2200" dirty="0">
                        <a:solidFill>
                          <a:srgbClr val="000000"/>
                        </a:solidFill>
                        <a:effectLst/>
                        <a:latin typeface="Times New Roman"/>
                        <a:ea typeface="Calibri"/>
                        <a:cs typeface="Times New Roman"/>
                      </a:endParaRPr>
                    </a:p>
                  </a:txBody>
                  <a:tcPr marL="68345" marR="68345" marT="0" marB="0"/>
                </a:tc>
                <a:extLst>
                  <a:ext uri="{0D108BD9-81ED-4DB2-BD59-A6C34878D82A}">
                    <a16:rowId xmlns:a16="http://schemas.microsoft.com/office/drawing/2014/main" val="10010"/>
                  </a:ext>
                </a:extLst>
              </a:tr>
            </a:tbl>
          </a:graphicData>
        </a:graphic>
      </p:graphicFrame>
      <p:pic>
        <p:nvPicPr>
          <p:cNvPr id="6" name="Picture 5">
            <a:extLst>
              <a:ext uri="{FF2B5EF4-FFF2-40B4-BE49-F238E27FC236}">
                <a16:creationId xmlns:a16="http://schemas.microsoft.com/office/drawing/2014/main" id="{778C8FB2-E062-418C-BF37-5F72E5BFB2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62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14B0F-F403-4311-A67A-C513077AD637}"/>
              </a:ext>
            </a:extLst>
          </p:cNvPr>
          <p:cNvSpPr>
            <a:spLocks noGrp="1"/>
          </p:cNvSpPr>
          <p:nvPr>
            <p:ph type="title"/>
          </p:nvPr>
        </p:nvSpPr>
        <p:spPr>
          <a:xfrm>
            <a:off x="677333" y="401637"/>
            <a:ext cx="5648516" cy="812565"/>
          </a:xfrm>
        </p:spPr>
        <p:txBody>
          <a:bodyPr>
            <a:noAutofit/>
          </a:bodyPr>
          <a:lstStyle/>
          <a:p>
            <a:r>
              <a:rPr lang="en-US" sz="3200" dirty="0"/>
              <a:t>Alt 1: Baseline (maintain conventional anaerobic digestion)</a:t>
            </a:r>
          </a:p>
        </p:txBody>
      </p:sp>
      <p:sp>
        <p:nvSpPr>
          <p:cNvPr id="3" name="Content Placeholder 2">
            <a:extLst>
              <a:ext uri="{FF2B5EF4-FFF2-40B4-BE49-F238E27FC236}">
                <a16:creationId xmlns:a16="http://schemas.microsoft.com/office/drawing/2014/main" id="{72857475-FC64-4B8D-9B2A-3DBD5A4957B2}"/>
              </a:ext>
            </a:extLst>
          </p:cNvPr>
          <p:cNvSpPr>
            <a:spLocks noGrp="1"/>
          </p:cNvSpPr>
          <p:nvPr>
            <p:ph idx="1"/>
          </p:nvPr>
        </p:nvSpPr>
        <p:spPr>
          <a:xfrm>
            <a:off x="677334" y="2153919"/>
            <a:ext cx="5899996" cy="4302443"/>
          </a:xfrm>
        </p:spPr>
        <p:txBody>
          <a:bodyPr>
            <a:normAutofit/>
          </a:bodyPr>
          <a:lstStyle/>
          <a:p>
            <a:r>
              <a:rPr lang="en-US" dirty="0"/>
              <a:t>Assumes no solids transfers from Long Creek</a:t>
            </a:r>
          </a:p>
          <a:p>
            <a:r>
              <a:rPr lang="en-US" dirty="0"/>
              <a:t>Maintain digestion and dewatering at McAlpine Creek WWMF </a:t>
            </a:r>
          </a:p>
          <a:p>
            <a:r>
              <a:rPr lang="en-US" dirty="0"/>
              <a:t>Construct Long Creek WWTP Solids Facilities</a:t>
            </a:r>
          </a:p>
          <a:p>
            <a:r>
              <a:rPr lang="en-US" dirty="0"/>
              <a:t>Treat Irwin Creek Solids at McAlpine</a:t>
            </a:r>
          </a:p>
          <a:p>
            <a:pPr marL="0" indent="0">
              <a:buNone/>
            </a:pPr>
            <a:endParaRPr lang="en-US" dirty="0"/>
          </a:p>
        </p:txBody>
      </p:sp>
      <p:sp>
        <p:nvSpPr>
          <p:cNvPr id="4" name="Slide Number Placeholder 3">
            <a:extLst>
              <a:ext uri="{FF2B5EF4-FFF2-40B4-BE49-F238E27FC236}">
                <a16:creationId xmlns:a16="http://schemas.microsoft.com/office/drawing/2014/main" id="{65705D4F-51C6-4C53-996D-73F675D57B25}"/>
              </a:ext>
            </a:extLst>
          </p:cNvPr>
          <p:cNvSpPr>
            <a:spLocks noGrp="1"/>
          </p:cNvSpPr>
          <p:nvPr>
            <p:ph type="sldNum" sz="quarter" idx="4"/>
          </p:nvPr>
        </p:nvSpPr>
        <p:spPr/>
        <p:txBody>
          <a:bodyPr/>
          <a:lstStyle/>
          <a:p>
            <a:fld id="{1A927660-FB9E-FD42-AF25-42BA65B7072B}" type="slidenum">
              <a:rPr lang="en-US" smtClean="0"/>
              <a:pPr/>
              <a:t>36</a:t>
            </a:fld>
            <a:endParaRPr lang="en-US"/>
          </a:p>
        </p:txBody>
      </p:sp>
      <p:pic>
        <p:nvPicPr>
          <p:cNvPr id="8" name="Picture 7">
            <a:extLst>
              <a:ext uri="{FF2B5EF4-FFF2-40B4-BE49-F238E27FC236}">
                <a16:creationId xmlns:a16="http://schemas.microsoft.com/office/drawing/2014/main" id="{73A54700-3C85-4A38-A371-3EE0FF766A6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77330" y="918633"/>
            <a:ext cx="5432011" cy="5422206"/>
          </a:xfrm>
          <a:prstGeom prst="rect">
            <a:avLst/>
          </a:prstGeom>
        </p:spPr>
      </p:pic>
      <p:sp>
        <p:nvSpPr>
          <p:cNvPr id="5" name="&quot;Not Allowed&quot; Symbol 4">
            <a:extLst>
              <a:ext uri="{FF2B5EF4-FFF2-40B4-BE49-F238E27FC236}">
                <a16:creationId xmlns:a16="http://schemas.microsoft.com/office/drawing/2014/main" id="{2C621688-0046-4CE3-804F-33327465045C}"/>
              </a:ext>
            </a:extLst>
          </p:cNvPr>
          <p:cNvSpPr/>
          <p:nvPr/>
        </p:nvSpPr>
        <p:spPr>
          <a:xfrm>
            <a:off x="8026400" y="2885440"/>
            <a:ext cx="1645920" cy="1320800"/>
          </a:xfrm>
          <a:prstGeom prst="noSmoking">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CFC1AD86-7321-4B1F-A17F-1AE0767A68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738180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14B0F-F403-4311-A67A-C513077AD637}"/>
              </a:ext>
            </a:extLst>
          </p:cNvPr>
          <p:cNvSpPr>
            <a:spLocks noGrp="1"/>
          </p:cNvSpPr>
          <p:nvPr>
            <p:ph type="title"/>
          </p:nvPr>
        </p:nvSpPr>
        <p:spPr>
          <a:xfrm>
            <a:off x="677333" y="401637"/>
            <a:ext cx="5648516" cy="812565"/>
          </a:xfrm>
        </p:spPr>
        <p:txBody>
          <a:bodyPr>
            <a:noAutofit/>
          </a:bodyPr>
          <a:lstStyle/>
          <a:p>
            <a:r>
              <a:rPr lang="en-US" sz="3200" dirty="0"/>
              <a:t>Baseline - </a:t>
            </a:r>
            <a:r>
              <a:rPr lang="en-US" dirty="0"/>
              <a:t>Operational and Facility Changes</a:t>
            </a:r>
            <a:endParaRPr lang="en-US" sz="3200" dirty="0"/>
          </a:p>
        </p:txBody>
      </p:sp>
      <p:sp>
        <p:nvSpPr>
          <p:cNvPr id="3" name="Content Placeholder 2">
            <a:extLst>
              <a:ext uri="{FF2B5EF4-FFF2-40B4-BE49-F238E27FC236}">
                <a16:creationId xmlns:a16="http://schemas.microsoft.com/office/drawing/2014/main" id="{72857475-FC64-4B8D-9B2A-3DBD5A4957B2}"/>
              </a:ext>
            </a:extLst>
          </p:cNvPr>
          <p:cNvSpPr>
            <a:spLocks noGrp="1"/>
          </p:cNvSpPr>
          <p:nvPr>
            <p:ph idx="1"/>
          </p:nvPr>
        </p:nvSpPr>
        <p:spPr>
          <a:xfrm>
            <a:off x="677334" y="1391919"/>
            <a:ext cx="5899996" cy="5064444"/>
          </a:xfrm>
        </p:spPr>
        <p:txBody>
          <a:bodyPr>
            <a:normAutofit fontScale="92500"/>
          </a:bodyPr>
          <a:lstStyle/>
          <a:p>
            <a:r>
              <a:rPr lang="en-US" sz="2800" dirty="0"/>
              <a:t>Additional equipment and facility upgrades required due to increased class B cake from Irwin and projected  growth increases </a:t>
            </a:r>
          </a:p>
          <a:p>
            <a:pPr lvl="1"/>
            <a:r>
              <a:rPr lang="en-US" sz="2400" dirty="0"/>
              <a:t>New PS gravity and centrifuge thickeners</a:t>
            </a:r>
          </a:p>
          <a:p>
            <a:pPr lvl="1"/>
            <a:r>
              <a:rPr lang="en-US" sz="2400" dirty="0"/>
              <a:t>New Sugar, and Irwin WAS EQ and blending tanks</a:t>
            </a:r>
          </a:p>
          <a:p>
            <a:pPr lvl="1"/>
            <a:r>
              <a:rPr lang="en-US" sz="2400" dirty="0"/>
              <a:t>New PS screens </a:t>
            </a:r>
          </a:p>
          <a:p>
            <a:pPr lvl="1"/>
            <a:r>
              <a:rPr lang="en-US" sz="2400" dirty="0"/>
              <a:t>Additional biosolids storage</a:t>
            </a:r>
          </a:p>
          <a:p>
            <a:r>
              <a:rPr lang="en-US" sz="2800" dirty="0"/>
              <a:t>Thickening/dewatering complex upgrades</a:t>
            </a:r>
          </a:p>
          <a:p>
            <a:pPr lvl="0"/>
            <a:r>
              <a:rPr lang="en-US" sz="2800" dirty="0"/>
              <a:t>Phosphorus recovery system</a:t>
            </a:r>
          </a:p>
          <a:p>
            <a:endParaRPr lang="en-US" sz="2800" dirty="0"/>
          </a:p>
        </p:txBody>
      </p:sp>
      <p:sp>
        <p:nvSpPr>
          <p:cNvPr id="4" name="Slide Number Placeholder 3">
            <a:extLst>
              <a:ext uri="{FF2B5EF4-FFF2-40B4-BE49-F238E27FC236}">
                <a16:creationId xmlns:a16="http://schemas.microsoft.com/office/drawing/2014/main" id="{65705D4F-51C6-4C53-996D-73F675D57B25}"/>
              </a:ext>
            </a:extLst>
          </p:cNvPr>
          <p:cNvSpPr>
            <a:spLocks noGrp="1"/>
          </p:cNvSpPr>
          <p:nvPr>
            <p:ph type="sldNum" sz="quarter" idx="4"/>
          </p:nvPr>
        </p:nvSpPr>
        <p:spPr/>
        <p:txBody>
          <a:bodyPr/>
          <a:lstStyle/>
          <a:p>
            <a:fld id="{1A927660-FB9E-FD42-AF25-42BA65B7072B}" type="slidenum">
              <a:rPr lang="en-US" smtClean="0"/>
              <a:pPr/>
              <a:t>37</a:t>
            </a:fld>
            <a:endParaRPr lang="en-US"/>
          </a:p>
        </p:txBody>
      </p:sp>
      <p:pic>
        <p:nvPicPr>
          <p:cNvPr id="5" name="Picture 4">
            <a:extLst>
              <a:ext uri="{FF2B5EF4-FFF2-40B4-BE49-F238E27FC236}">
                <a16:creationId xmlns:a16="http://schemas.microsoft.com/office/drawing/2014/main" id="{B9E8649F-90F0-4239-86FC-6473AC0C6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33424" y="77502"/>
            <a:ext cx="5429046" cy="6456363"/>
          </a:xfrm>
          <a:prstGeom prst="rect">
            <a:avLst/>
          </a:prstGeom>
        </p:spPr>
      </p:pic>
    </p:spTree>
    <p:extLst>
      <p:ext uri="{BB962C8B-B14F-4D97-AF65-F5344CB8AC3E}">
        <p14:creationId xmlns:p14="http://schemas.microsoft.com/office/powerpoint/2010/main" val="2884870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1C0C-B4B5-4CBE-8E57-C3A9A00EB372}"/>
              </a:ext>
            </a:extLst>
          </p:cNvPr>
          <p:cNvSpPr>
            <a:spLocks noGrp="1"/>
          </p:cNvSpPr>
          <p:nvPr>
            <p:ph type="title"/>
          </p:nvPr>
        </p:nvSpPr>
        <p:spPr/>
        <p:txBody>
          <a:bodyPr/>
          <a:lstStyle/>
          <a:p>
            <a:r>
              <a:rPr lang="en-US" dirty="0"/>
              <a:t>Alt 4a- THP (pre-anaerobic digestion) – Class A</a:t>
            </a:r>
            <a:br>
              <a:rPr lang="en-US" dirty="0"/>
            </a:br>
            <a:endParaRPr lang="en-US" dirty="0"/>
          </a:p>
        </p:txBody>
      </p:sp>
      <p:sp>
        <p:nvSpPr>
          <p:cNvPr id="4" name="Slide Number Placeholder 3">
            <a:extLst>
              <a:ext uri="{FF2B5EF4-FFF2-40B4-BE49-F238E27FC236}">
                <a16:creationId xmlns:a16="http://schemas.microsoft.com/office/drawing/2014/main" id="{A442D824-578E-4FB0-9AE6-A7E0B37C5CBB}"/>
              </a:ext>
            </a:extLst>
          </p:cNvPr>
          <p:cNvSpPr>
            <a:spLocks noGrp="1"/>
          </p:cNvSpPr>
          <p:nvPr>
            <p:ph type="sldNum" sz="quarter" idx="4"/>
          </p:nvPr>
        </p:nvSpPr>
        <p:spPr/>
        <p:txBody>
          <a:bodyPr/>
          <a:lstStyle/>
          <a:p>
            <a:fld id="{1A927660-FB9E-FD42-AF25-42BA65B7072B}" type="slidenum">
              <a:rPr lang="en-US" smtClean="0"/>
              <a:pPr/>
              <a:t>38</a:t>
            </a:fld>
            <a:endParaRPr lang="en-US"/>
          </a:p>
        </p:txBody>
      </p:sp>
      <p:pic>
        <p:nvPicPr>
          <p:cNvPr id="5" name="Content Placeholder 4">
            <a:extLst>
              <a:ext uri="{FF2B5EF4-FFF2-40B4-BE49-F238E27FC236}">
                <a16:creationId xmlns:a16="http://schemas.microsoft.com/office/drawing/2014/main" id="{1DDDC7FB-ABA8-45E7-B21A-FCB1CDC3E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527" y="3166428"/>
            <a:ext cx="6263219" cy="3278240"/>
          </a:xfrm>
          <a:prstGeom prst="rect">
            <a:avLst/>
          </a:prstGeom>
        </p:spPr>
      </p:pic>
      <p:sp>
        <p:nvSpPr>
          <p:cNvPr id="3" name="Content Placeholder 2">
            <a:extLst>
              <a:ext uri="{FF2B5EF4-FFF2-40B4-BE49-F238E27FC236}">
                <a16:creationId xmlns:a16="http://schemas.microsoft.com/office/drawing/2014/main" id="{9A1BBAD5-7DD4-42D3-9A3C-269E08D8BC8D}"/>
              </a:ext>
            </a:extLst>
          </p:cNvPr>
          <p:cNvSpPr>
            <a:spLocks noGrp="1"/>
          </p:cNvSpPr>
          <p:nvPr>
            <p:ph sz="half" idx="1"/>
          </p:nvPr>
        </p:nvSpPr>
        <p:spPr>
          <a:xfrm>
            <a:off x="513080" y="1041400"/>
            <a:ext cx="5932690" cy="5526192"/>
          </a:xfrm>
        </p:spPr>
        <p:txBody>
          <a:bodyPr>
            <a:normAutofit/>
          </a:bodyPr>
          <a:lstStyle/>
          <a:p>
            <a:r>
              <a:rPr lang="en-US" dirty="0"/>
              <a:t>THP breaks down cell walls, hard to digest compounds, by application of high pressure (90psi) and temperature (330 F), for about 20 minutes.</a:t>
            </a:r>
          </a:p>
          <a:p>
            <a:pPr lvl="1"/>
            <a:r>
              <a:rPr lang="en-US" dirty="0"/>
              <a:t>Reduces viscosity of material </a:t>
            </a:r>
          </a:p>
          <a:p>
            <a:pPr lvl="1"/>
            <a:r>
              <a:rPr lang="en-US" dirty="0"/>
              <a:t>Destroys pathogens</a:t>
            </a:r>
          </a:p>
          <a:p>
            <a:pPr lvl="1"/>
            <a:r>
              <a:rPr lang="en-US" dirty="0"/>
              <a:t>Improves bioavailability of nutrients</a:t>
            </a:r>
          </a:p>
          <a:p>
            <a:r>
              <a:rPr lang="en-US" dirty="0"/>
              <a:t>Pre-anaerobic THP - THP located upstream of the anaerobic digestion process</a:t>
            </a:r>
          </a:p>
          <a:p>
            <a:pPr lvl="1"/>
            <a:r>
              <a:rPr lang="en-US" dirty="0"/>
              <a:t>Increases digester solids loading </a:t>
            </a:r>
          </a:p>
          <a:p>
            <a:pPr lvl="1"/>
            <a:r>
              <a:rPr lang="en-US" dirty="0"/>
              <a:t>Higher VSR, resulting in fewer residual solids and optimized biogas production</a:t>
            </a:r>
          </a:p>
          <a:p>
            <a:pPr lvl="1"/>
            <a:r>
              <a:rPr lang="en-US" dirty="0"/>
              <a:t>Improved post-digestion dewatering performance with drier cake.</a:t>
            </a:r>
          </a:p>
          <a:p>
            <a:endParaRPr lang="en-US" dirty="0"/>
          </a:p>
          <a:p>
            <a:endParaRPr lang="en-US" dirty="0"/>
          </a:p>
        </p:txBody>
      </p:sp>
      <p:pic>
        <p:nvPicPr>
          <p:cNvPr id="6" name="Picture 5">
            <a:extLst>
              <a:ext uri="{FF2B5EF4-FFF2-40B4-BE49-F238E27FC236}">
                <a16:creationId xmlns:a16="http://schemas.microsoft.com/office/drawing/2014/main" id="{83B32899-4B3F-4656-9E40-BD254D26E42B}"/>
              </a:ext>
            </a:extLst>
          </p:cNvPr>
          <p:cNvPicPr/>
          <p:nvPr/>
        </p:nvPicPr>
        <p:blipFill>
          <a:blip r:embed="rId4" cstate="screen">
            <a:extLst>
              <a:ext uri="{28A0092B-C50C-407E-A947-70E740481C1C}">
                <a14:useLocalDpi xmlns:a14="http://schemas.microsoft.com/office/drawing/2010/main" val="0"/>
              </a:ext>
            </a:extLst>
          </a:blip>
          <a:stretch>
            <a:fillRect/>
          </a:stretch>
        </p:blipFill>
        <p:spPr bwMode="auto">
          <a:xfrm>
            <a:off x="7523933" y="832016"/>
            <a:ext cx="4094164" cy="2125028"/>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2DD56F10-BF69-4651-B939-F851F86BD42D}"/>
              </a:ext>
            </a:extLst>
          </p:cNvPr>
          <p:cNvSpPr/>
          <p:nvPr/>
        </p:nvSpPr>
        <p:spPr>
          <a:xfrm>
            <a:off x="7632381" y="3073593"/>
            <a:ext cx="4046539" cy="253916"/>
          </a:xfrm>
          <a:prstGeom prst="rect">
            <a:avLst/>
          </a:prstGeom>
        </p:spPr>
        <p:txBody>
          <a:bodyPr wrap="square">
            <a:spAutoFit/>
          </a:bodyPr>
          <a:lstStyle/>
          <a:p>
            <a:r>
              <a:rPr lang="en-US" sz="1050" dirty="0">
                <a:solidFill>
                  <a:srgbClr val="669044"/>
                </a:solidFill>
              </a:rPr>
              <a:t>Thermal Hydrolysis System at Crawley WWTP (Image courtesy </a:t>
            </a:r>
            <a:r>
              <a:rPr lang="en-US" sz="1050" dirty="0" err="1">
                <a:solidFill>
                  <a:srgbClr val="669044"/>
                </a:solidFill>
              </a:rPr>
              <a:t>Cambi</a:t>
            </a:r>
            <a:r>
              <a:rPr lang="en-US" sz="1050" dirty="0">
                <a:solidFill>
                  <a:srgbClr val="669044"/>
                </a:solidFill>
              </a:rPr>
              <a:t>)</a:t>
            </a:r>
          </a:p>
        </p:txBody>
      </p:sp>
      <p:pic>
        <p:nvPicPr>
          <p:cNvPr id="8" name="Picture 7">
            <a:extLst>
              <a:ext uri="{FF2B5EF4-FFF2-40B4-BE49-F238E27FC236}">
                <a16:creationId xmlns:a16="http://schemas.microsoft.com/office/drawing/2014/main" id="{AAD21827-D7D3-4F4A-A5D3-09B1686AAFD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501641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59FB-A30B-4EEE-8A11-768208EE26E5}"/>
              </a:ext>
            </a:extLst>
          </p:cNvPr>
          <p:cNvSpPr>
            <a:spLocks noGrp="1"/>
          </p:cNvSpPr>
          <p:nvPr>
            <p:ph type="title"/>
          </p:nvPr>
        </p:nvSpPr>
        <p:spPr/>
        <p:txBody>
          <a:bodyPr/>
          <a:lstStyle/>
          <a:p>
            <a:r>
              <a:rPr lang="en-US" dirty="0"/>
              <a:t>THP (pre-anaerobic digestion) – Class A</a:t>
            </a:r>
          </a:p>
        </p:txBody>
      </p:sp>
      <p:sp>
        <p:nvSpPr>
          <p:cNvPr id="3" name="Content Placeholder 2">
            <a:extLst>
              <a:ext uri="{FF2B5EF4-FFF2-40B4-BE49-F238E27FC236}">
                <a16:creationId xmlns:a16="http://schemas.microsoft.com/office/drawing/2014/main" id="{3D4854D8-4AE9-4390-83F6-78AE113D0252}"/>
              </a:ext>
            </a:extLst>
          </p:cNvPr>
          <p:cNvSpPr>
            <a:spLocks noGrp="1"/>
          </p:cNvSpPr>
          <p:nvPr>
            <p:ph sz="half" idx="1"/>
          </p:nvPr>
        </p:nvSpPr>
        <p:spPr>
          <a:xfrm>
            <a:off x="677333" y="1391921"/>
            <a:ext cx="5232400" cy="4799017"/>
          </a:xfrm>
        </p:spPr>
        <p:txBody>
          <a:bodyPr>
            <a:normAutofit/>
          </a:bodyPr>
          <a:lstStyle/>
          <a:p>
            <a:r>
              <a:rPr lang="en-US" dirty="0"/>
              <a:t>Solids transferred from Irwin Creek will be blended with sludge from the proposed Long Creek WWTP.</a:t>
            </a:r>
          </a:p>
          <a:p>
            <a:r>
              <a:rPr lang="en-US" dirty="0"/>
              <a:t>THP Operational and Facility Changes include: </a:t>
            </a:r>
          </a:p>
          <a:p>
            <a:pPr lvl="1"/>
            <a:r>
              <a:rPr lang="en-US" dirty="0"/>
              <a:t>THP system</a:t>
            </a:r>
          </a:p>
          <a:p>
            <a:pPr lvl="1"/>
            <a:r>
              <a:rPr lang="en-US" dirty="0"/>
              <a:t> PS + WAS blending tank required in addition to the WAS blending tanks</a:t>
            </a:r>
          </a:p>
          <a:p>
            <a:pPr lvl="1"/>
            <a:r>
              <a:rPr lang="en-US" dirty="0"/>
              <a:t>Screening Building and PS+WAS screens</a:t>
            </a:r>
          </a:p>
          <a:p>
            <a:pPr lvl="1"/>
            <a:r>
              <a:rPr lang="en-US" dirty="0"/>
              <a:t>Pre-dewatering building, pre-dewatering centrifuges and sludge hoppers </a:t>
            </a:r>
          </a:p>
          <a:p>
            <a:endParaRPr lang="en-US" dirty="0"/>
          </a:p>
          <a:p>
            <a:pPr marL="457200" lvl="1" indent="0">
              <a:buNone/>
            </a:pPr>
            <a:endParaRPr lang="en-US" dirty="0"/>
          </a:p>
          <a:p>
            <a:endParaRPr lang="en-US" dirty="0"/>
          </a:p>
        </p:txBody>
      </p:sp>
      <p:pic>
        <p:nvPicPr>
          <p:cNvPr id="7" name="Content Placeholder 6">
            <a:extLst>
              <a:ext uri="{FF2B5EF4-FFF2-40B4-BE49-F238E27FC236}">
                <a16:creationId xmlns:a16="http://schemas.microsoft.com/office/drawing/2014/main" id="{07CFADC7-16BD-445E-9069-6989D0CC57A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83395" y="1041400"/>
            <a:ext cx="5911989" cy="5414962"/>
          </a:xfrm>
          <a:prstGeom prst="rect">
            <a:avLst/>
          </a:prstGeom>
        </p:spPr>
      </p:pic>
      <p:sp>
        <p:nvSpPr>
          <p:cNvPr id="4" name="Slide Number Placeholder 3">
            <a:extLst>
              <a:ext uri="{FF2B5EF4-FFF2-40B4-BE49-F238E27FC236}">
                <a16:creationId xmlns:a16="http://schemas.microsoft.com/office/drawing/2014/main" id="{9227D51E-B2FD-4CD1-A264-660A7C7FC8AF}"/>
              </a:ext>
            </a:extLst>
          </p:cNvPr>
          <p:cNvSpPr>
            <a:spLocks noGrp="1"/>
          </p:cNvSpPr>
          <p:nvPr>
            <p:ph type="sldNum" sz="quarter" idx="4"/>
          </p:nvPr>
        </p:nvSpPr>
        <p:spPr/>
        <p:txBody>
          <a:bodyPr/>
          <a:lstStyle/>
          <a:p>
            <a:fld id="{1A927660-FB9E-FD42-AF25-42BA65B7072B}" type="slidenum">
              <a:rPr lang="en-US" smtClean="0"/>
              <a:pPr/>
              <a:t>39</a:t>
            </a:fld>
            <a:endParaRPr lang="en-US"/>
          </a:p>
        </p:txBody>
      </p:sp>
      <p:pic>
        <p:nvPicPr>
          <p:cNvPr id="6" name="Picture 5">
            <a:extLst>
              <a:ext uri="{FF2B5EF4-FFF2-40B4-BE49-F238E27FC236}">
                <a16:creationId xmlns:a16="http://schemas.microsoft.com/office/drawing/2014/main" id="{6AA4BC65-F9ED-4B8B-8BFC-6E9DDE46BF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575644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D30496-E5F4-4578-A5E5-158D3D154A32}"/>
              </a:ext>
            </a:extLst>
          </p:cNvPr>
          <p:cNvSpPr/>
          <p:nvPr/>
        </p:nvSpPr>
        <p:spPr>
          <a:xfrm>
            <a:off x="10556423" y="5391878"/>
            <a:ext cx="1502895" cy="1335055"/>
          </a:xfrm>
          <a:prstGeom prst="rect">
            <a:avLst/>
          </a:prstGeom>
          <a:solidFill>
            <a:srgbClr val="66904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latin typeface="Calibri"/>
            </a:endParaRPr>
          </a:p>
        </p:txBody>
      </p:sp>
      <p:sp>
        <p:nvSpPr>
          <p:cNvPr id="3" name="Title 2"/>
          <p:cNvSpPr>
            <a:spLocks noGrp="1"/>
          </p:cNvSpPr>
          <p:nvPr>
            <p:ph type="title"/>
          </p:nvPr>
        </p:nvSpPr>
        <p:spPr>
          <a:xfrm>
            <a:off x="5350132" y="1729065"/>
            <a:ext cx="4413539" cy="1562603"/>
          </a:xfrm>
        </p:spPr>
        <p:txBody>
          <a:bodyPr/>
          <a:lstStyle/>
          <a:p>
            <a:pPr algn="ctr"/>
            <a:r>
              <a:rPr lang="en-US" sz="3200" dirty="0"/>
              <a:t>Biosolids Market Analysis for a Strategic Long-term Biosolids Management</a:t>
            </a:r>
          </a:p>
        </p:txBody>
      </p:sp>
      <p:cxnSp>
        <p:nvCxnSpPr>
          <p:cNvPr id="10" name="Straight Connector 9">
            <a:extLst>
              <a:ext uri="{FF2B5EF4-FFF2-40B4-BE49-F238E27FC236}">
                <a16:creationId xmlns:a16="http://schemas.microsoft.com/office/drawing/2014/main" id="{5B2309DF-40A9-4DCF-A524-3D7BFFF50A23}"/>
              </a:ext>
            </a:extLst>
          </p:cNvPr>
          <p:cNvCxnSpPr>
            <a:cxnSpLocks/>
          </p:cNvCxnSpPr>
          <p:nvPr/>
        </p:nvCxnSpPr>
        <p:spPr>
          <a:xfrm>
            <a:off x="10513780" y="0"/>
            <a:ext cx="0" cy="6867834"/>
          </a:xfrm>
          <a:prstGeom prst="line">
            <a:avLst/>
          </a:prstGeom>
          <a:ln>
            <a:solidFill>
              <a:srgbClr val="063D8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A78AA05-1011-4DA2-801C-794BB780E1CF}"/>
              </a:ext>
            </a:extLst>
          </p:cNvPr>
          <p:cNvCxnSpPr>
            <a:cxnSpLocks/>
          </p:cNvCxnSpPr>
          <p:nvPr/>
        </p:nvCxnSpPr>
        <p:spPr>
          <a:xfrm flipH="1">
            <a:off x="0" y="5360957"/>
            <a:ext cx="12013998" cy="0"/>
          </a:xfrm>
          <a:prstGeom prst="line">
            <a:avLst/>
          </a:prstGeom>
          <a:ln>
            <a:solidFill>
              <a:srgbClr val="063D89"/>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7108FDC-30B2-4DC0-ABA4-C4583E3113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065" y="5393109"/>
            <a:ext cx="2410525" cy="1333824"/>
          </a:xfrm>
          <a:prstGeom prst="rect">
            <a:avLst/>
          </a:prstGeom>
        </p:spPr>
      </p:pic>
      <p:pic>
        <p:nvPicPr>
          <p:cNvPr id="8" name="Picture 7">
            <a:extLst>
              <a:ext uri="{FF2B5EF4-FFF2-40B4-BE49-F238E27FC236}">
                <a16:creationId xmlns:a16="http://schemas.microsoft.com/office/drawing/2014/main" id="{AC110AA1-5E10-4309-AD43-AFE5DAACE87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54968" y="5504839"/>
            <a:ext cx="1484418" cy="569915"/>
          </a:xfrm>
          <a:prstGeom prst="rect">
            <a:avLst/>
          </a:prstGeom>
        </p:spPr>
      </p:pic>
      <p:sp>
        <p:nvSpPr>
          <p:cNvPr id="9" name="TextBox 8">
            <a:extLst>
              <a:ext uri="{FF2B5EF4-FFF2-40B4-BE49-F238E27FC236}">
                <a16:creationId xmlns:a16="http://schemas.microsoft.com/office/drawing/2014/main" id="{972CBEA8-1F9C-4BEB-8124-CA818B0E309B}"/>
              </a:ext>
            </a:extLst>
          </p:cNvPr>
          <p:cNvSpPr txBox="1"/>
          <p:nvPr/>
        </p:nvSpPr>
        <p:spPr>
          <a:xfrm>
            <a:off x="2343173" y="5616338"/>
            <a:ext cx="4343401" cy="1077218"/>
          </a:xfrm>
          <a:prstGeom prst="rect">
            <a:avLst/>
          </a:prstGeom>
          <a:noFill/>
        </p:spPr>
        <p:txBody>
          <a:bodyPr wrap="square" rtlCol="0">
            <a:spAutoFit/>
          </a:bodyPr>
          <a:lstStyle/>
          <a:p>
            <a:r>
              <a:rPr lang="en-US" sz="1600" b="1" dirty="0">
                <a:solidFill>
                  <a:srgbClr val="000000"/>
                </a:solidFill>
                <a:latin typeface="Calibri"/>
              </a:rPr>
              <a:t>Irene T. Okioga “Tesha”, PhD, PE, LEEP AP, ENV SP</a:t>
            </a:r>
            <a:br>
              <a:rPr lang="en-US" sz="1600" b="1" dirty="0">
                <a:solidFill>
                  <a:srgbClr val="000000"/>
                </a:solidFill>
                <a:latin typeface="Calibri"/>
              </a:rPr>
            </a:br>
            <a:r>
              <a:rPr lang="en-US" sz="1600" b="1" dirty="0">
                <a:solidFill>
                  <a:srgbClr val="000000"/>
                </a:solidFill>
                <a:latin typeface="Calibri"/>
              </a:rPr>
              <a:t>Jackie Jarrell, PE</a:t>
            </a:r>
            <a:br>
              <a:rPr lang="en-US" sz="1600" b="1" dirty="0">
                <a:solidFill>
                  <a:srgbClr val="000000"/>
                </a:solidFill>
                <a:latin typeface="Calibri"/>
              </a:rPr>
            </a:br>
            <a:r>
              <a:rPr lang="en-US" sz="1600" b="1" dirty="0">
                <a:solidFill>
                  <a:srgbClr val="000000"/>
                </a:solidFill>
                <a:latin typeface="Calibri"/>
              </a:rPr>
              <a:t>Jean Creech </a:t>
            </a:r>
            <a:br>
              <a:rPr lang="en-US" sz="1600" b="1" dirty="0">
                <a:solidFill>
                  <a:srgbClr val="000000"/>
                </a:solidFill>
                <a:latin typeface="Calibri"/>
              </a:rPr>
            </a:br>
            <a:r>
              <a:rPr lang="en-US" sz="1600" b="1" dirty="0">
                <a:solidFill>
                  <a:srgbClr val="000000"/>
                </a:solidFill>
                <a:latin typeface="Calibri"/>
              </a:rPr>
              <a:t>Chuck Bliss, PE</a:t>
            </a:r>
          </a:p>
        </p:txBody>
      </p:sp>
      <p:sp>
        <p:nvSpPr>
          <p:cNvPr id="14" name="TextBox 13">
            <a:extLst>
              <a:ext uri="{FF2B5EF4-FFF2-40B4-BE49-F238E27FC236}">
                <a16:creationId xmlns:a16="http://schemas.microsoft.com/office/drawing/2014/main" id="{677260A4-4510-4313-84CE-76A67B90E03E}"/>
              </a:ext>
            </a:extLst>
          </p:cNvPr>
          <p:cNvSpPr txBox="1"/>
          <p:nvPr/>
        </p:nvSpPr>
        <p:spPr>
          <a:xfrm>
            <a:off x="6431760" y="6122426"/>
            <a:ext cx="3877056" cy="584775"/>
          </a:xfrm>
          <a:prstGeom prst="rect">
            <a:avLst/>
          </a:prstGeom>
          <a:noFill/>
        </p:spPr>
        <p:txBody>
          <a:bodyPr wrap="square" rtlCol="0">
            <a:spAutoFit/>
          </a:bodyPr>
          <a:lstStyle/>
          <a:p>
            <a:pPr algn="r"/>
            <a:r>
              <a:rPr lang="en-US" sz="1600" b="1" dirty="0">
                <a:solidFill>
                  <a:srgbClr val="000000"/>
                </a:solidFill>
                <a:latin typeface="Calibri"/>
              </a:rPr>
              <a:t>K. Richard Tsang, PhD, PE, BCEE</a:t>
            </a:r>
          </a:p>
          <a:p>
            <a:pPr algn="r"/>
            <a:r>
              <a:rPr lang="en-US" sz="1600" b="1" dirty="0">
                <a:solidFill>
                  <a:srgbClr val="000000"/>
                </a:solidFill>
                <a:latin typeface="Calibri"/>
              </a:rPr>
              <a:t>Jonathan S. Lapsley, PE</a:t>
            </a:r>
            <a:endParaRPr lang="en-US" sz="1600" dirty="0">
              <a:solidFill>
                <a:srgbClr val="000000"/>
              </a:solidFill>
              <a:latin typeface="Calibri"/>
            </a:endParaRPr>
          </a:p>
        </p:txBody>
      </p:sp>
      <p:sp>
        <p:nvSpPr>
          <p:cNvPr id="2" name="TextBox 1">
            <a:extLst>
              <a:ext uri="{FF2B5EF4-FFF2-40B4-BE49-F238E27FC236}">
                <a16:creationId xmlns:a16="http://schemas.microsoft.com/office/drawing/2014/main" id="{AAD17079-F880-47BE-8AC1-923013CEF27B}"/>
              </a:ext>
            </a:extLst>
          </p:cNvPr>
          <p:cNvSpPr txBox="1"/>
          <p:nvPr/>
        </p:nvSpPr>
        <p:spPr>
          <a:xfrm>
            <a:off x="1556088" y="4008230"/>
            <a:ext cx="8915042" cy="1200329"/>
          </a:xfrm>
          <a:prstGeom prst="rect">
            <a:avLst/>
          </a:prstGeom>
          <a:noFill/>
        </p:spPr>
        <p:txBody>
          <a:bodyPr wrap="square" rtlCol="0">
            <a:spAutoFit/>
          </a:bodyPr>
          <a:lstStyle/>
          <a:p>
            <a:pPr algn="ctr"/>
            <a:endParaRPr lang="en-US" dirty="0"/>
          </a:p>
          <a:p>
            <a:pPr algn="ctr"/>
            <a:r>
              <a:rPr lang="en-US" dirty="0"/>
              <a:t> Metropolitan Water Reclamation District of Greater Chicago </a:t>
            </a:r>
          </a:p>
          <a:p>
            <a:pPr algn="ctr"/>
            <a:r>
              <a:rPr lang="en-US" dirty="0"/>
              <a:t>Monitoring And Research Department </a:t>
            </a:r>
            <a:br>
              <a:rPr lang="en-US" dirty="0"/>
            </a:br>
            <a:r>
              <a:rPr lang="en-US" i="1" dirty="0"/>
              <a:t>June 28, 2019 Seminar Series</a:t>
            </a:r>
          </a:p>
        </p:txBody>
      </p:sp>
    </p:spTree>
    <p:extLst>
      <p:ext uri="{BB962C8B-B14F-4D97-AF65-F5344CB8AC3E}">
        <p14:creationId xmlns:p14="http://schemas.microsoft.com/office/powerpoint/2010/main" val="20385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54DE-15EC-4FBD-A9A3-4BC71E3530A2}"/>
              </a:ext>
            </a:extLst>
          </p:cNvPr>
          <p:cNvSpPr>
            <a:spLocks noGrp="1"/>
          </p:cNvSpPr>
          <p:nvPr>
            <p:ph type="title"/>
          </p:nvPr>
        </p:nvSpPr>
        <p:spPr/>
        <p:txBody>
          <a:bodyPr/>
          <a:lstStyle/>
          <a:p>
            <a:r>
              <a:rPr lang="en-US" dirty="0"/>
              <a:t>Thermal Drying – Class A</a:t>
            </a:r>
          </a:p>
        </p:txBody>
      </p:sp>
      <p:sp>
        <p:nvSpPr>
          <p:cNvPr id="3" name="Content Placeholder 2">
            <a:extLst>
              <a:ext uri="{FF2B5EF4-FFF2-40B4-BE49-F238E27FC236}">
                <a16:creationId xmlns:a16="http://schemas.microsoft.com/office/drawing/2014/main" id="{5207BAAC-4FA0-4144-9BAC-0E14E877266D}"/>
              </a:ext>
            </a:extLst>
          </p:cNvPr>
          <p:cNvSpPr>
            <a:spLocks noGrp="1"/>
          </p:cNvSpPr>
          <p:nvPr>
            <p:ph idx="1"/>
          </p:nvPr>
        </p:nvSpPr>
        <p:spPr>
          <a:xfrm>
            <a:off x="677334" y="1391920"/>
            <a:ext cx="6922680" cy="4851400"/>
          </a:xfrm>
        </p:spPr>
        <p:txBody>
          <a:bodyPr>
            <a:normAutofit/>
          </a:bodyPr>
          <a:lstStyle/>
          <a:p>
            <a:r>
              <a:rPr lang="en-US" dirty="0"/>
              <a:t>Implement thermal dryers for 100% solids loading at McAlpine Creek WWMF</a:t>
            </a:r>
          </a:p>
          <a:p>
            <a:r>
              <a:rPr lang="en-US" dirty="0"/>
              <a:t>Solids transferred from Irwin Creek will be blended with sludge from the proposed Long Creek WWTP.</a:t>
            </a:r>
          </a:p>
          <a:p>
            <a:r>
              <a:rPr lang="en-US" dirty="0"/>
              <a:t>Installation downstream of digestion and dewatering </a:t>
            </a:r>
          </a:p>
          <a:p>
            <a:r>
              <a:rPr lang="en-US" dirty="0"/>
              <a:t>The rotary drum dryer was the only type of dryer evaluated in detail.</a:t>
            </a:r>
          </a:p>
          <a:p>
            <a:pPr lvl="1"/>
            <a:r>
              <a:rPr lang="en-US" dirty="0"/>
              <a:t>It is the most prevalent drying technology at medium to large facilities in the U.S</a:t>
            </a:r>
          </a:p>
        </p:txBody>
      </p:sp>
      <p:sp>
        <p:nvSpPr>
          <p:cNvPr id="4" name="Slide Number Placeholder 3">
            <a:extLst>
              <a:ext uri="{FF2B5EF4-FFF2-40B4-BE49-F238E27FC236}">
                <a16:creationId xmlns:a16="http://schemas.microsoft.com/office/drawing/2014/main" id="{703F3DB4-7589-4542-98E3-A5C27707D997}"/>
              </a:ext>
            </a:extLst>
          </p:cNvPr>
          <p:cNvSpPr>
            <a:spLocks noGrp="1"/>
          </p:cNvSpPr>
          <p:nvPr>
            <p:ph type="sldNum" sz="quarter" idx="4"/>
          </p:nvPr>
        </p:nvSpPr>
        <p:spPr/>
        <p:txBody>
          <a:bodyPr/>
          <a:lstStyle/>
          <a:p>
            <a:fld id="{1A927660-FB9E-FD42-AF25-42BA65B7072B}" type="slidenum">
              <a:rPr lang="en-US" smtClean="0"/>
              <a:pPr/>
              <a:t>40</a:t>
            </a:fld>
            <a:endParaRPr lang="en-US"/>
          </a:p>
        </p:txBody>
      </p:sp>
      <p:pic>
        <p:nvPicPr>
          <p:cNvPr id="5" name="Picture 4">
            <a:extLst>
              <a:ext uri="{FF2B5EF4-FFF2-40B4-BE49-F238E27FC236}">
                <a16:creationId xmlns:a16="http://schemas.microsoft.com/office/drawing/2014/main" id="{183C06DE-1D32-4333-843F-20FE54EE511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pic>
        <p:nvPicPr>
          <p:cNvPr id="6" name="Picture 2" descr="2017-04-18 15.43.15.jpg">
            <a:extLst>
              <a:ext uri="{FF2B5EF4-FFF2-40B4-BE49-F238E27FC236}">
                <a16:creationId xmlns:a16="http://schemas.microsoft.com/office/drawing/2014/main" id="{B152BFBE-9BC4-4305-800F-EAD2A047A55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079698" y="2378510"/>
            <a:ext cx="4094163" cy="340431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5B68431-B860-4B8D-AF18-92B26A9C47DD}"/>
              </a:ext>
            </a:extLst>
          </p:cNvPr>
          <p:cNvSpPr/>
          <p:nvPr/>
        </p:nvSpPr>
        <p:spPr>
          <a:xfrm>
            <a:off x="8127322" y="5879432"/>
            <a:ext cx="4046539" cy="253916"/>
          </a:xfrm>
          <a:prstGeom prst="rect">
            <a:avLst/>
          </a:prstGeom>
        </p:spPr>
        <p:txBody>
          <a:bodyPr wrap="square">
            <a:spAutoFit/>
          </a:bodyPr>
          <a:lstStyle/>
          <a:p>
            <a:r>
              <a:rPr lang="en-US" sz="1050" dirty="0">
                <a:solidFill>
                  <a:srgbClr val="669044"/>
                </a:solidFill>
              </a:rPr>
              <a:t>Dryer at Winston Salem </a:t>
            </a:r>
          </a:p>
        </p:txBody>
      </p:sp>
    </p:spTree>
    <p:extLst>
      <p:ext uri="{BB962C8B-B14F-4D97-AF65-F5344CB8AC3E}">
        <p14:creationId xmlns:p14="http://schemas.microsoft.com/office/powerpoint/2010/main" val="260858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F5B-6AF3-4D39-96D5-78702B12EBC5}"/>
              </a:ext>
            </a:extLst>
          </p:cNvPr>
          <p:cNvSpPr>
            <a:spLocks noGrp="1"/>
          </p:cNvSpPr>
          <p:nvPr>
            <p:ph type="title"/>
          </p:nvPr>
        </p:nvSpPr>
        <p:spPr/>
        <p:txBody>
          <a:bodyPr/>
          <a:lstStyle/>
          <a:p>
            <a:r>
              <a:rPr lang="en-US" dirty="0"/>
              <a:t>Dryer Operational and Facility Changes</a:t>
            </a:r>
          </a:p>
        </p:txBody>
      </p:sp>
      <p:sp>
        <p:nvSpPr>
          <p:cNvPr id="3" name="Content Placeholder 2">
            <a:extLst>
              <a:ext uri="{FF2B5EF4-FFF2-40B4-BE49-F238E27FC236}">
                <a16:creationId xmlns:a16="http://schemas.microsoft.com/office/drawing/2014/main" id="{872394FE-F07D-4D81-AE13-062676078B0F}"/>
              </a:ext>
            </a:extLst>
          </p:cNvPr>
          <p:cNvSpPr>
            <a:spLocks noGrp="1"/>
          </p:cNvSpPr>
          <p:nvPr>
            <p:ph sz="half" idx="1"/>
          </p:nvPr>
        </p:nvSpPr>
        <p:spPr>
          <a:xfrm>
            <a:off x="513081" y="1391921"/>
            <a:ext cx="4627880" cy="4924743"/>
          </a:xfrm>
        </p:spPr>
        <p:txBody>
          <a:bodyPr>
            <a:normAutofit/>
          </a:bodyPr>
          <a:lstStyle/>
          <a:p>
            <a:r>
              <a:rPr lang="en-US" sz="2800" dirty="0"/>
              <a:t>Dryer system including feed hopper, furnace, etc. </a:t>
            </a:r>
          </a:p>
          <a:p>
            <a:r>
              <a:rPr lang="en-US" sz="2800" dirty="0"/>
              <a:t>Air quality and potential noise control</a:t>
            </a:r>
          </a:p>
          <a:p>
            <a:r>
              <a:rPr lang="en-US" sz="2800" dirty="0"/>
              <a:t>Dryer Building</a:t>
            </a:r>
          </a:p>
          <a:p>
            <a:r>
              <a:rPr lang="en-US" sz="2800" dirty="0"/>
              <a:t>Pellet Storage Silos</a:t>
            </a:r>
          </a:p>
        </p:txBody>
      </p:sp>
      <p:sp>
        <p:nvSpPr>
          <p:cNvPr id="4" name="Slide Number Placeholder 3">
            <a:extLst>
              <a:ext uri="{FF2B5EF4-FFF2-40B4-BE49-F238E27FC236}">
                <a16:creationId xmlns:a16="http://schemas.microsoft.com/office/drawing/2014/main" id="{0561EC84-EBF0-4BE6-9327-DAB53066D1D9}"/>
              </a:ext>
            </a:extLst>
          </p:cNvPr>
          <p:cNvSpPr>
            <a:spLocks noGrp="1"/>
          </p:cNvSpPr>
          <p:nvPr>
            <p:ph type="sldNum" sz="quarter" idx="4"/>
          </p:nvPr>
        </p:nvSpPr>
        <p:spPr/>
        <p:txBody>
          <a:bodyPr/>
          <a:lstStyle/>
          <a:p>
            <a:fld id="{1A927660-FB9E-FD42-AF25-42BA65B7072B}" type="slidenum">
              <a:rPr lang="en-US" smtClean="0"/>
              <a:pPr/>
              <a:t>41</a:t>
            </a:fld>
            <a:endParaRPr lang="en-US"/>
          </a:p>
        </p:txBody>
      </p:sp>
      <p:pic>
        <p:nvPicPr>
          <p:cNvPr id="6" name="Picture 5">
            <a:extLst>
              <a:ext uri="{FF2B5EF4-FFF2-40B4-BE49-F238E27FC236}">
                <a16:creationId xmlns:a16="http://schemas.microsoft.com/office/drawing/2014/main" id="{61CB47EB-3EDD-46D6-807E-593215FFD4C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pic>
        <p:nvPicPr>
          <p:cNvPr id="8" name="Picture 7">
            <a:extLst>
              <a:ext uri="{FF2B5EF4-FFF2-40B4-BE49-F238E27FC236}">
                <a16:creationId xmlns:a16="http://schemas.microsoft.com/office/drawing/2014/main" id="{CEF8CB0A-7887-41CC-BC6C-185213B3E05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92774" y="1137919"/>
            <a:ext cx="6255386" cy="5235493"/>
          </a:xfrm>
          <a:prstGeom prst="rect">
            <a:avLst/>
          </a:prstGeom>
        </p:spPr>
      </p:pic>
    </p:spTree>
    <p:extLst>
      <p:ext uri="{BB962C8B-B14F-4D97-AF65-F5344CB8AC3E}">
        <p14:creationId xmlns:p14="http://schemas.microsoft.com/office/powerpoint/2010/main" val="2239758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B83A-38BC-4C1C-AA75-89FF4AFBA022}"/>
              </a:ext>
            </a:extLst>
          </p:cNvPr>
          <p:cNvSpPr>
            <a:spLocks noGrp="1"/>
          </p:cNvSpPr>
          <p:nvPr>
            <p:ph type="title"/>
          </p:nvPr>
        </p:nvSpPr>
        <p:spPr/>
        <p:txBody>
          <a:bodyPr/>
          <a:lstStyle/>
          <a:p>
            <a:r>
              <a:rPr lang="en-US" dirty="0"/>
              <a:t>Technology Risk Inventory</a:t>
            </a:r>
          </a:p>
        </p:txBody>
      </p:sp>
      <p:sp>
        <p:nvSpPr>
          <p:cNvPr id="5" name="Content Placeholder 4">
            <a:extLst>
              <a:ext uri="{FF2B5EF4-FFF2-40B4-BE49-F238E27FC236}">
                <a16:creationId xmlns:a16="http://schemas.microsoft.com/office/drawing/2014/main" id="{C5DCAC84-61A4-47CB-A6CE-DE0D0F6DC6E7}"/>
              </a:ext>
            </a:extLst>
          </p:cNvPr>
          <p:cNvSpPr>
            <a:spLocks noGrp="1"/>
          </p:cNvSpPr>
          <p:nvPr>
            <p:ph idx="1"/>
          </p:nvPr>
        </p:nvSpPr>
        <p:spPr>
          <a:xfrm>
            <a:off x="677333" y="1215326"/>
            <a:ext cx="11067627" cy="5241036"/>
          </a:xfrm>
        </p:spPr>
        <p:txBody>
          <a:bodyPr>
            <a:normAutofit fontScale="92500" lnSpcReduction="10000"/>
          </a:bodyPr>
          <a:lstStyle/>
          <a:p>
            <a:pPr>
              <a:buFont typeface="Wingdings" panose="05000000000000000000" pitchFamily="2" charset="2"/>
              <a:buChar char="§"/>
            </a:pPr>
            <a:r>
              <a:rPr lang="en-US" sz="3200" dirty="0"/>
              <a:t>Considered Quadruple Bottom Line/4P Approach: </a:t>
            </a:r>
            <a:br>
              <a:rPr lang="en-US" sz="3200" dirty="0"/>
            </a:br>
            <a:endParaRPr lang="en-US" sz="3200" dirty="0"/>
          </a:p>
          <a:p>
            <a:pPr lvl="1">
              <a:buFont typeface="Wingdings" panose="05000000000000000000" pitchFamily="2" charset="2"/>
              <a:buChar char="§"/>
            </a:pPr>
            <a:r>
              <a:rPr lang="en-US" sz="2400" b="1" u="sng" dirty="0"/>
              <a:t>P</a:t>
            </a:r>
            <a:r>
              <a:rPr lang="en-US" sz="2400" dirty="0"/>
              <a:t>eople: Product Distribution and marketability, nutrient content, product densification – transportation, ease of spreading and application restrictions </a:t>
            </a:r>
            <a:br>
              <a:rPr lang="en-US" sz="2400" dirty="0"/>
            </a:br>
            <a:endParaRPr lang="en-US" sz="2400" dirty="0"/>
          </a:p>
          <a:p>
            <a:pPr lvl="1">
              <a:buFont typeface="Wingdings" panose="05000000000000000000" pitchFamily="2" charset="2"/>
              <a:buChar char="§"/>
            </a:pPr>
            <a:r>
              <a:rPr lang="en-US" sz="2400" b="1" u="sng" dirty="0"/>
              <a:t>P</a:t>
            </a:r>
            <a:r>
              <a:rPr lang="en-US" sz="2400" dirty="0"/>
              <a:t>lanet: Environmental sustainability - Permitting and Emission, fuel/energy demand, water demand, dust, noise, utilization of existing equipment/facilities or expansion requirements, footprint requirements, side stream treatment requirements.</a:t>
            </a:r>
            <a:br>
              <a:rPr lang="en-US" sz="2400" dirty="0"/>
            </a:br>
            <a:endParaRPr lang="en-US" sz="2400" dirty="0"/>
          </a:p>
          <a:p>
            <a:pPr lvl="1">
              <a:buFont typeface="Wingdings" panose="05000000000000000000" pitchFamily="2" charset="2"/>
              <a:buChar char="§"/>
            </a:pPr>
            <a:r>
              <a:rPr lang="en-US" sz="2400" dirty="0"/>
              <a:t>“</a:t>
            </a:r>
            <a:r>
              <a:rPr lang="en-US" sz="2400" b="1" u="sng" dirty="0"/>
              <a:t>P</a:t>
            </a:r>
            <a:r>
              <a:rPr lang="en-US" sz="2400" dirty="0"/>
              <a:t>rofits” or costs and offsets: Capital and maintenance costs/life cycle cost.</a:t>
            </a:r>
            <a:br>
              <a:rPr lang="en-US" sz="2400" dirty="0"/>
            </a:br>
            <a:endParaRPr lang="en-US" sz="2400" dirty="0"/>
          </a:p>
          <a:p>
            <a:pPr lvl="1">
              <a:buFont typeface="Wingdings" panose="05000000000000000000" pitchFamily="2" charset="2"/>
              <a:buChar char="§"/>
            </a:pPr>
            <a:r>
              <a:rPr lang="en-US" sz="2400" b="1" u="sng" dirty="0"/>
              <a:t>P</a:t>
            </a:r>
            <a:r>
              <a:rPr lang="en-US" sz="2400" dirty="0"/>
              <a:t>rogress in Technology: Technology maturity and complexity – Safety, maintainability, ease to operate, staff and training requirements, parts availability, technical expertise/competencies/support resources.</a:t>
            </a:r>
          </a:p>
          <a:p>
            <a:endParaRPr lang="en-US" dirty="0"/>
          </a:p>
        </p:txBody>
      </p:sp>
      <p:sp>
        <p:nvSpPr>
          <p:cNvPr id="3" name="Slide Number Placeholder 2">
            <a:extLst>
              <a:ext uri="{FF2B5EF4-FFF2-40B4-BE49-F238E27FC236}">
                <a16:creationId xmlns:a16="http://schemas.microsoft.com/office/drawing/2014/main" id="{30CB5410-3CFB-43D5-81F4-9D58F9FD9CD2}"/>
              </a:ext>
            </a:extLst>
          </p:cNvPr>
          <p:cNvSpPr>
            <a:spLocks noGrp="1"/>
          </p:cNvSpPr>
          <p:nvPr>
            <p:ph type="sldNum" sz="quarter" idx="4"/>
          </p:nvPr>
        </p:nvSpPr>
        <p:spPr/>
        <p:txBody>
          <a:bodyPr/>
          <a:lstStyle/>
          <a:p>
            <a:pPr defTabSz="914400"/>
            <a:fld id="{1A927660-FB9E-FD42-AF25-42BA65B7072B}" type="slidenum">
              <a:rPr lang="en-US" smtClean="0"/>
              <a:pPr defTabSz="914400"/>
              <a:t>42</a:t>
            </a:fld>
            <a:endParaRPr lang="en-US" dirty="0"/>
          </a:p>
        </p:txBody>
      </p:sp>
      <p:pic>
        <p:nvPicPr>
          <p:cNvPr id="6" name="Picture 5">
            <a:extLst>
              <a:ext uri="{FF2B5EF4-FFF2-40B4-BE49-F238E27FC236}">
                <a16:creationId xmlns:a16="http://schemas.microsoft.com/office/drawing/2014/main" id="{61DA4581-1E4D-44CE-81CD-66204F7124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761748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B83A-38BC-4C1C-AA75-89FF4AFBA022}"/>
              </a:ext>
            </a:extLst>
          </p:cNvPr>
          <p:cNvSpPr>
            <a:spLocks noGrp="1"/>
          </p:cNvSpPr>
          <p:nvPr>
            <p:ph type="title"/>
          </p:nvPr>
        </p:nvSpPr>
        <p:spPr/>
        <p:txBody>
          <a:bodyPr/>
          <a:lstStyle/>
          <a:p>
            <a:r>
              <a:rPr lang="en-US" dirty="0"/>
              <a:t>Biogas Production with THP-AD</a:t>
            </a:r>
          </a:p>
        </p:txBody>
      </p:sp>
      <p:sp>
        <p:nvSpPr>
          <p:cNvPr id="5" name="Content Placeholder 4">
            <a:extLst>
              <a:ext uri="{FF2B5EF4-FFF2-40B4-BE49-F238E27FC236}">
                <a16:creationId xmlns:a16="http://schemas.microsoft.com/office/drawing/2014/main" id="{C5DCAC84-61A4-47CB-A6CE-DE0D0F6DC6E7}"/>
              </a:ext>
            </a:extLst>
          </p:cNvPr>
          <p:cNvSpPr>
            <a:spLocks noGrp="1"/>
          </p:cNvSpPr>
          <p:nvPr>
            <p:ph sz="half" idx="1"/>
          </p:nvPr>
        </p:nvSpPr>
        <p:spPr>
          <a:xfrm>
            <a:off x="677333" y="1992809"/>
            <a:ext cx="5167655" cy="4303059"/>
          </a:xfrm>
        </p:spPr>
        <p:txBody>
          <a:bodyPr>
            <a:normAutofit/>
          </a:bodyPr>
          <a:lstStyle/>
          <a:p>
            <a:pPr lvl="0"/>
            <a:r>
              <a:rPr lang="en-US" dirty="0"/>
              <a:t>Assumes biogas production of 10.5 to 15 standard cubic feet (SCF) per pound volatile solids reduction (VSR). </a:t>
            </a:r>
          </a:p>
          <a:p>
            <a:pPr lvl="0"/>
            <a:r>
              <a:rPr lang="en-US" dirty="0"/>
              <a:t>Assumes biogas energy content of 585 BTUs per SCF. </a:t>
            </a:r>
          </a:p>
          <a:p>
            <a:endParaRPr lang="en-US" dirty="0"/>
          </a:p>
        </p:txBody>
      </p:sp>
      <p:sp>
        <p:nvSpPr>
          <p:cNvPr id="3" name="Slide Number Placeholder 2">
            <a:extLst>
              <a:ext uri="{FF2B5EF4-FFF2-40B4-BE49-F238E27FC236}">
                <a16:creationId xmlns:a16="http://schemas.microsoft.com/office/drawing/2014/main" id="{30CB5410-3CFB-43D5-81F4-9D58F9FD9CD2}"/>
              </a:ext>
            </a:extLst>
          </p:cNvPr>
          <p:cNvSpPr>
            <a:spLocks noGrp="1"/>
          </p:cNvSpPr>
          <p:nvPr>
            <p:ph type="sldNum" sz="quarter" idx="4"/>
          </p:nvPr>
        </p:nvSpPr>
        <p:spPr/>
        <p:txBody>
          <a:bodyPr/>
          <a:lstStyle/>
          <a:p>
            <a:pPr defTabSz="914400"/>
            <a:fld id="{1A927660-FB9E-FD42-AF25-42BA65B7072B}" type="slidenum">
              <a:rPr lang="en-US" smtClean="0"/>
              <a:pPr defTabSz="914400"/>
              <a:t>43</a:t>
            </a:fld>
            <a:endParaRPr lang="en-US" dirty="0"/>
          </a:p>
        </p:txBody>
      </p:sp>
      <p:pic>
        <p:nvPicPr>
          <p:cNvPr id="6" name="Picture 5">
            <a:extLst>
              <a:ext uri="{FF2B5EF4-FFF2-40B4-BE49-F238E27FC236}">
                <a16:creationId xmlns:a16="http://schemas.microsoft.com/office/drawing/2014/main" id="{61DA4581-1E4D-44CE-81CD-66204F7124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pic>
        <p:nvPicPr>
          <p:cNvPr id="10" name="Picture 9">
            <a:extLst>
              <a:ext uri="{FF2B5EF4-FFF2-40B4-BE49-F238E27FC236}">
                <a16:creationId xmlns:a16="http://schemas.microsoft.com/office/drawing/2014/main" id="{23E2D63B-1343-4077-BB31-56A5FB655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866" y="1907646"/>
            <a:ext cx="5737410" cy="4303058"/>
          </a:xfrm>
          <a:prstGeom prst="rect">
            <a:avLst/>
          </a:prstGeom>
        </p:spPr>
      </p:pic>
    </p:spTree>
    <p:extLst>
      <p:ext uri="{BB962C8B-B14F-4D97-AF65-F5344CB8AC3E}">
        <p14:creationId xmlns:p14="http://schemas.microsoft.com/office/powerpoint/2010/main" val="1948693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B83A-38BC-4C1C-AA75-89FF4AFBA022}"/>
              </a:ext>
            </a:extLst>
          </p:cNvPr>
          <p:cNvSpPr>
            <a:spLocks noGrp="1"/>
          </p:cNvSpPr>
          <p:nvPr>
            <p:ph type="title"/>
          </p:nvPr>
        </p:nvSpPr>
        <p:spPr>
          <a:xfrm>
            <a:off x="677334" y="401638"/>
            <a:ext cx="9815782" cy="1037418"/>
          </a:xfrm>
        </p:spPr>
        <p:txBody>
          <a:bodyPr/>
          <a:lstStyle/>
          <a:p>
            <a:r>
              <a:rPr lang="en-US" dirty="0"/>
              <a:t>Comparison of Energy Balance (MMBTU/day) with THP and Dryer and with Dryer Alone</a:t>
            </a:r>
          </a:p>
        </p:txBody>
      </p:sp>
      <p:graphicFrame>
        <p:nvGraphicFramePr>
          <p:cNvPr id="4" name="Content Placeholder 3">
            <a:extLst>
              <a:ext uri="{FF2B5EF4-FFF2-40B4-BE49-F238E27FC236}">
                <a16:creationId xmlns:a16="http://schemas.microsoft.com/office/drawing/2014/main" id="{8737AB55-6E50-4651-B729-9D7D89809E6D}"/>
              </a:ext>
            </a:extLst>
          </p:cNvPr>
          <p:cNvGraphicFramePr>
            <a:graphicFrameLocks noGrp="1"/>
          </p:cNvGraphicFramePr>
          <p:nvPr>
            <p:ph sz="half" idx="1"/>
            <p:extLst>
              <p:ext uri="{D42A27DB-BD31-4B8C-83A1-F6EECF244321}">
                <p14:modId xmlns:p14="http://schemas.microsoft.com/office/powerpoint/2010/main" val="4024058671"/>
              </p:ext>
            </p:extLst>
          </p:nvPr>
        </p:nvGraphicFramePr>
        <p:xfrm>
          <a:off x="841360" y="1838975"/>
          <a:ext cx="10830688" cy="2383435"/>
        </p:xfrm>
        <a:graphic>
          <a:graphicData uri="http://schemas.openxmlformats.org/drawingml/2006/table">
            <a:tbl>
              <a:tblPr firstRow="1" firstCol="1" bandRow="1">
                <a:tableStyleId>{5C22544A-7EE6-4342-B048-85BDC9FD1C3A}</a:tableStyleId>
              </a:tblPr>
              <a:tblGrid>
                <a:gridCol w="1416548">
                  <a:extLst>
                    <a:ext uri="{9D8B030D-6E8A-4147-A177-3AD203B41FA5}">
                      <a16:colId xmlns:a16="http://schemas.microsoft.com/office/drawing/2014/main" val="2537026569"/>
                    </a:ext>
                  </a:extLst>
                </a:gridCol>
                <a:gridCol w="1977264">
                  <a:extLst>
                    <a:ext uri="{9D8B030D-6E8A-4147-A177-3AD203B41FA5}">
                      <a16:colId xmlns:a16="http://schemas.microsoft.com/office/drawing/2014/main" val="1206938044"/>
                    </a:ext>
                  </a:extLst>
                </a:gridCol>
                <a:gridCol w="1800196">
                  <a:extLst>
                    <a:ext uri="{9D8B030D-6E8A-4147-A177-3AD203B41FA5}">
                      <a16:colId xmlns:a16="http://schemas.microsoft.com/office/drawing/2014/main" val="694361502"/>
                    </a:ext>
                  </a:extLst>
                </a:gridCol>
                <a:gridCol w="1711662">
                  <a:extLst>
                    <a:ext uri="{9D8B030D-6E8A-4147-A177-3AD203B41FA5}">
                      <a16:colId xmlns:a16="http://schemas.microsoft.com/office/drawing/2014/main" val="3869302817"/>
                    </a:ext>
                  </a:extLst>
                </a:gridCol>
                <a:gridCol w="2508470">
                  <a:extLst>
                    <a:ext uri="{9D8B030D-6E8A-4147-A177-3AD203B41FA5}">
                      <a16:colId xmlns:a16="http://schemas.microsoft.com/office/drawing/2014/main" val="1457325114"/>
                    </a:ext>
                  </a:extLst>
                </a:gridCol>
                <a:gridCol w="1416548">
                  <a:extLst>
                    <a:ext uri="{9D8B030D-6E8A-4147-A177-3AD203B41FA5}">
                      <a16:colId xmlns:a16="http://schemas.microsoft.com/office/drawing/2014/main" val="2465575548"/>
                    </a:ext>
                  </a:extLst>
                </a:gridCol>
              </a:tblGrid>
              <a:tr h="1568039">
                <a:tc>
                  <a:txBody>
                    <a:bodyPr/>
                    <a:lstStyle/>
                    <a:p>
                      <a:pPr marL="0" marR="0">
                        <a:lnSpc>
                          <a:spcPct val="107000"/>
                        </a:lnSpc>
                        <a:spcBef>
                          <a:spcPts val="0"/>
                        </a:spcBef>
                        <a:spcAft>
                          <a:spcPts val="800"/>
                        </a:spcAft>
                      </a:pPr>
                      <a:r>
                        <a:rPr lang="en-US" sz="1800" dirty="0">
                          <a:effectLst/>
                        </a:rPr>
                        <a:t>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dirty="0">
                          <a:effectLst/>
                        </a:rPr>
                        <a:t>Energy produced from THP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Energy required for THP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Energy required for drying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Total energy required for THP and drying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dirty="0">
                          <a:effectLst/>
                        </a:rPr>
                        <a:t>Energy balance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5459112"/>
                  </a:ext>
                </a:extLst>
              </a:tr>
              <a:tr h="407698">
                <a:tc>
                  <a:txBody>
                    <a:bodyPr/>
                    <a:lstStyle/>
                    <a:p>
                      <a:pPr marL="0" marR="0" algn="r">
                        <a:lnSpc>
                          <a:spcPct val="107000"/>
                        </a:lnSpc>
                        <a:spcBef>
                          <a:spcPts val="0"/>
                        </a:spcBef>
                        <a:spcAft>
                          <a:spcPts val="800"/>
                        </a:spcAft>
                      </a:pPr>
                      <a:r>
                        <a:rPr lang="en-US" sz="1800">
                          <a:effectLst/>
                        </a:rPr>
                        <a:t>2025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767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254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300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554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b="1" dirty="0">
                          <a:effectLst/>
                        </a:rPr>
                        <a:t>213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79562154"/>
                  </a:ext>
                </a:extLst>
              </a:tr>
              <a:tr h="407698">
                <a:tc>
                  <a:txBody>
                    <a:bodyPr/>
                    <a:lstStyle/>
                    <a:p>
                      <a:pPr marL="0" marR="0" algn="r">
                        <a:lnSpc>
                          <a:spcPct val="107000"/>
                        </a:lnSpc>
                        <a:spcBef>
                          <a:spcPts val="0"/>
                        </a:spcBef>
                        <a:spcAft>
                          <a:spcPts val="800"/>
                        </a:spcAft>
                      </a:pPr>
                      <a:r>
                        <a:rPr lang="en-US" sz="1800">
                          <a:effectLst/>
                        </a:rPr>
                        <a:t>2040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dirty="0">
                          <a:effectLst/>
                        </a:rPr>
                        <a:t>997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332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392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724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b="1" dirty="0">
                          <a:effectLst/>
                        </a:rPr>
                        <a:t>273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56736921"/>
                  </a:ext>
                </a:extLst>
              </a:tr>
            </a:tbl>
          </a:graphicData>
        </a:graphic>
      </p:graphicFrame>
      <p:sp>
        <p:nvSpPr>
          <p:cNvPr id="3" name="Slide Number Placeholder 2">
            <a:extLst>
              <a:ext uri="{FF2B5EF4-FFF2-40B4-BE49-F238E27FC236}">
                <a16:creationId xmlns:a16="http://schemas.microsoft.com/office/drawing/2014/main" id="{30CB5410-3CFB-43D5-81F4-9D58F9FD9CD2}"/>
              </a:ext>
            </a:extLst>
          </p:cNvPr>
          <p:cNvSpPr>
            <a:spLocks noGrp="1"/>
          </p:cNvSpPr>
          <p:nvPr>
            <p:ph type="sldNum" sz="quarter" idx="4"/>
          </p:nvPr>
        </p:nvSpPr>
        <p:spPr/>
        <p:txBody>
          <a:bodyPr/>
          <a:lstStyle/>
          <a:p>
            <a:pPr defTabSz="914400"/>
            <a:fld id="{1A927660-FB9E-FD42-AF25-42BA65B7072B}" type="slidenum">
              <a:rPr lang="en-US" smtClean="0"/>
              <a:pPr defTabSz="914400"/>
              <a:t>44</a:t>
            </a:fld>
            <a:endParaRPr lang="en-US" dirty="0"/>
          </a:p>
        </p:txBody>
      </p:sp>
      <p:pic>
        <p:nvPicPr>
          <p:cNvPr id="6" name="Picture 5">
            <a:extLst>
              <a:ext uri="{FF2B5EF4-FFF2-40B4-BE49-F238E27FC236}">
                <a16:creationId xmlns:a16="http://schemas.microsoft.com/office/drawing/2014/main" id="{61DA4581-1E4D-44CE-81CD-66204F7124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graphicFrame>
        <p:nvGraphicFramePr>
          <p:cNvPr id="7" name="Table 6">
            <a:extLst>
              <a:ext uri="{FF2B5EF4-FFF2-40B4-BE49-F238E27FC236}">
                <a16:creationId xmlns:a16="http://schemas.microsoft.com/office/drawing/2014/main" id="{22074089-1C0A-419F-8982-F258AB688326}"/>
              </a:ext>
            </a:extLst>
          </p:cNvPr>
          <p:cNvGraphicFramePr>
            <a:graphicFrameLocks noGrp="1"/>
          </p:cNvGraphicFramePr>
          <p:nvPr>
            <p:extLst>
              <p:ext uri="{D42A27DB-BD31-4B8C-83A1-F6EECF244321}">
                <p14:modId xmlns:p14="http://schemas.microsoft.com/office/powerpoint/2010/main" val="2388077726"/>
              </p:ext>
            </p:extLst>
          </p:nvPr>
        </p:nvGraphicFramePr>
        <p:xfrm>
          <a:off x="841360" y="4741044"/>
          <a:ext cx="10830686" cy="1715319"/>
        </p:xfrm>
        <a:graphic>
          <a:graphicData uri="http://schemas.openxmlformats.org/drawingml/2006/table">
            <a:tbl>
              <a:tblPr firstRow="1" firstCol="1" bandRow="1">
                <a:tableStyleId>{5C22544A-7EE6-4342-B048-85BDC9FD1C3A}</a:tableStyleId>
              </a:tblPr>
              <a:tblGrid>
                <a:gridCol w="1416548">
                  <a:extLst>
                    <a:ext uri="{9D8B030D-6E8A-4147-A177-3AD203B41FA5}">
                      <a16:colId xmlns:a16="http://schemas.microsoft.com/office/drawing/2014/main" val="3344603377"/>
                    </a:ext>
                  </a:extLst>
                </a:gridCol>
                <a:gridCol w="1977264">
                  <a:extLst>
                    <a:ext uri="{9D8B030D-6E8A-4147-A177-3AD203B41FA5}">
                      <a16:colId xmlns:a16="http://schemas.microsoft.com/office/drawing/2014/main" val="319977460"/>
                    </a:ext>
                  </a:extLst>
                </a:gridCol>
                <a:gridCol w="1800196">
                  <a:extLst>
                    <a:ext uri="{9D8B030D-6E8A-4147-A177-3AD203B41FA5}">
                      <a16:colId xmlns:a16="http://schemas.microsoft.com/office/drawing/2014/main" val="898471626"/>
                    </a:ext>
                  </a:extLst>
                </a:gridCol>
                <a:gridCol w="1711660">
                  <a:extLst>
                    <a:ext uri="{9D8B030D-6E8A-4147-A177-3AD203B41FA5}">
                      <a16:colId xmlns:a16="http://schemas.microsoft.com/office/drawing/2014/main" val="2831442787"/>
                    </a:ext>
                  </a:extLst>
                </a:gridCol>
                <a:gridCol w="2508470">
                  <a:extLst>
                    <a:ext uri="{9D8B030D-6E8A-4147-A177-3AD203B41FA5}">
                      <a16:colId xmlns:a16="http://schemas.microsoft.com/office/drawing/2014/main" val="2179521020"/>
                    </a:ext>
                  </a:extLst>
                </a:gridCol>
                <a:gridCol w="1416548">
                  <a:extLst>
                    <a:ext uri="{9D8B030D-6E8A-4147-A177-3AD203B41FA5}">
                      <a16:colId xmlns:a16="http://schemas.microsoft.com/office/drawing/2014/main" val="448579004"/>
                    </a:ext>
                  </a:extLst>
                </a:gridCol>
              </a:tblGrid>
              <a:tr h="1029191">
                <a:tc>
                  <a:txBody>
                    <a:bodyPr/>
                    <a:lstStyle/>
                    <a:p>
                      <a:pPr marL="0" marR="0">
                        <a:lnSpc>
                          <a:spcPct val="107000"/>
                        </a:lnSpc>
                        <a:spcBef>
                          <a:spcPts val="0"/>
                        </a:spcBef>
                        <a:spcAft>
                          <a:spcPts val="800"/>
                        </a:spcAft>
                      </a:pPr>
                      <a:r>
                        <a:rPr lang="en-US" sz="1800" dirty="0">
                          <a:effectLst/>
                        </a:rPr>
                        <a:t>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dirty="0">
                          <a:effectLst/>
                        </a:rPr>
                        <a:t>Energy produced from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dirty="0">
                          <a:effectLst/>
                        </a:rPr>
                        <a:t>Energy required for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dirty="0">
                          <a:effectLst/>
                        </a:rPr>
                        <a:t>Energy required for drying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dirty="0">
                          <a:effectLst/>
                        </a:rPr>
                        <a:t>Total energy required for AD and drying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Energy balance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45964119"/>
                  </a:ext>
                </a:extLst>
              </a:tr>
              <a:tr h="343064">
                <a:tc>
                  <a:txBody>
                    <a:bodyPr/>
                    <a:lstStyle/>
                    <a:p>
                      <a:pPr marL="0" marR="0" algn="r">
                        <a:lnSpc>
                          <a:spcPct val="107000"/>
                        </a:lnSpc>
                        <a:spcBef>
                          <a:spcPts val="0"/>
                        </a:spcBef>
                        <a:spcAft>
                          <a:spcPts val="800"/>
                        </a:spcAft>
                      </a:pPr>
                      <a:r>
                        <a:rPr lang="en-US" sz="1800">
                          <a:effectLst/>
                        </a:rPr>
                        <a:t>2025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660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239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dirty="0">
                          <a:effectLst/>
                        </a:rPr>
                        <a:t>692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dirty="0">
                          <a:effectLst/>
                        </a:rPr>
                        <a:t>931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b="0" dirty="0">
                          <a:effectLst/>
                        </a:rPr>
                        <a:t>-271</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42414116"/>
                  </a:ext>
                </a:extLst>
              </a:tr>
              <a:tr h="343064">
                <a:tc>
                  <a:txBody>
                    <a:bodyPr/>
                    <a:lstStyle/>
                    <a:p>
                      <a:pPr marL="0" marR="0" algn="r">
                        <a:lnSpc>
                          <a:spcPct val="107000"/>
                        </a:lnSpc>
                        <a:spcBef>
                          <a:spcPts val="0"/>
                        </a:spcBef>
                        <a:spcAft>
                          <a:spcPts val="800"/>
                        </a:spcAft>
                      </a:pPr>
                      <a:r>
                        <a:rPr lang="en-US" sz="1800">
                          <a:effectLst/>
                        </a:rPr>
                        <a:t>2040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dirty="0">
                          <a:effectLst/>
                        </a:rPr>
                        <a:t>858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305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a:effectLst/>
                        </a:rPr>
                        <a:t>904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dirty="0">
                          <a:effectLst/>
                        </a:rPr>
                        <a:t>1209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800"/>
                        </a:spcAft>
                      </a:pPr>
                      <a:r>
                        <a:rPr lang="en-US" sz="1800" b="0" dirty="0">
                          <a:effectLst/>
                        </a:rPr>
                        <a:t>-351</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96627333"/>
                  </a:ext>
                </a:extLst>
              </a:tr>
            </a:tbl>
          </a:graphicData>
        </a:graphic>
      </p:graphicFrame>
      <p:sp>
        <p:nvSpPr>
          <p:cNvPr id="8" name="TextBox 7">
            <a:extLst>
              <a:ext uri="{FF2B5EF4-FFF2-40B4-BE49-F238E27FC236}">
                <a16:creationId xmlns:a16="http://schemas.microsoft.com/office/drawing/2014/main" id="{4A244BF3-EF33-4E3A-8008-2D10D2E9756C}"/>
              </a:ext>
            </a:extLst>
          </p:cNvPr>
          <p:cNvSpPr txBox="1"/>
          <p:nvPr/>
        </p:nvSpPr>
        <p:spPr>
          <a:xfrm>
            <a:off x="841361" y="1513707"/>
            <a:ext cx="1540743" cy="369332"/>
          </a:xfrm>
          <a:prstGeom prst="rect">
            <a:avLst/>
          </a:prstGeom>
          <a:noFill/>
        </p:spPr>
        <p:txBody>
          <a:bodyPr wrap="none" rtlCol="0">
            <a:spAutoFit/>
          </a:bodyPr>
          <a:lstStyle/>
          <a:p>
            <a:r>
              <a:rPr lang="en-US" dirty="0"/>
              <a:t>THP and Dryer</a:t>
            </a:r>
          </a:p>
        </p:txBody>
      </p:sp>
      <p:sp>
        <p:nvSpPr>
          <p:cNvPr id="9" name="TextBox 8">
            <a:extLst>
              <a:ext uri="{FF2B5EF4-FFF2-40B4-BE49-F238E27FC236}">
                <a16:creationId xmlns:a16="http://schemas.microsoft.com/office/drawing/2014/main" id="{40A9B23D-2B31-4368-8E48-F6DC145741C7}"/>
              </a:ext>
            </a:extLst>
          </p:cNvPr>
          <p:cNvSpPr txBox="1"/>
          <p:nvPr/>
        </p:nvSpPr>
        <p:spPr>
          <a:xfrm>
            <a:off x="841360" y="4289166"/>
            <a:ext cx="1189685" cy="369332"/>
          </a:xfrm>
          <a:prstGeom prst="rect">
            <a:avLst/>
          </a:prstGeom>
          <a:noFill/>
        </p:spPr>
        <p:txBody>
          <a:bodyPr wrap="none" rtlCol="0">
            <a:spAutoFit/>
          </a:bodyPr>
          <a:lstStyle/>
          <a:p>
            <a:r>
              <a:rPr lang="en-US" dirty="0"/>
              <a:t>Only Dryer</a:t>
            </a:r>
          </a:p>
        </p:txBody>
      </p:sp>
    </p:spTree>
    <p:extLst>
      <p:ext uri="{BB962C8B-B14F-4D97-AF65-F5344CB8AC3E}">
        <p14:creationId xmlns:p14="http://schemas.microsoft.com/office/powerpoint/2010/main" val="1561139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B83A-38BC-4C1C-AA75-89FF4AFBA022}"/>
              </a:ext>
            </a:extLst>
          </p:cNvPr>
          <p:cNvSpPr>
            <a:spLocks noGrp="1"/>
          </p:cNvSpPr>
          <p:nvPr>
            <p:ph type="title"/>
          </p:nvPr>
        </p:nvSpPr>
        <p:spPr/>
        <p:txBody>
          <a:bodyPr/>
          <a:lstStyle/>
          <a:p>
            <a:r>
              <a:rPr lang="en-US" dirty="0"/>
              <a:t>Carbon/GHG Emissions</a:t>
            </a:r>
          </a:p>
        </p:txBody>
      </p:sp>
      <p:sp>
        <p:nvSpPr>
          <p:cNvPr id="5" name="Content Placeholder 4">
            <a:extLst>
              <a:ext uri="{FF2B5EF4-FFF2-40B4-BE49-F238E27FC236}">
                <a16:creationId xmlns:a16="http://schemas.microsoft.com/office/drawing/2014/main" id="{C5DCAC84-61A4-47CB-A6CE-DE0D0F6DC6E7}"/>
              </a:ext>
            </a:extLst>
          </p:cNvPr>
          <p:cNvSpPr>
            <a:spLocks noGrp="1"/>
          </p:cNvSpPr>
          <p:nvPr>
            <p:ph sz="half" idx="1"/>
          </p:nvPr>
        </p:nvSpPr>
        <p:spPr>
          <a:xfrm>
            <a:off x="677333" y="1101245"/>
            <a:ext cx="9426038" cy="1971739"/>
          </a:xfrm>
        </p:spPr>
        <p:txBody>
          <a:bodyPr>
            <a:normAutofit lnSpcReduction="10000"/>
          </a:bodyPr>
          <a:lstStyle/>
          <a:p>
            <a:pPr lvl="0"/>
            <a:r>
              <a:rPr lang="en-US" dirty="0"/>
              <a:t>Considers dependency on fossil fuels and resulting emissions in biosolids processing and hauling.</a:t>
            </a:r>
          </a:p>
          <a:p>
            <a:pPr lvl="0"/>
            <a:r>
              <a:rPr lang="en-US" dirty="0"/>
              <a:t>THP alternatives have net negative GHG emissions due to the increase in biogas production and ability to use this biogas to offset consumption of other fossil fuels.</a:t>
            </a:r>
          </a:p>
          <a:p>
            <a:endParaRPr lang="en-US" dirty="0"/>
          </a:p>
        </p:txBody>
      </p:sp>
      <p:sp>
        <p:nvSpPr>
          <p:cNvPr id="3" name="Slide Number Placeholder 2">
            <a:extLst>
              <a:ext uri="{FF2B5EF4-FFF2-40B4-BE49-F238E27FC236}">
                <a16:creationId xmlns:a16="http://schemas.microsoft.com/office/drawing/2014/main" id="{30CB5410-3CFB-43D5-81F4-9D58F9FD9CD2}"/>
              </a:ext>
            </a:extLst>
          </p:cNvPr>
          <p:cNvSpPr>
            <a:spLocks noGrp="1"/>
          </p:cNvSpPr>
          <p:nvPr>
            <p:ph type="sldNum" sz="quarter" idx="4"/>
          </p:nvPr>
        </p:nvSpPr>
        <p:spPr/>
        <p:txBody>
          <a:bodyPr/>
          <a:lstStyle/>
          <a:p>
            <a:pPr defTabSz="914400"/>
            <a:fld id="{1A927660-FB9E-FD42-AF25-42BA65B7072B}" type="slidenum">
              <a:rPr lang="en-US" smtClean="0"/>
              <a:pPr defTabSz="914400"/>
              <a:t>45</a:t>
            </a:fld>
            <a:endParaRPr lang="en-US" dirty="0"/>
          </a:p>
        </p:txBody>
      </p:sp>
      <p:pic>
        <p:nvPicPr>
          <p:cNvPr id="6" name="Picture 5">
            <a:extLst>
              <a:ext uri="{FF2B5EF4-FFF2-40B4-BE49-F238E27FC236}">
                <a16:creationId xmlns:a16="http://schemas.microsoft.com/office/drawing/2014/main" id="{61DA4581-1E4D-44CE-81CD-66204F71246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pic>
        <p:nvPicPr>
          <p:cNvPr id="7" name="table">
            <a:extLst>
              <a:ext uri="{FF2B5EF4-FFF2-40B4-BE49-F238E27FC236}">
                <a16:creationId xmlns:a16="http://schemas.microsoft.com/office/drawing/2014/main" id="{CB387916-E43E-4998-BFE0-651E03F7E862}"/>
              </a:ext>
            </a:extLst>
          </p:cNvPr>
          <p:cNvPicPr/>
          <p:nvPr/>
        </p:nvPicPr>
        <p:blipFill>
          <a:blip r:embed="rId3">
            <a:extLst>
              <a:ext uri="{28A0092B-C50C-407E-A947-70E740481C1C}">
                <a14:useLocalDpi xmlns:a14="http://schemas.microsoft.com/office/drawing/2010/main" val="0"/>
              </a:ext>
            </a:extLst>
          </a:blip>
          <a:stretch>
            <a:fillRect/>
          </a:stretch>
        </p:blipFill>
        <p:spPr>
          <a:xfrm>
            <a:off x="1295400" y="3054246"/>
            <a:ext cx="8028482" cy="3402116"/>
          </a:xfrm>
          <a:prstGeom prst="rect">
            <a:avLst/>
          </a:prstGeom>
        </p:spPr>
      </p:pic>
    </p:spTree>
    <p:extLst>
      <p:ext uri="{BB962C8B-B14F-4D97-AF65-F5344CB8AC3E}">
        <p14:creationId xmlns:p14="http://schemas.microsoft.com/office/powerpoint/2010/main" val="3064302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B83A-38BC-4C1C-AA75-89FF4AFBA022}"/>
              </a:ext>
            </a:extLst>
          </p:cNvPr>
          <p:cNvSpPr>
            <a:spLocks noGrp="1"/>
          </p:cNvSpPr>
          <p:nvPr>
            <p:ph type="title"/>
          </p:nvPr>
        </p:nvSpPr>
        <p:spPr/>
        <p:txBody>
          <a:bodyPr/>
          <a:lstStyle/>
          <a:p>
            <a:r>
              <a:rPr lang="en-US" dirty="0"/>
              <a:t>Cost Analysis Summary</a:t>
            </a:r>
          </a:p>
        </p:txBody>
      </p:sp>
      <p:sp>
        <p:nvSpPr>
          <p:cNvPr id="5" name="Content Placeholder 4">
            <a:extLst>
              <a:ext uri="{FF2B5EF4-FFF2-40B4-BE49-F238E27FC236}">
                <a16:creationId xmlns:a16="http://schemas.microsoft.com/office/drawing/2014/main" id="{C5DCAC84-61A4-47CB-A6CE-DE0D0F6DC6E7}"/>
              </a:ext>
            </a:extLst>
          </p:cNvPr>
          <p:cNvSpPr>
            <a:spLocks noGrp="1"/>
          </p:cNvSpPr>
          <p:nvPr>
            <p:ph sz="half" idx="1"/>
          </p:nvPr>
        </p:nvSpPr>
        <p:spPr>
          <a:xfrm>
            <a:off x="677332" y="1101245"/>
            <a:ext cx="10325447" cy="2037079"/>
          </a:xfrm>
        </p:spPr>
        <p:txBody>
          <a:bodyPr>
            <a:normAutofit lnSpcReduction="10000"/>
          </a:bodyPr>
          <a:lstStyle/>
          <a:p>
            <a:r>
              <a:rPr lang="en-US" dirty="0"/>
              <a:t>Life cycle cost computed over 20 years (2021 to 2040)</a:t>
            </a:r>
          </a:p>
          <a:p>
            <a:r>
              <a:rPr lang="en-US" dirty="0"/>
              <a:t>Life cycle cost = Capital cost + O&amp;M NPV (2018-dollars)</a:t>
            </a:r>
          </a:p>
          <a:p>
            <a:r>
              <a:rPr lang="en-US" dirty="0"/>
              <a:t>O&amp;M includes annual equipment and facilities maintenance costs, labor, fuel/electricity cost, polymers and other chemicals, and biosolids distribution/disposal costs. </a:t>
            </a:r>
          </a:p>
          <a:p>
            <a:endParaRPr lang="en-US" dirty="0"/>
          </a:p>
        </p:txBody>
      </p:sp>
      <p:graphicFrame>
        <p:nvGraphicFramePr>
          <p:cNvPr id="8" name="Content Placeholder 7">
            <a:extLst>
              <a:ext uri="{FF2B5EF4-FFF2-40B4-BE49-F238E27FC236}">
                <a16:creationId xmlns:a16="http://schemas.microsoft.com/office/drawing/2014/main" id="{71B763AC-78E5-4E2F-9F98-AFA75B833355}"/>
              </a:ext>
            </a:extLst>
          </p:cNvPr>
          <p:cNvGraphicFramePr>
            <a:graphicFrameLocks noGrp="1"/>
          </p:cNvGraphicFramePr>
          <p:nvPr>
            <p:ph sz="half" idx="2"/>
            <p:extLst>
              <p:ext uri="{D42A27DB-BD31-4B8C-83A1-F6EECF244321}">
                <p14:modId xmlns:p14="http://schemas.microsoft.com/office/powerpoint/2010/main" val="2043391694"/>
              </p:ext>
            </p:extLst>
          </p:nvPr>
        </p:nvGraphicFramePr>
        <p:xfrm>
          <a:off x="880809" y="3110061"/>
          <a:ext cx="9918492" cy="3222580"/>
        </p:xfrm>
        <a:graphic>
          <a:graphicData uri="http://schemas.openxmlformats.org/drawingml/2006/table">
            <a:tbl>
              <a:tblPr firstRow="1" bandRow="1">
                <a:tableStyleId>{5C22544A-7EE6-4342-B048-85BDC9FD1C3A}</a:tableStyleId>
              </a:tblPr>
              <a:tblGrid>
                <a:gridCol w="2476988">
                  <a:extLst>
                    <a:ext uri="{9D8B030D-6E8A-4147-A177-3AD203B41FA5}">
                      <a16:colId xmlns:a16="http://schemas.microsoft.com/office/drawing/2014/main" val="1972052908"/>
                    </a:ext>
                  </a:extLst>
                </a:gridCol>
                <a:gridCol w="2482258">
                  <a:extLst>
                    <a:ext uri="{9D8B030D-6E8A-4147-A177-3AD203B41FA5}">
                      <a16:colId xmlns:a16="http://schemas.microsoft.com/office/drawing/2014/main" val="3363450152"/>
                    </a:ext>
                  </a:extLst>
                </a:gridCol>
                <a:gridCol w="2479623">
                  <a:extLst>
                    <a:ext uri="{9D8B030D-6E8A-4147-A177-3AD203B41FA5}">
                      <a16:colId xmlns:a16="http://schemas.microsoft.com/office/drawing/2014/main" val="4116835030"/>
                    </a:ext>
                  </a:extLst>
                </a:gridCol>
                <a:gridCol w="2479623">
                  <a:extLst>
                    <a:ext uri="{9D8B030D-6E8A-4147-A177-3AD203B41FA5}">
                      <a16:colId xmlns:a16="http://schemas.microsoft.com/office/drawing/2014/main" val="3008344754"/>
                    </a:ext>
                  </a:extLst>
                </a:gridCol>
              </a:tblGrid>
              <a:tr h="1380944">
                <a:tc>
                  <a:txBody>
                    <a:bodyPr/>
                    <a:lstStyle/>
                    <a:p>
                      <a:pPr marL="0" marR="0" algn="ctr" fontAlgn="ctr">
                        <a:lnSpc>
                          <a:spcPct val="107000"/>
                        </a:lnSpc>
                        <a:spcBef>
                          <a:spcPts val="0"/>
                        </a:spcBef>
                        <a:spcAft>
                          <a:spcPts val="0"/>
                        </a:spcAft>
                      </a:pPr>
                      <a:r>
                        <a:rPr lang="en-US" sz="14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Baseline</a:t>
                      </a:r>
                      <a:br>
                        <a:rPr lang="en-US" sz="14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4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Maintain Digestion &amp; Dewatering at McAlpine Creek WWMF, Construct Long Creek WWTP Solids Facilities, C</a:t>
                      </a:r>
                      <a:r>
                        <a:rPr lang="en-US" sz="1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onvey Irwin Creek WWTP Solids to McAlpine Creek WWMF for Treatment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THP - Implement THP at McAlpine Creek WWMF, Convey Long Creek and Irwin Creek WWTP Solids to McAlpine Creek WWMF for Treatment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Dryer - Implement 100% Thermal Drying at McAlpine Creek WWMF, Convey Long Creek WWTP Solids to McAlpine Creek WWMF for Treatment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2835937"/>
                  </a:ext>
                </a:extLst>
              </a:tr>
              <a:tr h="538359">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Total Capital Cost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defTabSz="457200" rtl="0" eaLnBrk="1" fontAlgn="ctr" latinLnBrk="0" hangingPunct="1">
                        <a:lnSpc>
                          <a:spcPct val="107000"/>
                        </a:lnSpc>
                        <a:spcBef>
                          <a:spcPts val="0"/>
                        </a:spcBef>
                        <a:spcAft>
                          <a:spcPts val="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$55 M</a:t>
                      </a:r>
                    </a:p>
                  </a:txBody>
                  <a:tcPr marL="9525" marR="9525" marT="9525" marB="0" anchor="ctr"/>
                </a:tc>
                <a:tc>
                  <a:txBody>
                    <a:bodyPr/>
                    <a:lstStyle/>
                    <a:p>
                      <a:pPr marL="0" marR="0" algn="ctr" font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$179 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font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$203 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423699"/>
                  </a:ext>
                </a:extLst>
              </a:tr>
              <a:tr h="538359">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Total Net Present O&amp;M Cost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defTabSz="457200" rtl="0" eaLnBrk="1" fontAlgn="ctr" latinLnBrk="0" hangingPunct="1">
                        <a:lnSpc>
                          <a:spcPct val="107000"/>
                        </a:lnSpc>
                        <a:spcBef>
                          <a:spcPts val="0"/>
                        </a:spcBef>
                        <a:spcAft>
                          <a:spcPts val="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$98 M</a:t>
                      </a:r>
                    </a:p>
                  </a:txBody>
                  <a:tcPr marL="9525" marR="9525" marT="9525" marB="0" anchor="ctr"/>
                </a:tc>
                <a:tc>
                  <a:txBody>
                    <a:bodyPr/>
                    <a:lstStyle/>
                    <a:p>
                      <a:pPr marL="0" marR="0" algn="ctr" font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$147 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font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$234 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99497425"/>
                  </a:ext>
                </a:extLst>
              </a:tr>
              <a:tr h="538359">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Total Present Worth Cost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defTabSz="457200" rtl="0" eaLnBrk="1" fontAlgn="ctr" latinLnBrk="0" hangingPunct="1">
                        <a:lnSpc>
                          <a:spcPct val="107000"/>
                        </a:lnSpc>
                        <a:spcBef>
                          <a:spcPts val="0"/>
                        </a:spcBef>
                        <a:spcAft>
                          <a:spcPts val="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$153 M</a:t>
                      </a:r>
                    </a:p>
                  </a:txBody>
                  <a:tcPr marL="9525" marR="9525" marT="9525" marB="0" anchor="ctr"/>
                </a:tc>
                <a:tc>
                  <a:txBody>
                    <a:bodyPr/>
                    <a:lstStyle/>
                    <a:p>
                      <a:pPr marL="0" marR="0" algn="ctr" font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$326 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gn="ctr" font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$435 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2274919"/>
                  </a:ext>
                </a:extLst>
              </a:tr>
            </a:tbl>
          </a:graphicData>
        </a:graphic>
      </p:graphicFrame>
      <p:sp>
        <p:nvSpPr>
          <p:cNvPr id="3" name="Slide Number Placeholder 2">
            <a:extLst>
              <a:ext uri="{FF2B5EF4-FFF2-40B4-BE49-F238E27FC236}">
                <a16:creationId xmlns:a16="http://schemas.microsoft.com/office/drawing/2014/main" id="{30CB5410-3CFB-43D5-81F4-9D58F9FD9CD2}"/>
              </a:ext>
            </a:extLst>
          </p:cNvPr>
          <p:cNvSpPr>
            <a:spLocks noGrp="1"/>
          </p:cNvSpPr>
          <p:nvPr>
            <p:ph type="sldNum" sz="quarter" idx="4"/>
          </p:nvPr>
        </p:nvSpPr>
        <p:spPr/>
        <p:txBody>
          <a:bodyPr/>
          <a:lstStyle/>
          <a:p>
            <a:pPr defTabSz="914400"/>
            <a:fld id="{1A927660-FB9E-FD42-AF25-42BA65B7072B}" type="slidenum">
              <a:rPr lang="en-US" smtClean="0"/>
              <a:pPr defTabSz="914400"/>
              <a:t>46</a:t>
            </a:fld>
            <a:endParaRPr lang="en-US" dirty="0"/>
          </a:p>
        </p:txBody>
      </p:sp>
      <p:pic>
        <p:nvPicPr>
          <p:cNvPr id="6" name="Picture 5">
            <a:extLst>
              <a:ext uri="{FF2B5EF4-FFF2-40B4-BE49-F238E27FC236}">
                <a16:creationId xmlns:a16="http://schemas.microsoft.com/office/drawing/2014/main" id="{61DA4581-1E4D-44CE-81CD-66204F7124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684108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EDB0B73-BF3A-44AA-9B15-5145B2127CA8}"/>
              </a:ext>
            </a:extLst>
          </p:cNvPr>
          <p:cNvSpPr>
            <a:spLocks noGrp="1"/>
          </p:cNvSpPr>
          <p:nvPr>
            <p:ph type="title"/>
          </p:nvPr>
        </p:nvSpPr>
        <p:spPr>
          <a:xfrm>
            <a:off x="513081" y="294799"/>
            <a:ext cx="6706586" cy="639762"/>
          </a:xfrm>
        </p:spPr>
        <p:txBody>
          <a:bodyPr>
            <a:normAutofit fontScale="90000"/>
          </a:bodyPr>
          <a:lstStyle/>
          <a:p>
            <a:r>
              <a:rPr lang="en-US" dirty="0"/>
              <a:t>Dryer Site Visit and Meeting with Utility Operators/Owners in the U.S</a:t>
            </a:r>
          </a:p>
        </p:txBody>
      </p:sp>
      <p:sp>
        <p:nvSpPr>
          <p:cNvPr id="14" name="Content Placeholder 13">
            <a:extLst>
              <a:ext uri="{FF2B5EF4-FFF2-40B4-BE49-F238E27FC236}">
                <a16:creationId xmlns:a16="http://schemas.microsoft.com/office/drawing/2014/main" id="{A295523D-EF72-4F04-8B9F-076B97877D4C}"/>
              </a:ext>
            </a:extLst>
          </p:cNvPr>
          <p:cNvSpPr>
            <a:spLocks noGrp="1"/>
          </p:cNvSpPr>
          <p:nvPr>
            <p:ph idx="1"/>
          </p:nvPr>
        </p:nvSpPr>
        <p:spPr>
          <a:xfrm>
            <a:off x="677333" y="2137892"/>
            <a:ext cx="7101505" cy="4105427"/>
          </a:xfrm>
        </p:spPr>
        <p:txBody>
          <a:bodyPr>
            <a:normAutofit/>
          </a:bodyPr>
          <a:lstStyle/>
          <a:p>
            <a:pPr>
              <a:buFont typeface="Wingdings" panose="05000000000000000000" pitchFamily="2" charset="2"/>
              <a:buChar char="§"/>
            </a:pPr>
            <a:r>
              <a:rPr lang="en-US" dirty="0"/>
              <a:t>Archie Elledge WWTP Drying Facility (Andritz Rotary Drum Dryer)</a:t>
            </a:r>
          </a:p>
          <a:p>
            <a:pPr>
              <a:buFont typeface="Wingdings" panose="05000000000000000000" pitchFamily="2" charset="2"/>
              <a:buChar char="§"/>
            </a:pPr>
            <a:r>
              <a:rPr lang="en-US" dirty="0"/>
              <a:t>Mooresville WWTP Dryer Facility (Drum Dryer) </a:t>
            </a:r>
          </a:p>
          <a:p>
            <a:pPr>
              <a:buFont typeface="Wingdings" panose="05000000000000000000" pitchFamily="2" charset="2"/>
              <a:buChar char="§"/>
            </a:pPr>
            <a:r>
              <a:rPr lang="en-US" dirty="0"/>
              <a:t>Gryphon Environmental/Tyson Facility, Owensboro, KY (Low Heat Belt Dryer System) </a:t>
            </a:r>
          </a:p>
          <a:p>
            <a:pPr>
              <a:buFont typeface="Wingdings" panose="05000000000000000000" pitchFamily="2" charset="2"/>
              <a:buChar char="§"/>
            </a:pPr>
            <a:r>
              <a:rPr lang="en-US" dirty="0"/>
              <a:t>Milton Wastewater Treatment Plant Drying Facility, Milton PA (Andritz belt Dryer).</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DB0BE3CE-E2C3-4945-A804-0A496DC8F4E7}"/>
              </a:ext>
            </a:extLst>
          </p:cNvPr>
          <p:cNvSpPr>
            <a:spLocks noGrp="1"/>
          </p:cNvSpPr>
          <p:nvPr>
            <p:ph type="sldNum" sz="quarter" idx="4"/>
          </p:nvPr>
        </p:nvSpPr>
        <p:spPr/>
        <p:txBody>
          <a:bodyPr/>
          <a:lstStyle/>
          <a:p>
            <a:fld id="{1A927660-FB9E-FD42-AF25-42BA65B7072B}" type="slidenum">
              <a:rPr lang="en-US" smtClean="0"/>
              <a:pPr/>
              <a:t>47</a:t>
            </a:fld>
            <a:endParaRPr lang="en-US" dirty="0"/>
          </a:p>
        </p:txBody>
      </p:sp>
      <p:pic>
        <p:nvPicPr>
          <p:cNvPr id="3" name="Picture 2">
            <a:extLst>
              <a:ext uri="{FF2B5EF4-FFF2-40B4-BE49-F238E27FC236}">
                <a16:creationId xmlns:a16="http://schemas.microsoft.com/office/drawing/2014/main" id="{88729A70-792C-486D-B708-6ADEB1998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92" y="257175"/>
            <a:ext cx="3713008" cy="2691931"/>
          </a:xfrm>
          <a:prstGeom prst="rect">
            <a:avLst/>
          </a:prstGeom>
        </p:spPr>
      </p:pic>
      <p:pic>
        <p:nvPicPr>
          <p:cNvPr id="7" name="Picture 6">
            <a:extLst>
              <a:ext uri="{FF2B5EF4-FFF2-40B4-BE49-F238E27FC236}">
                <a16:creationId xmlns:a16="http://schemas.microsoft.com/office/drawing/2014/main" id="{2385DD67-0B05-4A88-AA66-2D86ED8EC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792" y="3434716"/>
            <a:ext cx="3713008" cy="2778716"/>
          </a:xfrm>
          <a:prstGeom prst="rect">
            <a:avLst/>
          </a:prstGeom>
        </p:spPr>
      </p:pic>
    </p:spTree>
    <p:extLst>
      <p:ext uri="{BB962C8B-B14F-4D97-AF65-F5344CB8AC3E}">
        <p14:creationId xmlns:p14="http://schemas.microsoft.com/office/powerpoint/2010/main" val="3949538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z="4000" dirty="0"/>
              <a:t>EU Site Visits and Meeting with Utility Operators/Owners</a:t>
            </a:r>
          </a:p>
        </p:txBody>
      </p:sp>
      <p:sp>
        <p:nvSpPr>
          <p:cNvPr id="4" name="Content Placeholder 3">
            <a:extLst>
              <a:ext uri="{FF2B5EF4-FFF2-40B4-BE49-F238E27FC236}">
                <a16:creationId xmlns:a16="http://schemas.microsoft.com/office/drawing/2014/main" id="{8062117A-F5CA-4F40-AC7B-F73E703E4D72}"/>
              </a:ext>
            </a:extLst>
          </p:cNvPr>
          <p:cNvSpPr>
            <a:spLocks noGrp="1"/>
          </p:cNvSpPr>
          <p:nvPr>
            <p:ph sz="half" idx="1"/>
          </p:nvPr>
        </p:nvSpPr>
        <p:spPr/>
        <p:txBody>
          <a:bodyPr>
            <a:normAutofit/>
          </a:bodyPr>
          <a:lstStyle/>
          <a:p>
            <a:pPr>
              <a:buFont typeface="Wingdings" panose="05000000000000000000" pitchFamily="2" charset="2"/>
              <a:buChar char="§"/>
            </a:pPr>
            <a:r>
              <a:rPr lang="en-US" dirty="0"/>
              <a:t>Ringsend WWTP, Dublin, Ireland – </a:t>
            </a:r>
            <a:r>
              <a:rPr lang="en-US" dirty="0" err="1"/>
              <a:t>Cambi</a:t>
            </a:r>
            <a:r>
              <a:rPr lang="en-US" dirty="0"/>
              <a:t> THP, CHP, Drum Dryer post THP</a:t>
            </a:r>
          </a:p>
          <a:p>
            <a:pPr>
              <a:buFont typeface="Wingdings" panose="05000000000000000000" pitchFamily="2" charset="2"/>
              <a:buChar char="§"/>
            </a:pPr>
            <a:r>
              <a:rPr lang="en-US" dirty="0"/>
              <a:t>Crawley WWTP (Thames Water), UK (50% sludge imports) – Cambi THP and CHP</a:t>
            </a:r>
          </a:p>
          <a:p>
            <a:pPr>
              <a:buFont typeface="Wingdings" panose="05000000000000000000" pitchFamily="2" charset="2"/>
              <a:buChar char="§"/>
            </a:pPr>
            <a:r>
              <a:rPr lang="en-US" dirty="0"/>
              <a:t>Oxford WWTP, UK (50% sludge imports)- Veolia THP </a:t>
            </a:r>
          </a:p>
          <a:p>
            <a:pPr>
              <a:buFont typeface="Wingdings" panose="05000000000000000000" pitchFamily="2" charset="2"/>
              <a:buChar char="§"/>
            </a:pPr>
            <a:r>
              <a:rPr lang="en-US" dirty="0"/>
              <a:t>Mondelez Food Plant, Brussels, Belgium – Veolia Dynamic Mixer</a:t>
            </a:r>
          </a:p>
          <a:p>
            <a:pPr marL="0" indent="0">
              <a:buNone/>
            </a:pPr>
            <a:endParaRPr lang="en-US" dirty="0"/>
          </a:p>
          <a:p>
            <a:pPr>
              <a:buFont typeface="Wingdings" panose="05000000000000000000" pitchFamily="2" charset="2"/>
              <a:buChar char="§"/>
            </a:pPr>
            <a:endParaRPr lang="en-US" dirty="0"/>
          </a:p>
        </p:txBody>
      </p:sp>
      <p:sp>
        <p:nvSpPr>
          <p:cNvPr id="7" name="Slide Number Placeholder 6"/>
          <p:cNvSpPr>
            <a:spLocks noGrp="1"/>
          </p:cNvSpPr>
          <p:nvPr>
            <p:ph type="sldNum" sz="quarter" idx="4"/>
          </p:nvPr>
        </p:nvSpPr>
        <p:spPr/>
        <p:txBody>
          <a:bodyPr/>
          <a:lstStyle/>
          <a:p>
            <a:fld id="{75472711-4FCB-2141-A321-C0607E714264}" type="slidenum">
              <a:rPr lang="en-US" smtClean="0"/>
              <a:pPr/>
              <a:t>48</a:t>
            </a:fld>
            <a:endParaRPr lang="en-US" dirty="0"/>
          </a:p>
        </p:txBody>
      </p:sp>
      <p:pic>
        <p:nvPicPr>
          <p:cNvPr id="2" name="Picture 1">
            <a:extLst>
              <a:ext uri="{FF2B5EF4-FFF2-40B4-BE49-F238E27FC236}">
                <a16:creationId xmlns:a16="http://schemas.microsoft.com/office/drawing/2014/main" id="{01BE2628-9EB6-4A88-BBE7-132D4BF17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972" y="1143000"/>
            <a:ext cx="5461295" cy="4347712"/>
          </a:xfrm>
          <a:prstGeom prst="rect">
            <a:avLst/>
          </a:prstGeom>
        </p:spPr>
      </p:pic>
    </p:spTree>
    <p:extLst>
      <p:ext uri="{BB962C8B-B14F-4D97-AF65-F5344CB8AC3E}">
        <p14:creationId xmlns:p14="http://schemas.microsoft.com/office/powerpoint/2010/main" val="345036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F0808D-B8BE-48D4-8874-0A66B9F965F8}"/>
              </a:ext>
            </a:extLst>
          </p:cNvPr>
          <p:cNvSpPr>
            <a:spLocks noGrp="1"/>
          </p:cNvSpPr>
          <p:nvPr>
            <p:ph type="title"/>
          </p:nvPr>
        </p:nvSpPr>
        <p:spPr>
          <a:xfrm>
            <a:off x="677333" y="401638"/>
            <a:ext cx="10044147" cy="639762"/>
          </a:xfrm>
        </p:spPr>
        <p:txBody>
          <a:bodyPr>
            <a:normAutofit fontScale="90000"/>
          </a:bodyPr>
          <a:lstStyle/>
          <a:p>
            <a:r>
              <a:rPr lang="en-US" dirty="0"/>
              <a:t>Phone interviews/questionnaires with Utility Owners/Operators </a:t>
            </a:r>
          </a:p>
        </p:txBody>
      </p:sp>
      <p:sp>
        <p:nvSpPr>
          <p:cNvPr id="2" name="Content Placeholder 1">
            <a:extLst>
              <a:ext uri="{FF2B5EF4-FFF2-40B4-BE49-F238E27FC236}">
                <a16:creationId xmlns:a16="http://schemas.microsoft.com/office/drawing/2014/main" id="{A392538F-7F1C-4452-8B68-699D128FE5A9}"/>
              </a:ext>
            </a:extLst>
          </p:cNvPr>
          <p:cNvSpPr>
            <a:spLocks noGrp="1"/>
          </p:cNvSpPr>
          <p:nvPr>
            <p:ph idx="1"/>
          </p:nvPr>
        </p:nvSpPr>
        <p:spPr/>
        <p:txBody>
          <a:bodyPr>
            <a:normAutofit/>
          </a:bodyPr>
          <a:lstStyle/>
          <a:p>
            <a:pPr>
              <a:buFont typeface="Wingdings" panose="05000000000000000000" pitchFamily="2" charset="2"/>
              <a:buChar char="§"/>
            </a:pPr>
            <a:r>
              <a:rPr lang="en-US" dirty="0"/>
              <a:t>Thames Water, UK (Veolia and Cambi THP, Dryers)</a:t>
            </a:r>
          </a:p>
          <a:p>
            <a:r>
              <a:rPr lang="en-US" dirty="0"/>
              <a:t>Louisville Metropolitan Sewage District, Louisville, KY (Andritz Retrofitted Drum Dryer, planning to switch to THP)</a:t>
            </a:r>
          </a:p>
          <a:p>
            <a:r>
              <a:rPr lang="en-US" dirty="0"/>
              <a:t>Trinity River Authority of Texas, Dallas, TX (Cambi THP w/AD – start-up late 2021)</a:t>
            </a:r>
          </a:p>
          <a:p>
            <a:r>
              <a:rPr lang="en-US" dirty="0"/>
              <a:t>City of Raleigh, NC (Cambi THP w/AD, regionalization, start-up early 2022)</a:t>
            </a:r>
          </a:p>
          <a:p>
            <a:r>
              <a:rPr lang="en-US" dirty="0"/>
              <a:t>City of Franklin Water Reclamation Facility, Franklin, TN (Cambi THP w/AD, regionalization – startup 2021/22, future plans to install solar dryer)</a:t>
            </a:r>
          </a:p>
          <a:p>
            <a:r>
              <a:rPr lang="en-US" dirty="0"/>
              <a:t>Hampton Roads Sanitation District; Atlantic Wastewater Treatment Plant, Virginia Beach, VA (Cambi THP – start-up early 2022)</a:t>
            </a:r>
          </a:p>
          <a:p>
            <a:r>
              <a:rPr lang="en-US" dirty="0"/>
              <a:t>DC Water; Blue Plains Advanced Wastewater Treatment Plant – (Cambi THP W/AD)</a:t>
            </a:r>
          </a:p>
          <a:p>
            <a:endParaRPr lang="en-US" dirty="0"/>
          </a:p>
        </p:txBody>
      </p:sp>
      <p:sp>
        <p:nvSpPr>
          <p:cNvPr id="3" name="Slide Number Placeholder 2">
            <a:extLst>
              <a:ext uri="{FF2B5EF4-FFF2-40B4-BE49-F238E27FC236}">
                <a16:creationId xmlns:a16="http://schemas.microsoft.com/office/drawing/2014/main" id="{66748081-2DB0-4F69-847D-03093BEFAA20}"/>
              </a:ext>
            </a:extLst>
          </p:cNvPr>
          <p:cNvSpPr>
            <a:spLocks noGrp="1"/>
          </p:cNvSpPr>
          <p:nvPr>
            <p:ph type="sldNum" sz="quarter" idx="4"/>
          </p:nvPr>
        </p:nvSpPr>
        <p:spPr/>
        <p:txBody>
          <a:bodyPr/>
          <a:lstStyle/>
          <a:p>
            <a:fld id="{1A927660-FB9E-FD42-AF25-42BA65B7072B}" type="slidenum">
              <a:rPr lang="en-US" smtClean="0"/>
              <a:pPr/>
              <a:t>49</a:t>
            </a:fld>
            <a:endParaRPr lang="en-US" dirty="0"/>
          </a:p>
        </p:txBody>
      </p:sp>
      <p:sp>
        <p:nvSpPr>
          <p:cNvPr id="5" name="TextBox 4">
            <a:extLst>
              <a:ext uri="{FF2B5EF4-FFF2-40B4-BE49-F238E27FC236}">
                <a16:creationId xmlns:a16="http://schemas.microsoft.com/office/drawing/2014/main" id="{E3B269D7-3AF5-4689-8565-9F40D94B27D5}"/>
              </a:ext>
            </a:extLst>
          </p:cNvPr>
          <p:cNvSpPr txBox="1"/>
          <p:nvPr/>
        </p:nvSpPr>
        <p:spPr>
          <a:xfrm>
            <a:off x="929640" y="6402586"/>
            <a:ext cx="3983783" cy="369332"/>
          </a:xfrm>
          <a:prstGeom prst="rect">
            <a:avLst/>
          </a:prstGeom>
          <a:noFill/>
        </p:spPr>
        <p:txBody>
          <a:bodyPr wrap="none" rtlCol="0">
            <a:spAutoFit/>
          </a:bodyPr>
          <a:lstStyle/>
          <a:p>
            <a:r>
              <a:rPr lang="en-US" dirty="0">
                <a:solidFill>
                  <a:schemeClr val="bg1"/>
                </a:solidFill>
              </a:rPr>
              <a:t>*Selection process involved EU site visits</a:t>
            </a:r>
          </a:p>
        </p:txBody>
      </p:sp>
      <p:pic>
        <p:nvPicPr>
          <p:cNvPr id="6" name="Picture 5">
            <a:extLst>
              <a:ext uri="{FF2B5EF4-FFF2-40B4-BE49-F238E27FC236}">
                <a16:creationId xmlns:a16="http://schemas.microsoft.com/office/drawing/2014/main" id="{5FFFACF0-D04A-46DA-B50C-A34E476702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57685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CDB2E-FE18-4A8C-945E-43ACDDFFBF6E}"/>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3C947ECE-069C-462D-B30B-7661DDE49CD0}"/>
              </a:ext>
            </a:extLst>
          </p:cNvPr>
          <p:cNvSpPr>
            <a:spLocks noGrp="1"/>
          </p:cNvSpPr>
          <p:nvPr>
            <p:ph sz="half" idx="1"/>
          </p:nvPr>
        </p:nvSpPr>
        <p:spPr>
          <a:xfrm>
            <a:off x="677332" y="1391921"/>
            <a:ext cx="10695518" cy="4924743"/>
          </a:xfrm>
        </p:spPr>
        <p:txBody>
          <a:bodyPr>
            <a:normAutofit/>
          </a:bodyPr>
          <a:lstStyle/>
          <a:p>
            <a:r>
              <a:rPr lang="en-US" sz="2800" dirty="0"/>
              <a:t>Introduction and Background – Charlotte Water</a:t>
            </a:r>
          </a:p>
          <a:p>
            <a:r>
              <a:rPr lang="en-US" sz="2800" dirty="0"/>
              <a:t>Current Wastewater and Biosolids Management Operations and Challenges</a:t>
            </a:r>
          </a:p>
          <a:p>
            <a:r>
              <a:rPr lang="en-US" sz="2800" dirty="0"/>
              <a:t>Visions and Goals of the Biosolids Master Plan and Related Projects</a:t>
            </a:r>
          </a:p>
          <a:p>
            <a:r>
              <a:rPr lang="en-US" sz="2800" dirty="0"/>
              <a:t>Preliminary Implementation Schedule</a:t>
            </a:r>
          </a:p>
          <a:p>
            <a:r>
              <a:rPr lang="en-US" sz="2800" dirty="0"/>
              <a:t>Questions and Discussion</a:t>
            </a:r>
          </a:p>
          <a:p>
            <a:endParaRPr lang="en-US" sz="2800" dirty="0"/>
          </a:p>
          <a:p>
            <a:endParaRPr lang="en-US" sz="2800" dirty="0"/>
          </a:p>
        </p:txBody>
      </p:sp>
    </p:spTree>
    <p:extLst>
      <p:ext uri="{BB962C8B-B14F-4D97-AF65-F5344CB8AC3E}">
        <p14:creationId xmlns:p14="http://schemas.microsoft.com/office/powerpoint/2010/main" val="2326946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13080" y="81757"/>
            <a:ext cx="9697720" cy="639762"/>
          </a:xfrm>
        </p:spPr>
        <p:txBody>
          <a:bodyPr/>
          <a:lstStyle/>
          <a:p>
            <a:r>
              <a:rPr lang="en-US" dirty="0"/>
              <a:t>Dryer – Advantages and Disadvantages</a:t>
            </a:r>
          </a:p>
        </p:txBody>
      </p:sp>
      <p:sp>
        <p:nvSpPr>
          <p:cNvPr id="7" name="Slide Number Placeholder 6"/>
          <p:cNvSpPr>
            <a:spLocks noGrp="1"/>
          </p:cNvSpPr>
          <p:nvPr>
            <p:ph type="sldNum" sz="quarter" idx="4"/>
          </p:nvPr>
        </p:nvSpPr>
        <p:spPr/>
        <p:txBody>
          <a:bodyPr/>
          <a:lstStyle/>
          <a:p>
            <a:fld id="{75472711-4FCB-2141-A321-C0607E714264}" type="slidenum">
              <a:rPr lang="en-US" smtClean="0"/>
              <a:pPr/>
              <a:t>50</a:t>
            </a:fld>
            <a:endParaRPr lang="en-US" dirty="0"/>
          </a:p>
        </p:txBody>
      </p:sp>
      <p:graphicFrame>
        <p:nvGraphicFramePr>
          <p:cNvPr id="6" name="Table 5">
            <a:extLst>
              <a:ext uri="{FF2B5EF4-FFF2-40B4-BE49-F238E27FC236}">
                <a16:creationId xmlns:a16="http://schemas.microsoft.com/office/drawing/2014/main" id="{851739A6-A921-4A05-BB1E-6434AAF3C95C}"/>
              </a:ext>
            </a:extLst>
          </p:cNvPr>
          <p:cNvGraphicFramePr>
            <a:graphicFrameLocks noGrp="1"/>
          </p:cNvGraphicFramePr>
          <p:nvPr>
            <p:extLst>
              <p:ext uri="{D42A27DB-BD31-4B8C-83A1-F6EECF244321}">
                <p14:modId xmlns:p14="http://schemas.microsoft.com/office/powerpoint/2010/main" val="2786030909"/>
              </p:ext>
            </p:extLst>
          </p:nvPr>
        </p:nvGraphicFramePr>
        <p:xfrm>
          <a:off x="699248" y="998981"/>
          <a:ext cx="10237694" cy="5438002"/>
        </p:xfrm>
        <a:graphic>
          <a:graphicData uri="http://schemas.openxmlformats.org/drawingml/2006/table">
            <a:tbl>
              <a:tblPr firstRow="1" bandRow="1">
                <a:tableStyleId>{5C22544A-7EE6-4342-B048-85BDC9FD1C3A}</a:tableStyleId>
              </a:tblPr>
              <a:tblGrid>
                <a:gridCol w="3859727">
                  <a:extLst>
                    <a:ext uri="{9D8B030D-6E8A-4147-A177-3AD203B41FA5}">
                      <a16:colId xmlns:a16="http://schemas.microsoft.com/office/drawing/2014/main" val="2866941424"/>
                    </a:ext>
                  </a:extLst>
                </a:gridCol>
                <a:gridCol w="6377967">
                  <a:extLst>
                    <a:ext uri="{9D8B030D-6E8A-4147-A177-3AD203B41FA5}">
                      <a16:colId xmlns:a16="http://schemas.microsoft.com/office/drawing/2014/main" val="2278944845"/>
                    </a:ext>
                  </a:extLst>
                </a:gridCol>
              </a:tblGrid>
              <a:tr h="591682">
                <a:tc>
                  <a:txBody>
                    <a:bodyPr/>
                    <a:lstStyle/>
                    <a:p>
                      <a:r>
                        <a:rPr lang="en-US" sz="2800" strike="noStrike" dirty="0"/>
                        <a:t>Advantages</a:t>
                      </a:r>
                    </a:p>
                  </a:txBody>
                  <a:tcPr/>
                </a:tc>
                <a:tc>
                  <a:txBody>
                    <a:bodyPr/>
                    <a:lstStyle/>
                    <a:p>
                      <a:r>
                        <a:rPr lang="en-US" sz="2800" strike="noStrike" dirty="0"/>
                        <a:t>Disadvantages</a:t>
                      </a:r>
                    </a:p>
                  </a:txBody>
                  <a:tcPr/>
                </a:tc>
                <a:extLst>
                  <a:ext uri="{0D108BD9-81ED-4DB2-BD59-A6C34878D82A}">
                    <a16:rowId xmlns:a16="http://schemas.microsoft.com/office/drawing/2014/main" val="2110671555"/>
                  </a:ext>
                </a:extLst>
              </a:tr>
              <a:tr h="4817981">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trike="noStrike" baseline="0" dirty="0"/>
                        <a:t>Established technology with many installations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trike="noStrike" baseline="0" dirty="0"/>
                        <a:t>Produce product at 90% or more dryness, with max. volume reduction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trike="noStrike" baseline="0" dirty="0"/>
                        <a:t>Transportable product not limited to local market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trike="noStrike" baseline="0" dirty="0"/>
                        <a:t>Good quality product can produce revenue to offset some operating cost</a:t>
                      </a:r>
                    </a:p>
                    <a:p>
                      <a:endParaRPr lang="en-US" sz="2400" strike="noStrike" dirty="0"/>
                    </a:p>
                  </a:txBody>
                  <a:tcPr/>
                </a:tc>
                <a:tc>
                  <a:txBody>
                    <a:bodyPr/>
                    <a:lstStyle/>
                    <a:p>
                      <a:pPr marL="285750" indent="-285750">
                        <a:buFont typeface="Arial" panose="020B0604020202020204" pitchFamily="34" charset="0"/>
                        <a:buChar char="•"/>
                      </a:pPr>
                      <a:r>
                        <a:rPr lang="en-US" sz="2400" strike="noStrike" dirty="0"/>
                        <a:t>Huge energy required to evaporate water</a:t>
                      </a:r>
                    </a:p>
                    <a:p>
                      <a:pPr marL="285750" indent="-285750">
                        <a:buFont typeface="Arial" panose="020B0604020202020204" pitchFamily="34" charset="0"/>
                        <a:buChar char="•"/>
                      </a:pPr>
                      <a:r>
                        <a:rPr lang="en-US" sz="2400" strike="noStrike" dirty="0"/>
                        <a:t>Complex, highly mechanical system required to produce high quality product</a:t>
                      </a:r>
                    </a:p>
                    <a:p>
                      <a:pPr marL="285750" indent="-285750">
                        <a:buFont typeface="Arial" panose="020B0604020202020204" pitchFamily="34" charset="0"/>
                        <a:buChar char="•"/>
                      </a:pPr>
                      <a:r>
                        <a:rPr lang="en-US" sz="2400" strike="noStrike" dirty="0"/>
                        <a:t>Some newer drying systems are less mechanical, but at the expense of product quality</a:t>
                      </a:r>
                    </a:p>
                    <a:p>
                      <a:pPr marL="285750" indent="-285750">
                        <a:buFont typeface="Arial" panose="020B0604020202020204" pitchFamily="34" charset="0"/>
                        <a:buChar char="•"/>
                      </a:pPr>
                      <a:r>
                        <a:rPr lang="en-US" sz="2400" strike="noStrike" dirty="0"/>
                        <a:t>Operation and maintenance of drying system requires special training</a:t>
                      </a:r>
                    </a:p>
                    <a:p>
                      <a:pPr marL="285750" indent="-285750">
                        <a:buFont typeface="Arial" panose="020B0604020202020204" pitchFamily="34" charset="0"/>
                        <a:buChar char="•"/>
                      </a:pPr>
                      <a:r>
                        <a:rPr lang="en-US" sz="2400" strike="noStrike" dirty="0"/>
                        <a:t>Excessive maintenance requirements for some drying systems have been reported</a:t>
                      </a:r>
                    </a:p>
                    <a:p>
                      <a:pPr marL="285750" indent="-285750">
                        <a:buFont typeface="Arial" panose="020B0604020202020204" pitchFamily="34" charset="0"/>
                        <a:buChar char="•"/>
                      </a:pPr>
                      <a:r>
                        <a:rPr lang="en-US" sz="2400" strike="noStrike" dirty="0"/>
                        <a:t>Dust from the dried product is a fire and explosion hazard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trike="noStrike" dirty="0"/>
                        <a:t>Greenhouse gas emissions</a:t>
                      </a:r>
                    </a:p>
                  </a:txBody>
                  <a:tcPr/>
                </a:tc>
                <a:extLst>
                  <a:ext uri="{0D108BD9-81ED-4DB2-BD59-A6C34878D82A}">
                    <a16:rowId xmlns:a16="http://schemas.microsoft.com/office/drawing/2014/main" val="3071467228"/>
                  </a:ext>
                </a:extLst>
              </a:tr>
            </a:tbl>
          </a:graphicData>
        </a:graphic>
      </p:graphicFrame>
      <p:pic>
        <p:nvPicPr>
          <p:cNvPr id="8" name="Picture 7">
            <a:extLst>
              <a:ext uri="{FF2B5EF4-FFF2-40B4-BE49-F238E27FC236}">
                <a16:creationId xmlns:a16="http://schemas.microsoft.com/office/drawing/2014/main" id="{5C527965-6461-4B40-B565-C070321239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954069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75472711-4FCB-2141-A321-C0607E714264}" type="slidenum">
              <a:rPr lang="en-US" smtClean="0"/>
              <a:pPr/>
              <a:t>51</a:t>
            </a:fld>
            <a:endParaRPr lang="en-US" dirty="0"/>
          </a:p>
        </p:txBody>
      </p:sp>
      <p:graphicFrame>
        <p:nvGraphicFramePr>
          <p:cNvPr id="6" name="Table 5">
            <a:extLst>
              <a:ext uri="{FF2B5EF4-FFF2-40B4-BE49-F238E27FC236}">
                <a16:creationId xmlns:a16="http://schemas.microsoft.com/office/drawing/2014/main" id="{851739A6-A921-4A05-BB1E-6434AAF3C95C}"/>
              </a:ext>
            </a:extLst>
          </p:cNvPr>
          <p:cNvGraphicFramePr>
            <a:graphicFrameLocks noGrp="1"/>
          </p:cNvGraphicFramePr>
          <p:nvPr>
            <p:extLst>
              <p:ext uri="{D42A27DB-BD31-4B8C-83A1-F6EECF244321}">
                <p14:modId xmlns:p14="http://schemas.microsoft.com/office/powerpoint/2010/main" val="143684985"/>
              </p:ext>
            </p:extLst>
          </p:nvPr>
        </p:nvGraphicFramePr>
        <p:xfrm>
          <a:off x="904241" y="991919"/>
          <a:ext cx="10966464" cy="5425440"/>
        </p:xfrm>
        <a:graphic>
          <a:graphicData uri="http://schemas.openxmlformats.org/drawingml/2006/table">
            <a:tbl>
              <a:tblPr firstRow="1" bandRow="1">
                <a:tableStyleId>{5C22544A-7EE6-4342-B048-85BDC9FD1C3A}</a:tableStyleId>
              </a:tblPr>
              <a:tblGrid>
                <a:gridCol w="5812013">
                  <a:extLst>
                    <a:ext uri="{9D8B030D-6E8A-4147-A177-3AD203B41FA5}">
                      <a16:colId xmlns:a16="http://schemas.microsoft.com/office/drawing/2014/main" val="2866941424"/>
                    </a:ext>
                  </a:extLst>
                </a:gridCol>
                <a:gridCol w="5154451">
                  <a:extLst>
                    <a:ext uri="{9D8B030D-6E8A-4147-A177-3AD203B41FA5}">
                      <a16:colId xmlns:a16="http://schemas.microsoft.com/office/drawing/2014/main" val="2278944845"/>
                    </a:ext>
                  </a:extLst>
                </a:gridCol>
              </a:tblGrid>
              <a:tr h="423851">
                <a:tc>
                  <a:txBody>
                    <a:bodyPr/>
                    <a:lstStyle/>
                    <a:p>
                      <a:r>
                        <a:rPr lang="en-US" sz="2400" strike="noStrike" dirty="0"/>
                        <a:t>Advantages</a:t>
                      </a:r>
                    </a:p>
                  </a:txBody>
                  <a:tcPr/>
                </a:tc>
                <a:tc>
                  <a:txBody>
                    <a:bodyPr/>
                    <a:lstStyle/>
                    <a:p>
                      <a:r>
                        <a:rPr lang="en-US" sz="2400" strike="noStrike" dirty="0"/>
                        <a:t>Disadvantages</a:t>
                      </a:r>
                    </a:p>
                  </a:txBody>
                  <a:tcPr/>
                </a:tc>
                <a:extLst>
                  <a:ext uri="{0D108BD9-81ED-4DB2-BD59-A6C34878D82A}">
                    <a16:rowId xmlns:a16="http://schemas.microsoft.com/office/drawing/2014/main" val="2110671555"/>
                  </a:ext>
                </a:extLst>
              </a:tr>
              <a:tr h="4791456">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Process pretreats the sludge for more complete digestion and stabilization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Treated sludge requires less digestion capacity to digest, freeing up valuable capacity to treat additional sludge or other wastes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More complete digestion results in more biogas production and less residuals solids to be handled downstream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Digested biosolids has much better dewatering characteristics, resulting in drier cake (30% + comparing to current 20% or less)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Finished product is drier, and almost odor free.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Potential for a net negative GHG emission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trike="noStrike" dirty="0"/>
                        <a:t>Plug and play operationally </a:t>
                      </a:r>
                    </a:p>
                    <a:p>
                      <a:endParaRPr lang="en-US" sz="2000" strike="noStrike" dirty="0"/>
                    </a:p>
                  </a:txBody>
                  <a:tcPr/>
                </a:tc>
                <a:tc>
                  <a:txBody>
                    <a:bodyPr/>
                    <a:lstStyle/>
                    <a:p>
                      <a:pPr marL="285750" indent="-285750">
                        <a:buFont typeface="Arial" panose="020B0604020202020204" pitchFamily="34" charset="0"/>
                        <a:buChar char="•"/>
                      </a:pPr>
                      <a:r>
                        <a:rPr lang="en-US" sz="2000" strike="noStrike" dirty="0"/>
                        <a:t>Not as established in the U.S., with one operating facility, although 5-6 more are under construction</a:t>
                      </a:r>
                    </a:p>
                    <a:p>
                      <a:pPr marL="285750" indent="-285750">
                        <a:buFont typeface="Arial" panose="020B0604020202020204" pitchFamily="34" charset="0"/>
                        <a:buChar char="•"/>
                      </a:pPr>
                      <a:r>
                        <a:rPr lang="en-US" sz="2000" strike="noStrike" dirty="0"/>
                        <a:t>Process requires steam generation, which is a new process at the plant</a:t>
                      </a:r>
                    </a:p>
                    <a:p>
                      <a:pPr marL="285750" indent="-285750">
                        <a:buFont typeface="Arial" panose="020B0604020202020204" pitchFamily="34" charset="0"/>
                        <a:buChar char="•"/>
                      </a:pPr>
                      <a:r>
                        <a:rPr lang="en-US" sz="2000" strike="noStrike" dirty="0"/>
                        <a:t>Pressure vessels also require periodic inspection</a:t>
                      </a:r>
                    </a:p>
                    <a:p>
                      <a:pPr marL="285750" indent="-285750">
                        <a:buFont typeface="Arial" panose="020B0604020202020204" pitchFamily="34" charset="0"/>
                        <a:buChar char="•"/>
                      </a:pPr>
                      <a:r>
                        <a:rPr lang="en-US" sz="2000" strike="noStrike" dirty="0"/>
                        <a:t>An additional dewatering step is needed to feed the process</a:t>
                      </a:r>
                    </a:p>
                    <a:p>
                      <a:pPr marL="285750" indent="-285750">
                        <a:buFont typeface="Arial" panose="020B0604020202020204" pitchFamily="34" charset="0"/>
                        <a:buChar char="•"/>
                      </a:pPr>
                      <a:r>
                        <a:rPr lang="en-US" sz="2000" strike="noStrike" dirty="0"/>
                        <a:t>Due to better digestion, a strong </a:t>
                      </a:r>
                      <a:r>
                        <a:rPr lang="en-US" sz="2000" strike="noStrike" dirty="0" err="1"/>
                        <a:t>sidestream</a:t>
                      </a:r>
                      <a:r>
                        <a:rPr lang="en-US" sz="2000" strike="noStrike" dirty="0"/>
                        <a:t> will be produced which will need to be handled</a:t>
                      </a:r>
                    </a:p>
                    <a:p>
                      <a:pPr marL="285750" indent="-285750">
                        <a:buFont typeface="Arial" panose="020B0604020202020204" pitchFamily="34" charset="0"/>
                        <a:buChar char="•"/>
                      </a:pPr>
                      <a:endParaRPr lang="en-US" sz="2000" strike="noStrike" dirty="0"/>
                    </a:p>
                  </a:txBody>
                  <a:tcPr/>
                </a:tc>
                <a:extLst>
                  <a:ext uri="{0D108BD9-81ED-4DB2-BD59-A6C34878D82A}">
                    <a16:rowId xmlns:a16="http://schemas.microsoft.com/office/drawing/2014/main" val="3071467228"/>
                  </a:ext>
                </a:extLst>
              </a:tr>
            </a:tbl>
          </a:graphicData>
        </a:graphic>
      </p:graphicFrame>
      <p:sp>
        <p:nvSpPr>
          <p:cNvPr id="8" name="Title 8">
            <a:extLst>
              <a:ext uri="{FF2B5EF4-FFF2-40B4-BE49-F238E27FC236}">
                <a16:creationId xmlns:a16="http://schemas.microsoft.com/office/drawing/2014/main" id="{7A68235A-DF51-437E-91C9-06321C96E454}"/>
              </a:ext>
            </a:extLst>
          </p:cNvPr>
          <p:cNvSpPr txBox="1">
            <a:spLocks/>
          </p:cNvSpPr>
          <p:nvPr/>
        </p:nvSpPr>
        <p:spPr>
          <a:xfrm>
            <a:off x="513080" y="81757"/>
            <a:ext cx="9697720" cy="639762"/>
          </a:xfrm>
          <a:prstGeom prst="rect">
            <a:avLst/>
          </a:prstGeom>
        </p:spPr>
        <p:txBody>
          <a:bodyPr vert="horz" lIns="91440" tIns="45720" rIns="91440" bIns="45720" rtlCol="0" anchor="ctr">
            <a:noAutofit/>
          </a:bodyPr>
          <a:lstStyle>
            <a:lvl1pPr algn="l" defTabSz="457200" rtl="0" eaLnBrk="1" latinLnBrk="0" hangingPunct="1">
              <a:spcBef>
                <a:spcPct val="0"/>
              </a:spcBef>
              <a:buNone/>
              <a:defRPr lang="en-US" sz="3200" b="0" i="0" kern="1200">
                <a:solidFill>
                  <a:srgbClr val="0D6FBD"/>
                </a:solidFill>
                <a:latin typeface="+mj-lt"/>
                <a:ea typeface="+mj-ea"/>
                <a:cs typeface="Myriad Pro Cond"/>
              </a:defRPr>
            </a:lvl1pPr>
          </a:lstStyle>
          <a:p>
            <a:r>
              <a:rPr lang="en-US" dirty="0"/>
              <a:t>THP – Advantages and Disadvantages</a:t>
            </a:r>
          </a:p>
        </p:txBody>
      </p:sp>
      <p:pic>
        <p:nvPicPr>
          <p:cNvPr id="10" name="Picture 9">
            <a:extLst>
              <a:ext uri="{FF2B5EF4-FFF2-40B4-BE49-F238E27FC236}">
                <a16:creationId xmlns:a16="http://schemas.microsoft.com/office/drawing/2014/main" id="{CDC59082-721F-4BEB-9279-19CB68F4D5F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087204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4D48-9040-47AF-B8CA-6414140A272C}"/>
              </a:ext>
            </a:extLst>
          </p:cNvPr>
          <p:cNvSpPr>
            <a:spLocks noGrp="1"/>
          </p:cNvSpPr>
          <p:nvPr>
            <p:ph type="title"/>
          </p:nvPr>
        </p:nvSpPr>
        <p:spPr/>
        <p:txBody>
          <a:bodyPr/>
          <a:lstStyle/>
          <a:p>
            <a:r>
              <a:rPr lang="en-US" dirty="0"/>
              <a:t>Preliminary Results Leaning towards THP Implementation</a:t>
            </a:r>
          </a:p>
        </p:txBody>
      </p:sp>
      <p:sp>
        <p:nvSpPr>
          <p:cNvPr id="3" name="Content Placeholder 2">
            <a:extLst>
              <a:ext uri="{FF2B5EF4-FFF2-40B4-BE49-F238E27FC236}">
                <a16:creationId xmlns:a16="http://schemas.microsoft.com/office/drawing/2014/main" id="{0B94818E-D355-487B-9C4B-38E9AEC51225}"/>
              </a:ext>
            </a:extLst>
          </p:cNvPr>
          <p:cNvSpPr>
            <a:spLocks noGrp="1"/>
          </p:cNvSpPr>
          <p:nvPr>
            <p:ph idx="1"/>
          </p:nvPr>
        </p:nvSpPr>
        <p:spPr/>
        <p:txBody>
          <a:bodyPr>
            <a:normAutofit fontScale="92500"/>
          </a:bodyPr>
          <a:lstStyle/>
          <a:p>
            <a:pPr lvl="0"/>
            <a:r>
              <a:rPr lang="en-US" dirty="0"/>
              <a:t>Aligns with City of Charlotte’s goal to be carbon neutral by 2050. THP has net negative GHG emissions in comparison to dryers, which have an estimated emission of 27,800 metric tons CO</a:t>
            </a:r>
            <a:r>
              <a:rPr lang="en-US" baseline="-25000" dirty="0"/>
              <a:t>2</a:t>
            </a:r>
            <a:r>
              <a:rPr lang="en-US" dirty="0"/>
              <a:t> equivalent/year – compare this with emissions from driving 68 million miles/year. </a:t>
            </a:r>
          </a:p>
          <a:p>
            <a:pPr lvl="0"/>
            <a:r>
              <a:rPr lang="en-US" dirty="0"/>
              <a:t>Lower life cycle cost- $100 million lower than thermally dried without THP.</a:t>
            </a:r>
          </a:p>
          <a:p>
            <a:pPr lvl="0"/>
            <a:r>
              <a:rPr lang="en-US" dirty="0"/>
              <a:t>Net positive energy, with biogas production adequate for both THP and thermal dryer energy needs. Does not depend on natural gas. No fluctuations in O&amp;M costs based on natural gas pricing. </a:t>
            </a:r>
          </a:p>
          <a:p>
            <a:pPr lvl="0"/>
            <a:r>
              <a:rPr lang="en-US" dirty="0"/>
              <a:t>Provides more flexibility for future treatment alternatives (dryer can be added downstream of THP-AD in future). </a:t>
            </a:r>
          </a:p>
          <a:p>
            <a:pPr lvl="0"/>
            <a:r>
              <a:rPr lang="en-US" dirty="0"/>
              <a:t>Increased anaerobic digestion capacity facilitating regionalization efforts.  THP-AD extends the capacity of the existing digestion assets, allowing the possibility of accepting imported organic wastes to further enhance biogas production in the digesters.</a:t>
            </a:r>
          </a:p>
          <a:p>
            <a:pPr lvl="0"/>
            <a:endParaRPr lang="en-US" sz="2000" dirty="0"/>
          </a:p>
        </p:txBody>
      </p:sp>
      <p:sp>
        <p:nvSpPr>
          <p:cNvPr id="4" name="Slide Number Placeholder 3">
            <a:extLst>
              <a:ext uri="{FF2B5EF4-FFF2-40B4-BE49-F238E27FC236}">
                <a16:creationId xmlns:a16="http://schemas.microsoft.com/office/drawing/2014/main" id="{2CD448F5-3E71-4F0A-B51F-74BF612BF56C}"/>
              </a:ext>
            </a:extLst>
          </p:cNvPr>
          <p:cNvSpPr>
            <a:spLocks noGrp="1"/>
          </p:cNvSpPr>
          <p:nvPr>
            <p:ph type="sldNum" sz="quarter" idx="4"/>
          </p:nvPr>
        </p:nvSpPr>
        <p:spPr/>
        <p:txBody>
          <a:bodyPr/>
          <a:lstStyle/>
          <a:p>
            <a:fld id="{1A927660-FB9E-FD42-AF25-42BA65B7072B}" type="slidenum">
              <a:rPr lang="en-US" smtClean="0"/>
              <a:pPr/>
              <a:t>52</a:t>
            </a:fld>
            <a:endParaRPr lang="en-US"/>
          </a:p>
        </p:txBody>
      </p:sp>
      <p:pic>
        <p:nvPicPr>
          <p:cNvPr id="5" name="Picture 4">
            <a:extLst>
              <a:ext uri="{FF2B5EF4-FFF2-40B4-BE49-F238E27FC236}">
                <a16:creationId xmlns:a16="http://schemas.microsoft.com/office/drawing/2014/main" id="{32A3E69F-AA2B-42A5-9BCC-4DD492578C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232207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77333" y="215899"/>
            <a:ext cx="10905067" cy="639762"/>
          </a:xfrm>
        </p:spPr>
        <p:txBody>
          <a:bodyPr>
            <a:normAutofit fontScale="90000"/>
          </a:bodyPr>
          <a:lstStyle/>
          <a:p>
            <a:r>
              <a:rPr lang="en-US" sz="3600" dirty="0"/>
              <a:t>Possible Improvements based on Preliminary Results </a:t>
            </a:r>
          </a:p>
        </p:txBody>
      </p:sp>
      <p:sp>
        <p:nvSpPr>
          <p:cNvPr id="21507" name="Rectangle 3"/>
          <p:cNvSpPr>
            <a:spLocks noGrp="1" noChangeArrowheads="1"/>
          </p:cNvSpPr>
          <p:nvPr>
            <p:ph sz="half" idx="1"/>
          </p:nvPr>
        </p:nvSpPr>
        <p:spPr>
          <a:xfrm>
            <a:off x="673575" y="1271480"/>
            <a:ext cx="2984025" cy="4864417"/>
          </a:xfrm>
        </p:spPr>
        <p:txBody>
          <a:bodyPr>
            <a:noAutofit/>
          </a:bodyPr>
          <a:lstStyle/>
          <a:p>
            <a:pPr marL="228594" indent="-228594">
              <a:buNone/>
            </a:pPr>
            <a:r>
              <a:rPr lang="en-US" b="1" dirty="0">
                <a:solidFill>
                  <a:schemeClr val="dk1"/>
                </a:solidFill>
              </a:rPr>
              <a:t>McAlpine</a:t>
            </a:r>
          </a:p>
          <a:p>
            <a:pPr marL="400041" lvl="1" indent="-171446"/>
            <a:r>
              <a:rPr lang="en-US" sz="2400" dirty="0">
                <a:solidFill>
                  <a:schemeClr val="dk1"/>
                </a:solidFill>
              </a:rPr>
              <a:t>Thermal Hydrolysis and/or Thermal Drying</a:t>
            </a:r>
          </a:p>
          <a:p>
            <a:pPr marL="228594" lvl="1" indent="-228594">
              <a:buNone/>
            </a:pPr>
            <a:r>
              <a:rPr lang="en-US" sz="2400" b="1" dirty="0">
                <a:solidFill>
                  <a:schemeClr val="dk1"/>
                </a:solidFill>
              </a:rPr>
              <a:t>Irwin</a:t>
            </a:r>
          </a:p>
          <a:p>
            <a:pPr marL="400041" lvl="1" indent="-171446"/>
            <a:r>
              <a:rPr lang="en-US" sz="2400" dirty="0">
                <a:solidFill>
                  <a:schemeClr val="dk1"/>
                </a:solidFill>
              </a:rPr>
              <a:t>Pump to McAlpine</a:t>
            </a:r>
          </a:p>
          <a:p>
            <a:pPr marL="228594" lvl="1" indent="-228594">
              <a:buNone/>
            </a:pPr>
            <a:r>
              <a:rPr lang="en-US" sz="2400" b="1" dirty="0">
                <a:solidFill>
                  <a:schemeClr val="dk1"/>
                </a:solidFill>
              </a:rPr>
              <a:t>Mallard &amp; McDowell</a:t>
            </a:r>
          </a:p>
          <a:p>
            <a:pPr marL="400041" lvl="1" indent="-171446"/>
            <a:r>
              <a:rPr lang="en-US" sz="2400" dirty="0"/>
              <a:t>Maintain current operations</a:t>
            </a:r>
          </a:p>
          <a:p>
            <a:pPr marL="400041" lvl="1" indent="-171446"/>
            <a:r>
              <a:rPr lang="en-US" sz="2400" dirty="0"/>
              <a:t>Potentially implement solar dryers at McDowell</a:t>
            </a:r>
          </a:p>
          <a:p>
            <a:pPr marL="400041" lvl="1" indent="-171446"/>
            <a:endParaRPr lang="en-US" sz="2400" dirty="0"/>
          </a:p>
          <a:p>
            <a:pPr marL="628635" lvl="1" indent="-228594"/>
            <a:endParaRPr lang="en-US" sz="2400" dirty="0"/>
          </a:p>
          <a:p>
            <a:pPr marL="628635" lvl="1" indent="-228594"/>
            <a:endParaRPr lang="en-US" sz="2400" dirty="0"/>
          </a:p>
        </p:txBody>
      </p:sp>
      <p:sp>
        <p:nvSpPr>
          <p:cNvPr id="9" name="Slide Number Placeholder 6"/>
          <p:cNvSpPr>
            <a:spLocks noGrp="1"/>
          </p:cNvSpPr>
          <p:nvPr>
            <p:ph type="sldNum" sz="quarter" idx="4"/>
          </p:nvPr>
        </p:nvSpPr>
        <p:spPr/>
        <p:txBody>
          <a:bodyPr/>
          <a:lstStyle/>
          <a:p>
            <a:fld id="{75472711-4FCB-2141-A321-C0607E714264}" type="slidenum">
              <a:rPr lang="en-US" smtClean="0"/>
              <a:pPr/>
              <a:t>53</a:t>
            </a:fld>
            <a:endParaRPr lang="en-US"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89493" y="1602750"/>
            <a:ext cx="7938347" cy="3652500"/>
          </a:xfrm>
          <a:prstGeom prst="rect">
            <a:avLst/>
          </a:prstGeom>
          <a:ln w="38100" cap="sq">
            <a:noFill/>
            <a:prstDash val="solid"/>
            <a:miter lim="800000"/>
          </a:ln>
          <a:effectLst/>
        </p:spPr>
      </p:pic>
      <p:pic>
        <p:nvPicPr>
          <p:cNvPr id="10" name="Picture 9">
            <a:extLst>
              <a:ext uri="{FF2B5EF4-FFF2-40B4-BE49-F238E27FC236}">
                <a16:creationId xmlns:a16="http://schemas.microsoft.com/office/drawing/2014/main" id="{6780DE1B-939C-4D14-A9ED-DD4BA980823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18689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C12C4E-AE21-4BB0-AF32-E7BCEEEDCD95}"/>
              </a:ext>
            </a:extLst>
          </p:cNvPr>
          <p:cNvSpPr>
            <a:spLocks noGrp="1"/>
          </p:cNvSpPr>
          <p:nvPr>
            <p:ph type="title"/>
          </p:nvPr>
        </p:nvSpPr>
        <p:spPr/>
        <p:txBody>
          <a:bodyPr/>
          <a:lstStyle/>
          <a:p>
            <a:r>
              <a:rPr lang="en-US" dirty="0"/>
              <a:t>Goal 4: Envision Award for Related Biosolids Projects</a:t>
            </a:r>
          </a:p>
        </p:txBody>
      </p:sp>
      <p:sp>
        <p:nvSpPr>
          <p:cNvPr id="5" name="Slide Number Placeholder 4">
            <a:extLst>
              <a:ext uri="{FF2B5EF4-FFF2-40B4-BE49-F238E27FC236}">
                <a16:creationId xmlns:a16="http://schemas.microsoft.com/office/drawing/2014/main" id="{03DA64C5-26F4-451E-803A-9532663B0E28}"/>
              </a:ext>
            </a:extLst>
          </p:cNvPr>
          <p:cNvSpPr>
            <a:spLocks noGrp="1"/>
          </p:cNvSpPr>
          <p:nvPr>
            <p:ph type="sldNum" sz="quarter" idx="4294967295"/>
          </p:nvPr>
        </p:nvSpPr>
        <p:spPr>
          <a:xfrm>
            <a:off x="0" y="6567488"/>
            <a:ext cx="782638" cy="258762"/>
          </a:xfrm>
          <a:prstGeom prst="rect">
            <a:avLst/>
          </a:prstGeom>
        </p:spPr>
        <p:txBody>
          <a:bodyPr/>
          <a:lstStyle/>
          <a:p>
            <a:fld id="{75472711-4FCB-2141-A321-C0607E714264}" type="slidenum">
              <a:rPr lang="en-US" smtClean="0"/>
              <a:pPr/>
              <a:t>54</a:t>
            </a:fld>
            <a:endParaRPr lang="en-US" dirty="0"/>
          </a:p>
        </p:txBody>
      </p:sp>
    </p:spTree>
    <p:extLst>
      <p:ext uri="{BB962C8B-B14F-4D97-AF65-F5344CB8AC3E}">
        <p14:creationId xmlns:p14="http://schemas.microsoft.com/office/powerpoint/2010/main" val="3492863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8C75-DD38-4E2A-B3FF-3121E7F415AD}"/>
              </a:ext>
            </a:extLst>
          </p:cNvPr>
          <p:cNvSpPr>
            <a:spLocks noGrp="1"/>
          </p:cNvSpPr>
          <p:nvPr>
            <p:ph type="title"/>
          </p:nvPr>
        </p:nvSpPr>
        <p:spPr>
          <a:xfrm>
            <a:off x="677333" y="401638"/>
            <a:ext cx="10905067" cy="639762"/>
          </a:xfrm>
        </p:spPr>
        <p:txBody>
          <a:bodyPr/>
          <a:lstStyle/>
          <a:p>
            <a:r>
              <a:rPr lang="en-US" dirty="0"/>
              <a:t>Goal 4 Specific Objective and Strategy</a:t>
            </a:r>
            <a:br>
              <a:rPr lang="en-US" sz="6600" dirty="0"/>
            </a:br>
            <a:endParaRPr lang="en-US" dirty="0"/>
          </a:p>
        </p:txBody>
      </p:sp>
      <p:sp>
        <p:nvSpPr>
          <p:cNvPr id="3" name="Content Placeholder 2">
            <a:extLst>
              <a:ext uri="{FF2B5EF4-FFF2-40B4-BE49-F238E27FC236}">
                <a16:creationId xmlns:a16="http://schemas.microsoft.com/office/drawing/2014/main" id="{D1D225A2-B98A-4522-973F-124BD3E7451A}"/>
              </a:ext>
            </a:extLst>
          </p:cNvPr>
          <p:cNvSpPr>
            <a:spLocks noGrp="1"/>
          </p:cNvSpPr>
          <p:nvPr>
            <p:ph sz="half" idx="1"/>
          </p:nvPr>
        </p:nvSpPr>
        <p:spPr>
          <a:xfrm>
            <a:off x="416560" y="892769"/>
            <a:ext cx="11165840" cy="3152234"/>
          </a:xfrm>
        </p:spPr>
        <p:txBody>
          <a:bodyPr>
            <a:normAutofit/>
          </a:bodyPr>
          <a:lstStyle/>
          <a:p>
            <a:pPr lvl="0"/>
            <a:r>
              <a:rPr lang="en-US" sz="2800" dirty="0"/>
              <a:t>Objective: </a:t>
            </a:r>
          </a:p>
          <a:p>
            <a:pPr lvl="1"/>
            <a:r>
              <a:rPr lang="en-US" sz="2400" dirty="0"/>
              <a:t>Obtain two envision awards, one for the conveyance project and the other for the plant improvement project  </a:t>
            </a:r>
          </a:p>
          <a:p>
            <a:pPr lvl="0"/>
            <a:r>
              <a:rPr lang="en-US" sz="2800" dirty="0"/>
              <a:t>Strategy :</a:t>
            </a:r>
          </a:p>
          <a:p>
            <a:pPr lvl="1"/>
            <a:r>
              <a:rPr lang="en-US" sz="2400" dirty="0"/>
              <a:t>Pathway A: Earn an Envision award after design completion. Constructed project validated to determine if it still meets award requirements. </a:t>
            </a:r>
            <a:endParaRPr lang="en-US" dirty="0"/>
          </a:p>
        </p:txBody>
      </p:sp>
      <p:sp>
        <p:nvSpPr>
          <p:cNvPr id="5" name="Slide Number Placeholder 4">
            <a:extLst>
              <a:ext uri="{FF2B5EF4-FFF2-40B4-BE49-F238E27FC236}">
                <a16:creationId xmlns:a16="http://schemas.microsoft.com/office/drawing/2014/main" id="{62C374A7-7ACF-452A-B161-F84921E4E1AC}"/>
              </a:ext>
            </a:extLst>
          </p:cNvPr>
          <p:cNvSpPr>
            <a:spLocks noGrp="1"/>
          </p:cNvSpPr>
          <p:nvPr>
            <p:ph type="sldNum" sz="quarter" idx="4"/>
          </p:nvPr>
        </p:nvSpPr>
        <p:spPr/>
        <p:txBody>
          <a:bodyPr/>
          <a:lstStyle/>
          <a:p>
            <a:fld id="{75472711-4FCB-2141-A321-C0607E714264}" type="slidenum">
              <a:rPr lang="en-US" smtClean="0"/>
              <a:pPr/>
              <a:t>55</a:t>
            </a:fld>
            <a:endParaRPr lang="en-US" dirty="0"/>
          </a:p>
        </p:txBody>
      </p:sp>
      <p:pic>
        <p:nvPicPr>
          <p:cNvPr id="7" name="Picture 6">
            <a:extLst>
              <a:ext uri="{FF2B5EF4-FFF2-40B4-BE49-F238E27FC236}">
                <a16:creationId xmlns:a16="http://schemas.microsoft.com/office/drawing/2014/main" id="{F52DC344-992C-4BF9-B19B-6639151BBC8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pic>
        <p:nvPicPr>
          <p:cNvPr id="4" name="Picture 3">
            <a:extLst>
              <a:ext uri="{FF2B5EF4-FFF2-40B4-BE49-F238E27FC236}">
                <a16:creationId xmlns:a16="http://schemas.microsoft.com/office/drawing/2014/main" id="{77311222-141A-418A-9D34-933293CF3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905" y="3766303"/>
            <a:ext cx="7448550" cy="2505075"/>
          </a:xfrm>
          <a:prstGeom prst="rect">
            <a:avLst/>
          </a:prstGeom>
        </p:spPr>
      </p:pic>
    </p:spTree>
    <p:extLst>
      <p:ext uri="{BB962C8B-B14F-4D97-AF65-F5344CB8AC3E}">
        <p14:creationId xmlns:p14="http://schemas.microsoft.com/office/powerpoint/2010/main" val="1401667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71DDD-8218-40A6-9546-4B52E97CCA70}"/>
              </a:ext>
            </a:extLst>
          </p:cNvPr>
          <p:cNvSpPr>
            <a:spLocks noGrp="1"/>
          </p:cNvSpPr>
          <p:nvPr>
            <p:ph type="title"/>
          </p:nvPr>
        </p:nvSpPr>
        <p:spPr/>
        <p:txBody>
          <a:bodyPr/>
          <a:lstStyle/>
          <a:p>
            <a:r>
              <a:rPr lang="en-US" dirty="0"/>
              <a:t>Envision Considerations</a:t>
            </a:r>
          </a:p>
        </p:txBody>
      </p:sp>
      <p:sp>
        <p:nvSpPr>
          <p:cNvPr id="5" name="Content Placeholder 4">
            <a:extLst>
              <a:ext uri="{FF2B5EF4-FFF2-40B4-BE49-F238E27FC236}">
                <a16:creationId xmlns:a16="http://schemas.microsoft.com/office/drawing/2014/main" id="{F60E3AF2-48CB-4935-BCDF-3133BD91458F}"/>
              </a:ext>
            </a:extLst>
          </p:cNvPr>
          <p:cNvSpPr>
            <a:spLocks noGrp="1"/>
          </p:cNvSpPr>
          <p:nvPr>
            <p:ph idx="1"/>
          </p:nvPr>
        </p:nvSpPr>
        <p:spPr/>
        <p:txBody>
          <a:bodyPr/>
          <a:lstStyle/>
          <a:p>
            <a:r>
              <a:rPr lang="en-US" dirty="0"/>
              <a:t>Envision is a rating system for civil infrastructure by which projects are measured and awarded on their degree of sustainability.</a:t>
            </a:r>
          </a:p>
          <a:p>
            <a:r>
              <a:rPr lang="en-US" dirty="0"/>
              <a:t>Focuses on sustainable and resilient design, construction and maintenance of non-habitable and horizontal infrastructure that are not eligible for LEED certification, such as pipeline and WWTP projects.</a:t>
            </a:r>
          </a:p>
          <a:p>
            <a:r>
              <a:rPr lang="en-US" dirty="0"/>
              <a:t>Will capture and showcase our Sustainability Mission/Vision statement  </a:t>
            </a:r>
          </a:p>
          <a:p>
            <a:r>
              <a:rPr lang="en-US" dirty="0"/>
              <a:t>May reduce stigma associated with biosolids reuse</a:t>
            </a:r>
          </a:p>
          <a:p>
            <a:r>
              <a:rPr lang="en-US" dirty="0"/>
              <a:t>May enhance marketability of Class A products</a:t>
            </a:r>
          </a:p>
          <a:p>
            <a:r>
              <a:rPr lang="en-US" dirty="0"/>
              <a:t>Relatively “easy/ideal” project: Reuses what others might consider “waste”; reduces fertilizer impacts;  recycles material/equipment/structures (digesters at Irwin; gravity sewer for solids transfer); THP boost biogas production </a:t>
            </a:r>
            <a:r>
              <a:rPr lang="en-US" dirty="0">
                <a:sym typeface="Wingdings" panose="05000000000000000000" pitchFamily="2" charset="2"/>
              </a:rPr>
              <a:t> </a:t>
            </a:r>
            <a:r>
              <a:rPr lang="en-US" dirty="0"/>
              <a:t>reduces greenhouse gas emission etc.</a:t>
            </a:r>
          </a:p>
        </p:txBody>
      </p:sp>
      <p:sp>
        <p:nvSpPr>
          <p:cNvPr id="3" name="Slide Number Placeholder 2">
            <a:extLst>
              <a:ext uri="{FF2B5EF4-FFF2-40B4-BE49-F238E27FC236}">
                <a16:creationId xmlns:a16="http://schemas.microsoft.com/office/drawing/2014/main" id="{A1A4181D-1923-46DE-82C9-9BE8EC843F77}"/>
              </a:ext>
            </a:extLst>
          </p:cNvPr>
          <p:cNvSpPr>
            <a:spLocks noGrp="1"/>
          </p:cNvSpPr>
          <p:nvPr>
            <p:ph type="sldNum" sz="quarter" idx="4"/>
          </p:nvPr>
        </p:nvSpPr>
        <p:spPr/>
        <p:txBody>
          <a:bodyPr/>
          <a:lstStyle/>
          <a:p>
            <a:pPr defTabSz="914400"/>
            <a:fld id="{1A927660-FB9E-FD42-AF25-42BA65B7072B}" type="slidenum">
              <a:rPr lang="en-US" smtClean="0"/>
              <a:pPr defTabSz="914400"/>
              <a:t>56</a:t>
            </a:fld>
            <a:endParaRPr lang="en-US"/>
          </a:p>
        </p:txBody>
      </p:sp>
      <p:pic>
        <p:nvPicPr>
          <p:cNvPr id="6" name="Picture 5">
            <a:extLst>
              <a:ext uri="{FF2B5EF4-FFF2-40B4-BE49-F238E27FC236}">
                <a16:creationId xmlns:a16="http://schemas.microsoft.com/office/drawing/2014/main" id="{DBB535C5-16A8-4642-BE8E-454B4F1599E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585748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C12C4E-AE21-4BB0-AF32-E7BCEEEDCD95}"/>
              </a:ext>
            </a:extLst>
          </p:cNvPr>
          <p:cNvSpPr>
            <a:spLocks noGrp="1"/>
          </p:cNvSpPr>
          <p:nvPr>
            <p:ph type="title"/>
          </p:nvPr>
        </p:nvSpPr>
        <p:spPr/>
        <p:txBody>
          <a:bodyPr/>
          <a:lstStyle/>
          <a:p>
            <a:r>
              <a:rPr lang="en-US" dirty="0"/>
              <a:t>Preliminary Implementation Schedule</a:t>
            </a:r>
          </a:p>
        </p:txBody>
      </p:sp>
      <p:sp>
        <p:nvSpPr>
          <p:cNvPr id="5" name="Slide Number Placeholder 4">
            <a:extLst>
              <a:ext uri="{FF2B5EF4-FFF2-40B4-BE49-F238E27FC236}">
                <a16:creationId xmlns:a16="http://schemas.microsoft.com/office/drawing/2014/main" id="{03DA64C5-26F4-451E-803A-9532663B0E28}"/>
              </a:ext>
            </a:extLst>
          </p:cNvPr>
          <p:cNvSpPr>
            <a:spLocks noGrp="1"/>
          </p:cNvSpPr>
          <p:nvPr>
            <p:ph type="sldNum" sz="quarter" idx="4294967295"/>
          </p:nvPr>
        </p:nvSpPr>
        <p:spPr>
          <a:xfrm>
            <a:off x="0" y="6567488"/>
            <a:ext cx="782638" cy="258762"/>
          </a:xfrm>
          <a:prstGeom prst="rect">
            <a:avLst/>
          </a:prstGeom>
        </p:spPr>
        <p:txBody>
          <a:bodyPr/>
          <a:lstStyle/>
          <a:p>
            <a:fld id="{75472711-4FCB-2141-A321-C0607E714264}" type="slidenum">
              <a:rPr lang="en-US" smtClean="0"/>
              <a:pPr/>
              <a:t>57</a:t>
            </a:fld>
            <a:endParaRPr lang="en-US" dirty="0"/>
          </a:p>
        </p:txBody>
      </p:sp>
    </p:spTree>
    <p:extLst>
      <p:ext uri="{BB962C8B-B14F-4D97-AF65-F5344CB8AC3E}">
        <p14:creationId xmlns:p14="http://schemas.microsoft.com/office/powerpoint/2010/main" val="1780179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Preliminary Implementation Schedule</a:t>
            </a:r>
          </a:p>
        </p:txBody>
      </p:sp>
      <p:sp>
        <p:nvSpPr>
          <p:cNvPr id="4" name="Content Placeholder 3"/>
          <p:cNvSpPr>
            <a:spLocks noGrp="1"/>
          </p:cNvSpPr>
          <p:nvPr>
            <p:ph idx="1"/>
          </p:nvPr>
        </p:nvSpPr>
        <p:spPr/>
        <p:txBody>
          <a:bodyPr>
            <a:normAutofit/>
          </a:bodyPr>
          <a:lstStyle/>
          <a:p>
            <a:r>
              <a:rPr lang="en-US" sz="2800" dirty="0"/>
              <a:t>Next 5 years</a:t>
            </a:r>
          </a:p>
          <a:p>
            <a:pPr lvl="1"/>
            <a:r>
              <a:rPr lang="en-US" sz="2800" dirty="0"/>
              <a:t>Complete facilities planning at McAlpine Creek WWMF</a:t>
            </a:r>
          </a:p>
          <a:p>
            <a:pPr lvl="1"/>
            <a:r>
              <a:rPr lang="en-US" sz="2800" dirty="0"/>
              <a:t>Complete technology evaluation and selection</a:t>
            </a:r>
          </a:p>
          <a:p>
            <a:pPr lvl="1"/>
            <a:r>
              <a:rPr lang="en-US" sz="2800" dirty="0"/>
              <a:t>Complete sludge conveyance projects</a:t>
            </a:r>
          </a:p>
          <a:p>
            <a:pPr lvl="1"/>
            <a:r>
              <a:rPr lang="en-US" sz="2800" dirty="0"/>
              <a:t>Implementation of Long Creek WWTP to Gravity FM (Phase 1)</a:t>
            </a:r>
          </a:p>
          <a:p>
            <a:pPr lvl="1"/>
            <a:r>
              <a:rPr lang="en-US" sz="2800" dirty="0"/>
              <a:t>Class A Technology Facility Planning and Permitting</a:t>
            </a:r>
          </a:p>
          <a:p>
            <a:pPr marL="0" indent="0">
              <a:buNone/>
            </a:pPr>
            <a:endParaRPr lang="en-US" sz="2800" dirty="0"/>
          </a:p>
        </p:txBody>
      </p:sp>
      <p:sp>
        <p:nvSpPr>
          <p:cNvPr id="5" name="Slide Number Placeholder 6"/>
          <p:cNvSpPr>
            <a:spLocks noGrp="1"/>
          </p:cNvSpPr>
          <p:nvPr>
            <p:ph type="sldNum" sz="quarter" idx="4"/>
          </p:nvPr>
        </p:nvSpPr>
        <p:spPr/>
        <p:txBody>
          <a:bodyPr/>
          <a:lstStyle/>
          <a:p>
            <a:fld id="{75472711-4FCB-2141-A321-C0607E714264}" type="slidenum">
              <a:rPr lang="en-US" smtClean="0"/>
              <a:pPr/>
              <a:t>58</a:t>
            </a:fld>
            <a:endParaRPr lang="en-US" dirty="0"/>
          </a:p>
        </p:txBody>
      </p:sp>
      <p:pic>
        <p:nvPicPr>
          <p:cNvPr id="6" name="Picture 5">
            <a:extLst>
              <a:ext uri="{FF2B5EF4-FFF2-40B4-BE49-F238E27FC236}">
                <a16:creationId xmlns:a16="http://schemas.microsoft.com/office/drawing/2014/main" id="{40A76DE9-F75C-46C5-A48B-8D6DFD75F8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126759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805A-9C1D-4D5D-8AE2-5EBB6806CF32}"/>
              </a:ext>
            </a:extLst>
          </p:cNvPr>
          <p:cNvSpPr>
            <a:spLocks noGrp="1"/>
          </p:cNvSpPr>
          <p:nvPr>
            <p:ph type="title"/>
          </p:nvPr>
        </p:nvSpPr>
        <p:spPr/>
        <p:txBody>
          <a:bodyPr/>
          <a:lstStyle/>
          <a:p>
            <a:r>
              <a:rPr lang="en-US" dirty="0"/>
              <a:t>Preliminary Implementation Schedule</a:t>
            </a:r>
          </a:p>
        </p:txBody>
      </p:sp>
      <p:sp>
        <p:nvSpPr>
          <p:cNvPr id="5" name="Slide Number Placeholder 4">
            <a:extLst>
              <a:ext uri="{FF2B5EF4-FFF2-40B4-BE49-F238E27FC236}">
                <a16:creationId xmlns:a16="http://schemas.microsoft.com/office/drawing/2014/main" id="{AE90A776-F486-4007-B1E1-A4AB7CB99D42}"/>
              </a:ext>
            </a:extLst>
          </p:cNvPr>
          <p:cNvSpPr>
            <a:spLocks noGrp="1"/>
          </p:cNvSpPr>
          <p:nvPr>
            <p:ph type="sldNum" sz="quarter" idx="4"/>
          </p:nvPr>
        </p:nvSpPr>
        <p:spPr/>
        <p:txBody>
          <a:bodyPr/>
          <a:lstStyle/>
          <a:p>
            <a:fld id="{75472711-4FCB-2141-A321-C0607E714264}" type="slidenum">
              <a:rPr lang="en-US" smtClean="0"/>
              <a:pPr/>
              <a:t>59</a:t>
            </a:fld>
            <a:endParaRPr lang="en-US" dirty="0"/>
          </a:p>
        </p:txBody>
      </p:sp>
      <p:pic>
        <p:nvPicPr>
          <p:cNvPr id="6" name="Picture 5">
            <a:extLst>
              <a:ext uri="{FF2B5EF4-FFF2-40B4-BE49-F238E27FC236}">
                <a16:creationId xmlns:a16="http://schemas.microsoft.com/office/drawing/2014/main" id="{A8967B71-FD75-4601-8ED1-4B4C4DCB4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 y="1157036"/>
            <a:ext cx="9296860" cy="5294920"/>
          </a:xfrm>
          <a:prstGeom prst="rect">
            <a:avLst/>
          </a:prstGeom>
        </p:spPr>
      </p:pic>
    </p:spTree>
    <p:extLst>
      <p:ext uri="{BB962C8B-B14F-4D97-AF65-F5344CB8AC3E}">
        <p14:creationId xmlns:p14="http://schemas.microsoft.com/office/powerpoint/2010/main" val="229640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2095-7E42-4408-9BE6-338D68086B2C}"/>
              </a:ext>
            </a:extLst>
          </p:cNvPr>
          <p:cNvSpPr>
            <a:spLocks noGrp="1"/>
          </p:cNvSpPr>
          <p:nvPr>
            <p:ph type="title"/>
          </p:nvPr>
        </p:nvSpPr>
        <p:spPr/>
        <p:txBody>
          <a:bodyPr/>
          <a:lstStyle/>
          <a:p>
            <a:r>
              <a:rPr lang="en-US" dirty="0"/>
              <a:t>Introduction and Background </a:t>
            </a:r>
            <a:br>
              <a:rPr lang="en-US" dirty="0"/>
            </a:br>
            <a:r>
              <a:rPr lang="en-US" dirty="0"/>
              <a:t>Charlotte Water</a:t>
            </a:r>
          </a:p>
        </p:txBody>
      </p:sp>
    </p:spTree>
    <p:extLst>
      <p:ext uri="{BB962C8B-B14F-4D97-AF65-F5344CB8AC3E}">
        <p14:creationId xmlns:p14="http://schemas.microsoft.com/office/powerpoint/2010/main" val="3414041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191906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B5C7F-276F-4812-A6CA-C72EE2763244}"/>
              </a:ext>
            </a:extLst>
          </p:cNvPr>
          <p:cNvSpPr/>
          <p:nvPr/>
        </p:nvSpPr>
        <p:spPr>
          <a:xfrm>
            <a:off x="5775486" y="1041867"/>
            <a:ext cx="6096000" cy="3277820"/>
          </a:xfrm>
          <a:prstGeom prst="rect">
            <a:avLst/>
          </a:prstGeom>
        </p:spPr>
        <p:txBody>
          <a:bodyPr>
            <a:spAutoFit/>
          </a:bodyPr>
          <a:lstStyle/>
          <a:p>
            <a:pPr algn="r"/>
            <a:r>
              <a:rPr lang="en-US" altLang="en-US" sz="2000" b="1" dirty="0">
                <a:solidFill>
                  <a:srgbClr val="003087"/>
                </a:solidFill>
              </a:rPr>
              <a:t>Irene (Tesha) Okioga, PhD, PE, LEED AP, ENV SP</a:t>
            </a:r>
          </a:p>
          <a:p>
            <a:pPr algn="r"/>
            <a:r>
              <a:rPr lang="en-US" altLang="en-US" sz="2000" dirty="0">
                <a:hlinkClick r:id="rId3"/>
              </a:rPr>
              <a:t>Irene.Okioga@ci.charlotte.nc.us</a:t>
            </a:r>
            <a:endParaRPr lang="en-US" altLang="en-US" sz="2000" dirty="0"/>
          </a:p>
          <a:p>
            <a:pPr algn="r"/>
            <a:br>
              <a:rPr lang="en-US" altLang="en-US" sz="1100" b="1" dirty="0">
                <a:solidFill>
                  <a:srgbClr val="003087"/>
                </a:solidFill>
              </a:rPr>
            </a:br>
            <a:r>
              <a:rPr lang="en-US" altLang="en-US" sz="2000" b="1" dirty="0">
                <a:solidFill>
                  <a:srgbClr val="003087"/>
                </a:solidFill>
              </a:rPr>
              <a:t>Jackie Jarrell, PE</a:t>
            </a:r>
          </a:p>
          <a:p>
            <a:pPr algn="r"/>
            <a:r>
              <a:rPr lang="en-US" altLang="en-US" sz="2000" dirty="0">
                <a:hlinkClick r:id="rId4"/>
              </a:rPr>
              <a:t>JJarrell@ci.charlotte.nc.us</a:t>
            </a:r>
            <a:endParaRPr lang="en-US" altLang="en-US" sz="2000" dirty="0"/>
          </a:p>
          <a:p>
            <a:pPr algn="r"/>
            <a:endParaRPr lang="en-US" altLang="en-US" sz="800" dirty="0"/>
          </a:p>
          <a:p>
            <a:pPr algn="r"/>
            <a:r>
              <a:rPr lang="en-US" altLang="en-US" sz="2000" b="1" dirty="0">
                <a:solidFill>
                  <a:srgbClr val="003087"/>
                </a:solidFill>
              </a:rPr>
              <a:t>Jean Creech</a:t>
            </a:r>
            <a:br>
              <a:rPr lang="en-US" altLang="en-US" sz="2000" b="1" dirty="0">
                <a:solidFill>
                  <a:srgbClr val="003087"/>
                </a:solidFill>
              </a:rPr>
            </a:br>
            <a:r>
              <a:rPr lang="en-US" altLang="en-US" sz="2000" dirty="0">
                <a:hlinkClick r:id="rId5"/>
              </a:rPr>
              <a:t>jgcreech@ci.charlotte.nc.us</a:t>
            </a:r>
            <a:endParaRPr lang="en-US" altLang="en-US" sz="2000" dirty="0"/>
          </a:p>
          <a:p>
            <a:pPr algn="r"/>
            <a:endParaRPr lang="en-US" altLang="en-US" sz="800" dirty="0"/>
          </a:p>
          <a:p>
            <a:pPr algn="r"/>
            <a:r>
              <a:rPr lang="en-US" altLang="en-US" sz="2000" b="1" dirty="0">
                <a:solidFill>
                  <a:srgbClr val="003087"/>
                </a:solidFill>
              </a:rPr>
              <a:t>Chuck Bliss, PE</a:t>
            </a:r>
          </a:p>
          <a:p>
            <a:pPr algn="r"/>
            <a:r>
              <a:rPr lang="en-US" sz="2000" dirty="0">
                <a:hlinkClick r:id="rId6"/>
              </a:rPr>
              <a:t>CBliss@ci.charlotte.nc.us</a:t>
            </a:r>
            <a:endParaRPr lang="en-US" sz="2000" dirty="0"/>
          </a:p>
          <a:p>
            <a:pPr algn="r"/>
            <a:endParaRPr lang="en-US" sz="2000" dirty="0"/>
          </a:p>
        </p:txBody>
      </p:sp>
      <p:sp>
        <p:nvSpPr>
          <p:cNvPr id="2" name="Title 1"/>
          <p:cNvSpPr>
            <a:spLocks noGrp="1"/>
          </p:cNvSpPr>
          <p:nvPr>
            <p:ph type="title"/>
          </p:nvPr>
        </p:nvSpPr>
        <p:spPr>
          <a:xfrm>
            <a:off x="7558088" y="0"/>
            <a:ext cx="4633912" cy="929323"/>
          </a:xfrm>
        </p:spPr>
        <p:txBody>
          <a:bodyPr/>
          <a:lstStyle/>
          <a:p>
            <a:r>
              <a:rPr lang="en-US" sz="3600" u="sng" dirty="0"/>
              <a:t>Contact Information</a:t>
            </a:r>
          </a:p>
        </p:txBody>
      </p:sp>
      <p:sp>
        <p:nvSpPr>
          <p:cNvPr id="11" name="Rectangle 10">
            <a:extLst>
              <a:ext uri="{FF2B5EF4-FFF2-40B4-BE49-F238E27FC236}">
                <a16:creationId xmlns:a16="http://schemas.microsoft.com/office/drawing/2014/main" id="{D67B5C7F-276F-4812-A6CA-C72EE2763244}"/>
              </a:ext>
            </a:extLst>
          </p:cNvPr>
          <p:cNvSpPr/>
          <p:nvPr/>
        </p:nvSpPr>
        <p:spPr>
          <a:xfrm>
            <a:off x="5905555" y="4115248"/>
            <a:ext cx="6096000" cy="2585323"/>
          </a:xfrm>
          <a:prstGeom prst="rect">
            <a:avLst/>
          </a:prstGeom>
        </p:spPr>
        <p:txBody>
          <a:bodyPr>
            <a:spAutoFit/>
          </a:bodyPr>
          <a:lstStyle/>
          <a:p>
            <a:pPr algn="r"/>
            <a:r>
              <a:rPr lang="en-US" altLang="en-US" sz="2000" b="1" dirty="0">
                <a:solidFill>
                  <a:srgbClr val="003087"/>
                </a:solidFill>
              </a:rPr>
              <a:t>Richard Tsang, PhD, PE, BCEE</a:t>
            </a:r>
          </a:p>
          <a:p>
            <a:pPr algn="r"/>
            <a:r>
              <a:rPr lang="en-US" altLang="en-US" sz="2000" dirty="0">
                <a:hlinkClick r:id="rId7"/>
              </a:rPr>
              <a:t>tsangkr@cdmsmith.com</a:t>
            </a:r>
            <a:endParaRPr lang="en-US" altLang="en-US" sz="2000" dirty="0"/>
          </a:p>
          <a:p>
            <a:pPr algn="r"/>
            <a:br>
              <a:rPr lang="en-US" altLang="en-US" sz="1100" b="1" dirty="0">
                <a:solidFill>
                  <a:srgbClr val="003087"/>
                </a:solidFill>
              </a:rPr>
            </a:br>
            <a:r>
              <a:rPr lang="en-US" altLang="en-US" sz="2000" b="1" dirty="0">
                <a:solidFill>
                  <a:srgbClr val="003087"/>
                </a:solidFill>
              </a:rPr>
              <a:t>Jonathan Lapsley, PE</a:t>
            </a:r>
          </a:p>
          <a:p>
            <a:pPr algn="r"/>
            <a:r>
              <a:rPr lang="en-US" altLang="en-US" sz="2000" dirty="0">
                <a:hlinkClick r:id="rId8"/>
              </a:rPr>
              <a:t>lapsleyjs@cdmsmith.com</a:t>
            </a:r>
            <a:endParaRPr lang="en-US" altLang="en-US" sz="2000" dirty="0"/>
          </a:p>
          <a:p>
            <a:pPr algn="r"/>
            <a:endParaRPr lang="en-US" sz="1100" dirty="0">
              <a:solidFill>
                <a:srgbClr val="063D89"/>
              </a:solidFill>
            </a:endParaRPr>
          </a:p>
          <a:p>
            <a:pPr algn="r"/>
            <a:r>
              <a:rPr lang="en-US" sz="2000" b="1" dirty="0">
                <a:solidFill>
                  <a:srgbClr val="063D89"/>
                </a:solidFill>
              </a:rPr>
              <a:t>Laurin Kennedy PE, BCEE, PMP</a:t>
            </a:r>
            <a:br>
              <a:rPr lang="en-US" sz="2000" b="1" dirty="0">
                <a:solidFill>
                  <a:srgbClr val="063D89"/>
                </a:solidFill>
              </a:rPr>
            </a:br>
            <a:r>
              <a:rPr lang="en-US" sz="2000" dirty="0">
                <a:solidFill>
                  <a:srgbClr val="063D89"/>
                </a:solidFill>
                <a:hlinkClick r:id="rId9"/>
              </a:rPr>
              <a:t>KennedyLB@cdmsmith.com</a:t>
            </a:r>
            <a:endParaRPr lang="en-US" sz="2000" dirty="0">
              <a:solidFill>
                <a:srgbClr val="063D89"/>
              </a:solidFill>
            </a:endParaRPr>
          </a:p>
          <a:p>
            <a:pPr algn="r"/>
            <a:endParaRPr lang="en-US" sz="2000" dirty="0">
              <a:solidFill>
                <a:srgbClr val="063D89"/>
              </a:solidFill>
            </a:endParaRPr>
          </a:p>
        </p:txBody>
      </p:sp>
      <p:pic>
        <p:nvPicPr>
          <p:cNvPr id="5" name="Picture 4">
            <a:extLst>
              <a:ext uri="{FF2B5EF4-FFF2-40B4-BE49-F238E27FC236}">
                <a16:creationId xmlns:a16="http://schemas.microsoft.com/office/drawing/2014/main" id="{AADC8417-E592-46C4-8A4B-C62E5C51072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1238" y="4826961"/>
            <a:ext cx="1895583" cy="837345"/>
          </a:xfrm>
          <a:prstGeom prst="rect">
            <a:avLst/>
          </a:prstGeom>
        </p:spPr>
      </p:pic>
      <p:pic>
        <p:nvPicPr>
          <p:cNvPr id="6" name="Picture 5">
            <a:extLst>
              <a:ext uri="{FF2B5EF4-FFF2-40B4-BE49-F238E27FC236}">
                <a16:creationId xmlns:a16="http://schemas.microsoft.com/office/drawing/2014/main" id="{3B97B7EF-2FE8-4AD1-A129-45EC997789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83166" y="1508151"/>
            <a:ext cx="2540320" cy="1405644"/>
          </a:xfrm>
          <a:prstGeom prst="rect">
            <a:avLst/>
          </a:prstGeom>
        </p:spPr>
      </p:pic>
    </p:spTree>
    <p:extLst>
      <p:ext uri="{BB962C8B-B14F-4D97-AF65-F5344CB8AC3E}">
        <p14:creationId xmlns:p14="http://schemas.microsoft.com/office/powerpoint/2010/main" val="259892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p:cNvGrpSpPr/>
          <p:nvPr/>
        </p:nvGrpSpPr>
        <p:grpSpPr>
          <a:xfrm>
            <a:off x="6320590" y="288759"/>
            <a:ext cx="5437936" cy="6278834"/>
            <a:chOff x="4787486" y="1334183"/>
            <a:chExt cx="4232689" cy="5502883"/>
          </a:xfrm>
        </p:grpSpPr>
        <p:pic>
          <p:nvPicPr>
            <p:cNvPr id="3" name="Picture 2" descr="C:\Users\thowell\AppData\Local\Microsoft\Windows\Temporary Internet Files\Content.Outlook\7CIFUOC7\services_map.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486" y="1334183"/>
              <a:ext cx="4146007" cy="55028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owell\AppData\Local\Microsoft\Windows\Temporary Internet Files\Content.Outlook\7CIFUOC7\service_map_lege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415812"/>
              <a:ext cx="1781175" cy="9715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pPr algn="l"/>
            <a:r>
              <a:rPr lang="en-US" sz="3200" b="0" dirty="0">
                <a:solidFill>
                  <a:srgbClr val="0D6FBD"/>
                </a:solidFill>
              </a:rPr>
              <a:t>Charlotte Water by the Numbers</a:t>
            </a:r>
            <a:endParaRPr lang="en-US" dirty="0"/>
          </a:p>
        </p:txBody>
      </p:sp>
      <p:sp>
        <p:nvSpPr>
          <p:cNvPr id="4" name="Slide Number Placeholder 3"/>
          <p:cNvSpPr>
            <a:spLocks noGrp="1"/>
          </p:cNvSpPr>
          <p:nvPr>
            <p:ph type="sldNum" sz="quarter" idx="12"/>
          </p:nvPr>
        </p:nvSpPr>
        <p:spPr/>
        <p:txBody>
          <a:bodyPr/>
          <a:lstStyle/>
          <a:p>
            <a:fld id="{EBF86BD4-1E95-461F-AEB2-A681DC739A03}" type="slidenum">
              <a:rPr lang="en-US">
                <a:solidFill>
                  <a:prstClr val="black">
                    <a:tint val="75000"/>
                  </a:prstClr>
                </a:solidFill>
              </a:rPr>
              <a:pPr/>
              <a:t>7</a:t>
            </a:fld>
            <a:endParaRPr lang="en-US" dirty="0">
              <a:solidFill>
                <a:prstClr val="black">
                  <a:tint val="75000"/>
                </a:prstClr>
              </a:solidFill>
            </a:endParaRPr>
          </a:p>
        </p:txBody>
      </p:sp>
      <p:grpSp>
        <p:nvGrpSpPr>
          <p:cNvPr id="10" name="Group 9">
            <a:extLst>
              <a:ext uri="{FF2B5EF4-FFF2-40B4-BE49-F238E27FC236}">
                <a16:creationId xmlns:a16="http://schemas.microsoft.com/office/drawing/2014/main" id="{CDCA6D3D-938C-4A49-8803-C8CE9F954574}"/>
              </a:ext>
            </a:extLst>
          </p:cNvPr>
          <p:cNvGrpSpPr/>
          <p:nvPr/>
        </p:nvGrpSpPr>
        <p:grpSpPr>
          <a:xfrm>
            <a:off x="769153" y="1157286"/>
            <a:ext cx="4829477" cy="5309723"/>
            <a:chOff x="1924254" y="1370163"/>
            <a:chExt cx="4372856" cy="5053988"/>
          </a:xfrm>
        </p:grpSpPr>
        <p:grpSp>
          <p:nvGrpSpPr>
            <p:cNvPr id="6" name="Group 5"/>
            <p:cNvGrpSpPr>
              <a:grpSpLocks noChangeAspect="1"/>
            </p:cNvGrpSpPr>
            <p:nvPr/>
          </p:nvGrpSpPr>
          <p:grpSpPr>
            <a:xfrm>
              <a:off x="1924255" y="1370163"/>
              <a:ext cx="454894" cy="381757"/>
              <a:chOff x="3656084" y="3115525"/>
              <a:chExt cx="990600" cy="831336"/>
            </a:xfrm>
          </p:grpSpPr>
          <p:sp>
            <p:nvSpPr>
              <p:cNvPr id="7" name="Oval 6"/>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8" name="TextBox 7"/>
              <p:cNvSpPr txBox="1"/>
              <p:nvPr/>
            </p:nvSpPr>
            <p:spPr>
              <a:xfrm>
                <a:off x="3656084" y="3142582"/>
                <a:ext cx="990600" cy="804279"/>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2</a:t>
                </a:r>
              </a:p>
            </p:txBody>
          </p:sp>
        </p:grpSp>
        <p:grpSp>
          <p:nvGrpSpPr>
            <p:cNvPr id="45" name="Group 44"/>
            <p:cNvGrpSpPr>
              <a:grpSpLocks noChangeAspect="1"/>
            </p:cNvGrpSpPr>
            <p:nvPr/>
          </p:nvGrpSpPr>
          <p:grpSpPr>
            <a:xfrm>
              <a:off x="1924255" y="1794415"/>
              <a:ext cx="454894" cy="381757"/>
              <a:chOff x="3656084" y="3115525"/>
              <a:chExt cx="990600" cy="831336"/>
            </a:xfrm>
          </p:grpSpPr>
          <p:sp>
            <p:nvSpPr>
              <p:cNvPr id="46" name="Oval 45"/>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47" name="TextBox 46"/>
              <p:cNvSpPr txBox="1"/>
              <p:nvPr/>
            </p:nvSpPr>
            <p:spPr>
              <a:xfrm>
                <a:off x="3656084" y="3142582"/>
                <a:ext cx="990600" cy="804279"/>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2</a:t>
                </a:r>
              </a:p>
            </p:txBody>
          </p:sp>
        </p:grpSp>
        <p:grpSp>
          <p:nvGrpSpPr>
            <p:cNvPr id="48" name="Group 47"/>
            <p:cNvGrpSpPr>
              <a:grpSpLocks noChangeAspect="1"/>
            </p:cNvGrpSpPr>
            <p:nvPr/>
          </p:nvGrpSpPr>
          <p:grpSpPr>
            <a:xfrm>
              <a:off x="1924255" y="2190272"/>
              <a:ext cx="454894" cy="381757"/>
              <a:chOff x="3656084" y="3115525"/>
              <a:chExt cx="990600" cy="831336"/>
            </a:xfrm>
          </p:grpSpPr>
          <p:sp>
            <p:nvSpPr>
              <p:cNvPr id="49" name="Oval 48"/>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50" name="TextBox 49"/>
              <p:cNvSpPr txBox="1"/>
              <p:nvPr/>
            </p:nvSpPr>
            <p:spPr>
              <a:xfrm>
                <a:off x="3656084" y="3142582"/>
                <a:ext cx="990600" cy="804279"/>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3</a:t>
                </a:r>
              </a:p>
            </p:txBody>
          </p:sp>
        </p:grpSp>
        <p:grpSp>
          <p:nvGrpSpPr>
            <p:cNvPr id="51" name="Group 50"/>
            <p:cNvGrpSpPr>
              <a:grpSpLocks noChangeAspect="1"/>
            </p:cNvGrpSpPr>
            <p:nvPr/>
          </p:nvGrpSpPr>
          <p:grpSpPr>
            <a:xfrm>
              <a:off x="1924257" y="2605626"/>
              <a:ext cx="454894" cy="363969"/>
              <a:chOff x="3656084" y="3115525"/>
              <a:chExt cx="990599" cy="792600"/>
            </a:xfrm>
          </p:grpSpPr>
          <p:sp>
            <p:nvSpPr>
              <p:cNvPr id="52" name="Oval 51"/>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53" name="TextBox 52"/>
              <p:cNvSpPr txBox="1"/>
              <p:nvPr/>
            </p:nvSpPr>
            <p:spPr>
              <a:xfrm>
                <a:off x="3656084" y="3142583"/>
                <a:ext cx="990599" cy="765542"/>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1M</a:t>
                </a:r>
              </a:p>
            </p:txBody>
          </p:sp>
        </p:grpSp>
        <p:grpSp>
          <p:nvGrpSpPr>
            <p:cNvPr id="54" name="Group 53"/>
            <p:cNvGrpSpPr>
              <a:grpSpLocks noChangeAspect="1"/>
            </p:cNvGrpSpPr>
            <p:nvPr/>
          </p:nvGrpSpPr>
          <p:grpSpPr>
            <a:xfrm>
              <a:off x="1924256" y="4289347"/>
              <a:ext cx="454895" cy="363966"/>
              <a:chOff x="3656082" y="3115525"/>
              <a:chExt cx="990601" cy="792589"/>
            </a:xfrm>
          </p:grpSpPr>
          <p:sp>
            <p:nvSpPr>
              <p:cNvPr id="55" name="Oval 54"/>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56" name="TextBox 55"/>
              <p:cNvSpPr txBox="1"/>
              <p:nvPr/>
            </p:nvSpPr>
            <p:spPr>
              <a:xfrm>
                <a:off x="3656082" y="3142575"/>
                <a:ext cx="990601" cy="765539"/>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8K</a:t>
                </a:r>
              </a:p>
            </p:txBody>
          </p:sp>
        </p:grpSp>
        <p:grpSp>
          <p:nvGrpSpPr>
            <p:cNvPr id="57" name="Group 56"/>
            <p:cNvGrpSpPr>
              <a:grpSpLocks noChangeAspect="1"/>
            </p:cNvGrpSpPr>
            <p:nvPr/>
          </p:nvGrpSpPr>
          <p:grpSpPr>
            <a:xfrm>
              <a:off x="1924254" y="3106183"/>
              <a:ext cx="454894" cy="363963"/>
              <a:chOff x="3656085" y="3115525"/>
              <a:chExt cx="990601" cy="792584"/>
            </a:xfrm>
          </p:grpSpPr>
          <p:sp>
            <p:nvSpPr>
              <p:cNvPr id="58" name="Oval 57"/>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59" name="TextBox 58"/>
              <p:cNvSpPr txBox="1"/>
              <p:nvPr/>
            </p:nvSpPr>
            <p:spPr>
              <a:xfrm>
                <a:off x="3656085" y="3142567"/>
                <a:ext cx="990601" cy="765542"/>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8</a:t>
                </a:r>
              </a:p>
            </p:txBody>
          </p:sp>
        </p:grpSp>
        <p:grpSp>
          <p:nvGrpSpPr>
            <p:cNvPr id="60" name="Group 59"/>
            <p:cNvGrpSpPr>
              <a:grpSpLocks noChangeAspect="1"/>
            </p:cNvGrpSpPr>
            <p:nvPr/>
          </p:nvGrpSpPr>
          <p:grpSpPr>
            <a:xfrm>
              <a:off x="1924256" y="4740743"/>
              <a:ext cx="454894" cy="381761"/>
              <a:chOff x="3656081" y="3115525"/>
              <a:chExt cx="990599" cy="831344"/>
            </a:xfrm>
          </p:grpSpPr>
          <p:sp>
            <p:nvSpPr>
              <p:cNvPr id="61" name="Oval 60"/>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62" name="TextBox 61"/>
              <p:cNvSpPr txBox="1"/>
              <p:nvPr/>
            </p:nvSpPr>
            <p:spPr>
              <a:xfrm>
                <a:off x="3656081" y="3142583"/>
                <a:ext cx="990599" cy="804286"/>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7</a:t>
                </a:r>
              </a:p>
            </p:txBody>
          </p:sp>
        </p:grpSp>
        <p:grpSp>
          <p:nvGrpSpPr>
            <p:cNvPr id="63" name="Group 62"/>
            <p:cNvGrpSpPr>
              <a:grpSpLocks noChangeAspect="1"/>
            </p:cNvGrpSpPr>
            <p:nvPr/>
          </p:nvGrpSpPr>
          <p:grpSpPr>
            <a:xfrm>
              <a:off x="1924255" y="5267955"/>
              <a:ext cx="454894" cy="381757"/>
              <a:chOff x="3656084" y="3115525"/>
              <a:chExt cx="990600" cy="831336"/>
            </a:xfrm>
          </p:grpSpPr>
          <p:sp>
            <p:nvSpPr>
              <p:cNvPr id="64" name="Oval 63"/>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65" name="TextBox 64"/>
              <p:cNvSpPr txBox="1"/>
              <p:nvPr/>
            </p:nvSpPr>
            <p:spPr>
              <a:xfrm>
                <a:off x="3656084" y="3142582"/>
                <a:ext cx="990600" cy="804279"/>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17</a:t>
                </a:r>
              </a:p>
            </p:txBody>
          </p:sp>
        </p:grpSp>
        <p:grpSp>
          <p:nvGrpSpPr>
            <p:cNvPr id="66" name="Group 65"/>
            <p:cNvGrpSpPr>
              <a:grpSpLocks noChangeAspect="1"/>
            </p:cNvGrpSpPr>
            <p:nvPr/>
          </p:nvGrpSpPr>
          <p:grpSpPr>
            <a:xfrm>
              <a:off x="1924255" y="5692477"/>
              <a:ext cx="454894" cy="381757"/>
              <a:chOff x="3656084" y="3115525"/>
              <a:chExt cx="990600" cy="831336"/>
            </a:xfrm>
          </p:grpSpPr>
          <p:sp>
            <p:nvSpPr>
              <p:cNvPr id="67" name="Oval 66"/>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68" name="TextBox 67"/>
              <p:cNvSpPr txBox="1"/>
              <p:nvPr/>
            </p:nvSpPr>
            <p:spPr>
              <a:xfrm>
                <a:off x="3656084" y="3142582"/>
                <a:ext cx="990600" cy="804279"/>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81</a:t>
                </a:r>
              </a:p>
            </p:txBody>
          </p:sp>
        </p:grpSp>
        <p:grpSp>
          <p:nvGrpSpPr>
            <p:cNvPr id="69" name="Group 68"/>
            <p:cNvGrpSpPr>
              <a:grpSpLocks noChangeAspect="1"/>
            </p:cNvGrpSpPr>
            <p:nvPr/>
          </p:nvGrpSpPr>
          <p:grpSpPr>
            <a:xfrm>
              <a:off x="1924255" y="6074234"/>
              <a:ext cx="454894" cy="349917"/>
              <a:chOff x="3656084" y="3115525"/>
              <a:chExt cx="990600" cy="762000"/>
            </a:xfrm>
          </p:grpSpPr>
          <p:sp>
            <p:nvSpPr>
              <p:cNvPr id="70" name="Oval 69"/>
              <p:cNvSpPr/>
              <p:nvPr/>
            </p:nvSpPr>
            <p:spPr>
              <a:xfrm>
                <a:off x="3770384" y="3115525"/>
                <a:ext cx="762000" cy="762000"/>
              </a:xfrm>
              <a:prstGeom prst="ellipse">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Arial"/>
                  </a:rPr>
                  <a:t>                   </a:t>
                </a:r>
              </a:p>
            </p:txBody>
          </p:sp>
          <p:sp>
            <p:nvSpPr>
              <p:cNvPr id="71" name="TextBox 70"/>
              <p:cNvSpPr txBox="1"/>
              <p:nvPr/>
            </p:nvSpPr>
            <p:spPr>
              <a:xfrm>
                <a:off x="3656084" y="3202070"/>
                <a:ext cx="990600" cy="603209"/>
              </a:xfrm>
              <a:prstGeom prst="rect">
                <a:avLst/>
              </a:prstGeom>
              <a:noFill/>
            </p:spPr>
            <p:txBody>
              <a:bodyPr wrap="square" rtlCol="0">
                <a:spAutoFit/>
              </a:bodyPr>
              <a:lstStyle/>
              <a:p>
                <a:pPr algn="ctr"/>
                <a:r>
                  <a:rPr lang="en-US" sz="1200" b="1" dirty="0">
                    <a:solidFill>
                      <a:prstClr val="white"/>
                    </a:solidFill>
                    <a:latin typeface="Arial" panose="020B0604020202020204" pitchFamily="34" charset="0"/>
                    <a:cs typeface="Arial" panose="020B0604020202020204" pitchFamily="34" charset="0"/>
                  </a:rPr>
                  <a:t>958</a:t>
                </a:r>
              </a:p>
            </p:txBody>
          </p:sp>
        </p:grpSp>
        <p:sp>
          <p:nvSpPr>
            <p:cNvPr id="77" name="TextBox 76"/>
            <p:cNvSpPr txBox="1"/>
            <p:nvPr/>
          </p:nvSpPr>
          <p:spPr>
            <a:xfrm>
              <a:off x="2434207" y="1385172"/>
              <a:ext cx="2935804" cy="338554"/>
            </a:xfrm>
            <a:prstGeom prst="rect">
              <a:avLst/>
            </a:prstGeom>
            <a:noFill/>
          </p:spPr>
          <p:txBody>
            <a:bodyPr wrap="none" rtlCol="0">
              <a:spAutoFit/>
            </a:bodyPr>
            <a:lstStyle/>
            <a:p>
              <a:r>
                <a:rPr lang="en-US" sz="1600" dirty="0">
                  <a:solidFill>
                    <a:prstClr val="black"/>
                  </a:solidFill>
                  <a:latin typeface="Arial"/>
                </a:rPr>
                <a:t>Drinking Water Supply Intakes</a:t>
              </a:r>
            </a:p>
          </p:txBody>
        </p:sp>
        <p:sp>
          <p:nvSpPr>
            <p:cNvPr id="79" name="TextBox 78"/>
            <p:cNvSpPr txBox="1"/>
            <p:nvPr/>
          </p:nvSpPr>
          <p:spPr>
            <a:xfrm>
              <a:off x="2443663" y="4654780"/>
              <a:ext cx="3839769" cy="584775"/>
            </a:xfrm>
            <a:prstGeom prst="rect">
              <a:avLst/>
            </a:prstGeom>
            <a:noFill/>
          </p:spPr>
          <p:txBody>
            <a:bodyPr wrap="none" rtlCol="0">
              <a:spAutoFit/>
            </a:bodyPr>
            <a:lstStyle/>
            <a:p>
              <a:r>
                <a:rPr lang="en-US" sz="1600" dirty="0">
                  <a:solidFill>
                    <a:prstClr val="black"/>
                  </a:solidFill>
                  <a:latin typeface="Arial"/>
                </a:rPr>
                <a:t>Wastewater Treatment Plants (Owned &amp;</a:t>
              </a:r>
            </a:p>
            <a:p>
              <a:r>
                <a:rPr lang="en-US" sz="1600" dirty="0">
                  <a:solidFill>
                    <a:prstClr val="black"/>
                  </a:solidFill>
                  <a:latin typeface="Arial"/>
                </a:rPr>
                <a:t>Operated)</a:t>
              </a:r>
            </a:p>
          </p:txBody>
        </p:sp>
        <p:sp>
          <p:nvSpPr>
            <p:cNvPr id="80" name="TextBox 79"/>
            <p:cNvSpPr txBox="1"/>
            <p:nvPr/>
          </p:nvSpPr>
          <p:spPr>
            <a:xfrm>
              <a:off x="2443662" y="5281787"/>
              <a:ext cx="1684564" cy="338554"/>
            </a:xfrm>
            <a:prstGeom prst="rect">
              <a:avLst/>
            </a:prstGeom>
            <a:noFill/>
          </p:spPr>
          <p:txBody>
            <a:bodyPr wrap="none" rtlCol="0">
              <a:spAutoFit/>
            </a:bodyPr>
            <a:lstStyle/>
            <a:p>
              <a:r>
                <a:rPr lang="en-US" sz="1600" dirty="0">
                  <a:solidFill>
                    <a:prstClr val="black"/>
                  </a:solidFill>
                  <a:latin typeface="Arial"/>
                </a:rPr>
                <a:t>Staffed Facilities</a:t>
              </a:r>
            </a:p>
          </p:txBody>
        </p:sp>
        <p:sp>
          <p:nvSpPr>
            <p:cNvPr id="82" name="TextBox 81"/>
            <p:cNvSpPr txBox="1"/>
            <p:nvPr/>
          </p:nvSpPr>
          <p:spPr>
            <a:xfrm>
              <a:off x="2434208" y="5662574"/>
              <a:ext cx="2390783" cy="338554"/>
            </a:xfrm>
            <a:prstGeom prst="rect">
              <a:avLst/>
            </a:prstGeom>
            <a:noFill/>
          </p:spPr>
          <p:txBody>
            <a:bodyPr wrap="none" rtlCol="0">
              <a:spAutoFit/>
            </a:bodyPr>
            <a:lstStyle/>
            <a:p>
              <a:r>
                <a:rPr lang="en-US" sz="1600" dirty="0">
                  <a:solidFill>
                    <a:prstClr val="black"/>
                  </a:solidFill>
                  <a:latin typeface="Arial"/>
                </a:rPr>
                <a:t>Wastewater Lift Stations</a:t>
              </a:r>
            </a:p>
          </p:txBody>
        </p:sp>
        <p:sp>
          <p:nvSpPr>
            <p:cNvPr id="83" name="TextBox 82"/>
            <p:cNvSpPr txBox="1"/>
            <p:nvPr/>
          </p:nvSpPr>
          <p:spPr>
            <a:xfrm>
              <a:off x="2426727" y="6043361"/>
              <a:ext cx="1858201" cy="338554"/>
            </a:xfrm>
            <a:prstGeom prst="rect">
              <a:avLst/>
            </a:prstGeom>
            <a:noFill/>
          </p:spPr>
          <p:txBody>
            <a:bodyPr wrap="none" rtlCol="0">
              <a:spAutoFit/>
            </a:bodyPr>
            <a:lstStyle/>
            <a:p>
              <a:r>
                <a:rPr lang="en-US" sz="1600" dirty="0">
                  <a:solidFill>
                    <a:prstClr val="black"/>
                  </a:solidFill>
                  <a:latin typeface="Arial"/>
                </a:rPr>
                <a:t>Full-time Positions</a:t>
              </a:r>
            </a:p>
          </p:txBody>
        </p:sp>
        <p:sp>
          <p:nvSpPr>
            <p:cNvPr id="85" name="TextBox 84"/>
            <p:cNvSpPr txBox="1"/>
            <p:nvPr/>
          </p:nvSpPr>
          <p:spPr>
            <a:xfrm>
              <a:off x="2417077" y="2908321"/>
              <a:ext cx="3880033" cy="1323439"/>
            </a:xfrm>
            <a:prstGeom prst="rect">
              <a:avLst/>
            </a:prstGeom>
            <a:noFill/>
          </p:spPr>
          <p:txBody>
            <a:bodyPr wrap="square" rtlCol="0">
              <a:spAutoFit/>
            </a:bodyPr>
            <a:lstStyle/>
            <a:p>
              <a:r>
                <a:rPr lang="en-US" sz="1600" dirty="0">
                  <a:solidFill>
                    <a:prstClr val="black"/>
                  </a:solidFill>
                  <a:latin typeface="Arial"/>
                </a:rPr>
                <a:t>Governments Served (Mecklenburg County, Town of Davidson, Town of Cornelius, Town of Huntersville, City of Charlotte, Town of Mint-Hill, Town of Matthews, Town of Pineville)</a:t>
              </a:r>
            </a:p>
          </p:txBody>
        </p:sp>
        <p:sp>
          <p:nvSpPr>
            <p:cNvPr id="86" name="TextBox 85"/>
            <p:cNvSpPr txBox="1"/>
            <p:nvPr/>
          </p:nvSpPr>
          <p:spPr>
            <a:xfrm>
              <a:off x="2429949" y="4273992"/>
              <a:ext cx="3336399" cy="322248"/>
            </a:xfrm>
            <a:prstGeom prst="rect">
              <a:avLst/>
            </a:prstGeom>
            <a:noFill/>
          </p:spPr>
          <p:txBody>
            <a:bodyPr wrap="none" rtlCol="0">
              <a:spAutoFit/>
            </a:bodyPr>
            <a:lstStyle/>
            <a:p>
              <a:r>
                <a:rPr lang="en-US" sz="1600" dirty="0">
                  <a:solidFill>
                    <a:prstClr val="black"/>
                  </a:solidFill>
                  <a:latin typeface="Arial"/>
                </a:rPr>
                <a:t>Miles of Water and Wastewater Mains</a:t>
              </a:r>
            </a:p>
          </p:txBody>
        </p:sp>
        <p:sp>
          <p:nvSpPr>
            <p:cNvPr id="87" name="TextBox 86"/>
            <p:cNvSpPr txBox="1"/>
            <p:nvPr/>
          </p:nvSpPr>
          <p:spPr>
            <a:xfrm>
              <a:off x="2436126" y="1765959"/>
              <a:ext cx="2228880" cy="338554"/>
            </a:xfrm>
            <a:prstGeom prst="rect">
              <a:avLst/>
            </a:prstGeom>
            <a:noFill/>
          </p:spPr>
          <p:txBody>
            <a:bodyPr wrap="none" rtlCol="0">
              <a:spAutoFit/>
            </a:bodyPr>
            <a:lstStyle/>
            <a:p>
              <a:r>
                <a:rPr lang="en-US" sz="1600" dirty="0">
                  <a:solidFill>
                    <a:prstClr val="black"/>
                  </a:solidFill>
                  <a:latin typeface="Arial"/>
                </a:rPr>
                <a:t>Raw Water Reservoirs</a:t>
              </a:r>
            </a:p>
          </p:txBody>
        </p:sp>
        <p:sp>
          <p:nvSpPr>
            <p:cNvPr id="88" name="TextBox 87"/>
            <p:cNvSpPr txBox="1"/>
            <p:nvPr/>
          </p:nvSpPr>
          <p:spPr>
            <a:xfrm>
              <a:off x="2434207" y="2527533"/>
              <a:ext cx="3303771" cy="322248"/>
            </a:xfrm>
            <a:prstGeom prst="rect">
              <a:avLst/>
            </a:prstGeom>
            <a:noFill/>
          </p:spPr>
          <p:txBody>
            <a:bodyPr wrap="none" rtlCol="0">
              <a:spAutoFit/>
            </a:bodyPr>
            <a:lstStyle/>
            <a:p>
              <a:r>
                <a:rPr lang="en-US" sz="1600" dirty="0">
                  <a:solidFill>
                    <a:prstClr val="black"/>
                  </a:solidFill>
                  <a:latin typeface="Arial"/>
                </a:rPr>
                <a:t>People served in Mecklenburg County</a:t>
              </a:r>
            </a:p>
          </p:txBody>
        </p:sp>
        <p:sp>
          <p:nvSpPr>
            <p:cNvPr id="89" name="TextBox 88"/>
            <p:cNvSpPr txBox="1"/>
            <p:nvPr/>
          </p:nvSpPr>
          <p:spPr>
            <a:xfrm>
              <a:off x="2429871" y="2146746"/>
              <a:ext cx="3142463" cy="338554"/>
            </a:xfrm>
            <a:prstGeom prst="rect">
              <a:avLst/>
            </a:prstGeom>
            <a:noFill/>
          </p:spPr>
          <p:txBody>
            <a:bodyPr wrap="none" rtlCol="0">
              <a:spAutoFit/>
            </a:bodyPr>
            <a:lstStyle/>
            <a:p>
              <a:r>
                <a:rPr lang="en-US" sz="1600" dirty="0">
                  <a:solidFill>
                    <a:prstClr val="black"/>
                  </a:solidFill>
                  <a:latin typeface="Arial"/>
                </a:rPr>
                <a:t>Drinking Water Treatment Plants</a:t>
              </a:r>
            </a:p>
          </p:txBody>
        </p:sp>
      </p:grpSp>
    </p:spTree>
    <p:extLst>
      <p:ext uri="{BB962C8B-B14F-4D97-AF65-F5344CB8AC3E}">
        <p14:creationId xmlns:p14="http://schemas.microsoft.com/office/powerpoint/2010/main" val="167657274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70C2-7D81-4C0A-8ED8-A49D3E1B81D8}"/>
              </a:ext>
            </a:extLst>
          </p:cNvPr>
          <p:cNvSpPr>
            <a:spLocks noGrp="1"/>
          </p:cNvSpPr>
          <p:nvPr>
            <p:ph type="title"/>
          </p:nvPr>
        </p:nvSpPr>
        <p:spPr/>
        <p:txBody>
          <a:bodyPr/>
          <a:lstStyle/>
          <a:p>
            <a:r>
              <a:rPr lang="en-US" dirty="0"/>
              <a:t>Current wastewater and biosolids management operations and challenges</a:t>
            </a:r>
          </a:p>
        </p:txBody>
      </p:sp>
    </p:spTree>
    <p:extLst>
      <p:ext uri="{BB962C8B-B14F-4D97-AF65-F5344CB8AC3E}">
        <p14:creationId xmlns:p14="http://schemas.microsoft.com/office/powerpoint/2010/main" val="264025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FA4-47F5-4AA6-8FC2-D60A5FCC7013}"/>
              </a:ext>
            </a:extLst>
          </p:cNvPr>
          <p:cNvSpPr>
            <a:spLocks noGrp="1"/>
          </p:cNvSpPr>
          <p:nvPr>
            <p:ph type="title"/>
          </p:nvPr>
        </p:nvSpPr>
        <p:spPr/>
        <p:txBody>
          <a:bodyPr/>
          <a:lstStyle/>
          <a:p>
            <a:r>
              <a:rPr lang="en-US" dirty="0"/>
              <a:t>Wastewater Operations </a:t>
            </a:r>
          </a:p>
        </p:txBody>
      </p:sp>
      <p:sp>
        <p:nvSpPr>
          <p:cNvPr id="3" name="Content Placeholder 2">
            <a:extLst>
              <a:ext uri="{FF2B5EF4-FFF2-40B4-BE49-F238E27FC236}">
                <a16:creationId xmlns:a16="http://schemas.microsoft.com/office/drawing/2014/main" id="{49D09628-9EB4-4D8A-9A4F-3B67325822A2}"/>
              </a:ext>
            </a:extLst>
          </p:cNvPr>
          <p:cNvSpPr>
            <a:spLocks noGrp="1"/>
          </p:cNvSpPr>
          <p:nvPr>
            <p:ph idx="1"/>
          </p:nvPr>
        </p:nvSpPr>
        <p:spPr>
          <a:xfrm>
            <a:off x="513080" y="1534319"/>
            <a:ext cx="6622506" cy="4855849"/>
          </a:xfrm>
        </p:spPr>
        <p:txBody>
          <a:bodyPr>
            <a:normAutofit/>
          </a:bodyPr>
          <a:lstStyle/>
          <a:p>
            <a:r>
              <a:rPr lang="en-US" dirty="0"/>
              <a:t>CLT Water operates 5 major WWTPs ranging from 12 </a:t>
            </a:r>
            <a:r>
              <a:rPr lang="en-US" dirty="0" err="1"/>
              <a:t>mgd</a:t>
            </a:r>
            <a:r>
              <a:rPr lang="en-US" dirty="0"/>
              <a:t> to 64 </a:t>
            </a:r>
            <a:r>
              <a:rPr lang="en-US" dirty="0" err="1"/>
              <a:t>mgd</a:t>
            </a:r>
            <a:r>
              <a:rPr lang="en-US" dirty="0"/>
              <a:t> </a:t>
            </a:r>
          </a:p>
          <a:p>
            <a:r>
              <a:rPr lang="en-US" dirty="0"/>
              <a:t>4 plants have anaerobic digestion and dewatering</a:t>
            </a:r>
          </a:p>
          <a:p>
            <a:r>
              <a:rPr lang="en-US" dirty="0"/>
              <a:t>Sugar Creek WWTP transfers solids to McAlpine WWMF for treatment</a:t>
            </a:r>
          </a:p>
          <a:p>
            <a:r>
              <a:rPr lang="en-US" dirty="0"/>
              <a:t>Future plans to pump solids from Irwin Creek WWTP and future Long Creek (Stowe) WWTP to McAlpine Creek WWMF</a:t>
            </a:r>
          </a:p>
          <a:p>
            <a:r>
              <a:rPr lang="en-US" dirty="0"/>
              <a:t>McAlpine WWMF – 64mgd, average annual flow ~ 50 </a:t>
            </a:r>
            <a:r>
              <a:rPr lang="en-US" dirty="0" err="1"/>
              <a:t>mgd</a:t>
            </a:r>
            <a:r>
              <a:rPr lang="en-US" dirty="0"/>
              <a:t>, average undigested PS + WAS ~ 50 DTPD </a:t>
            </a:r>
          </a:p>
          <a:p>
            <a:endParaRPr lang="en-US" dirty="0"/>
          </a:p>
        </p:txBody>
      </p:sp>
      <p:sp>
        <p:nvSpPr>
          <p:cNvPr id="4" name="Slide Number Placeholder 3">
            <a:extLst>
              <a:ext uri="{FF2B5EF4-FFF2-40B4-BE49-F238E27FC236}">
                <a16:creationId xmlns:a16="http://schemas.microsoft.com/office/drawing/2014/main" id="{D4644CCD-DE18-4520-97FB-49F24A553E4E}"/>
              </a:ext>
            </a:extLst>
          </p:cNvPr>
          <p:cNvSpPr>
            <a:spLocks noGrp="1"/>
          </p:cNvSpPr>
          <p:nvPr>
            <p:ph type="sldNum" sz="quarter" idx="4"/>
          </p:nvPr>
        </p:nvSpPr>
        <p:spPr/>
        <p:txBody>
          <a:bodyPr/>
          <a:lstStyle/>
          <a:p>
            <a:fld id="{75472711-4FCB-2141-A321-C0607E714264}" type="slidenum">
              <a:rPr lang="en-US" smtClean="0"/>
              <a:pPr/>
              <a:t>9</a:t>
            </a:fld>
            <a:endParaRPr lang="en-US" dirty="0"/>
          </a:p>
        </p:txBody>
      </p:sp>
      <p:pic>
        <p:nvPicPr>
          <p:cNvPr id="5" name="Picture 4">
            <a:extLst>
              <a:ext uri="{FF2B5EF4-FFF2-40B4-BE49-F238E27FC236}">
                <a16:creationId xmlns:a16="http://schemas.microsoft.com/office/drawing/2014/main" id="{1D6461DD-9841-45CA-A0EE-BB06AB2A5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586" y="894557"/>
            <a:ext cx="4816928" cy="5604351"/>
          </a:xfrm>
          <a:prstGeom prst="rect">
            <a:avLst/>
          </a:prstGeom>
        </p:spPr>
      </p:pic>
      <p:pic>
        <p:nvPicPr>
          <p:cNvPr id="6" name="Picture 5">
            <a:extLst>
              <a:ext uri="{FF2B5EF4-FFF2-40B4-BE49-F238E27FC236}">
                <a16:creationId xmlns:a16="http://schemas.microsoft.com/office/drawing/2014/main" id="{18119F29-944A-4D02-8960-06BDACFCD33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1480" y="80869"/>
            <a:ext cx="1470520" cy="813688"/>
          </a:xfrm>
          <a:prstGeom prst="rect">
            <a:avLst/>
          </a:prstGeom>
        </p:spPr>
      </p:pic>
    </p:spTree>
    <p:extLst>
      <p:ext uri="{BB962C8B-B14F-4D97-AF65-F5344CB8AC3E}">
        <p14:creationId xmlns:p14="http://schemas.microsoft.com/office/powerpoint/2010/main" val="3060820870"/>
      </p:ext>
    </p:extLst>
  </p:cSld>
  <p:clrMapOvr>
    <a:masterClrMapping/>
  </p:clrMapOvr>
</p:sld>
</file>

<file path=ppt/theme/theme1.xml><?xml version="1.0" encoding="utf-8"?>
<a:theme xmlns:a="http://schemas.openxmlformats.org/drawingml/2006/main" name="Blue Section Divide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WRC_CDMSmith_Template.potx" id="{B33029EF-3422-46C1-AD3F-6D18C7A73520}" vid="{DC6C9790-20AF-49F7-9130-213721666A1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WRC_CDMSmith_Template.potx" id="{B33029EF-3422-46C1-AD3F-6D18C7A73520}" vid="{07E1D16E-41AE-4B3E-A72A-8FBEDAF8163D}"/>
    </a:ext>
  </a:extLst>
</a:theme>
</file>

<file path=ppt/theme/theme4.xml><?xml version="1.0" encoding="utf-8"?>
<a:theme xmlns:a="http://schemas.openxmlformats.org/drawingml/2006/main" name="Custom Design">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WRC_CDMSmith_Template.potx" id="{B33029EF-3422-46C1-AD3F-6D18C7A73520}" vid="{D1EA20BE-5239-4F5D-BDEE-19F371DBC39E}"/>
    </a:ext>
  </a:extLst>
</a:theme>
</file>

<file path=ppt/theme/theme5.xml><?xml version="1.0" encoding="utf-8"?>
<a:theme xmlns:a="http://schemas.openxmlformats.org/drawingml/2006/main" name="White Interio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Section Divide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Custom 6">
      <a:dk1>
        <a:sysClr val="windowText" lastClr="000000"/>
      </a:dk1>
      <a:lt1>
        <a:sysClr val="window" lastClr="FFFFFF"/>
      </a:lt1>
      <a:dk2>
        <a:srgbClr val="005596"/>
      </a:dk2>
      <a:lt2>
        <a:srgbClr val="9FA1A4"/>
      </a:lt2>
      <a:accent1>
        <a:srgbClr val="2D8FC2"/>
      </a:accent1>
      <a:accent2>
        <a:srgbClr val="54B948"/>
      </a:accent2>
      <a:accent3>
        <a:srgbClr val="B4D88B"/>
      </a:accent3>
      <a:accent4>
        <a:srgbClr val="72CDF4"/>
      </a:accent4>
      <a:accent5>
        <a:srgbClr val="005596"/>
      </a:accent5>
      <a:accent6>
        <a:srgbClr val="9FA1A4"/>
      </a:accent6>
      <a:hlink>
        <a:srgbClr val="2D8FC2"/>
      </a:hlink>
      <a:folHlink>
        <a:srgbClr val="55298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6">
    <a:dk1>
      <a:sysClr val="windowText" lastClr="000000"/>
    </a:dk1>
    <a:lt1>
      <a:sysClr val="window" lastClr="FFFFFF"/>
    </a:lt1>
    <a:dk2>
      <a:srgbClr val="005596"/>
    </a:dk2>
    <a:lt2>
      <a:srgbClr val="9FA1A4"/>
    </a:lt2>
    <a:accent1>
      <a:srgbClr val="2D8FC2"/>
    </a:accent1>
    <a:accent2>
      <a:srgbClr val="54B948"/>
    </a:accent2>
    <a:accent3>
      <a:srgbClr val="B4D88B"/>
    </a:accent3>
    <a:accent4>
      <a:srgbClr val="72CDF4"/>
    </a:accent4>
    <a:accent5>
      <a:srgbClr val="005596"/>
    </a:accent5>
    <a:accent6>
      <a:srgbClr val="9FA1A4"/>
    </a:accent6>
    <a:hlink>
      <a:srgbClr val="2D8FC2"/>
    </a:hlink>
    <a:folHlink>
      <a:srgbClr val="55298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FWRC_CDMSmith_Template</Template>
  <TotalTime>14434</TotalTime>
  <Words>4008</Words>
  <Application>Microsoft Office PowerPoint</Application>
  <PresentationFormat>Widescreen</PresentationFormat>
  <Paragraphs>530</Paragraphs>
  <Slides>61</Slides>
  <Notes>48</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61</vt:i4>
      </vt:variant>
    </vt:vector>
  </HeadingPairs>
  <TitlesOfParts>
    <vt:vector size="75" baseType="lpstr">
      <vt:lpstr>Arial</vt:lpstr>
      <vt:lpstr>Calibri</vt:lpstr>
      <vt:lpstr>Calibri Light</vt:lpstr>
      <vt:lpstr>Symbol</vt:lpstr>
      <vt:lpstr>Times New Roman</vt:lpstr>
      <vt:lpstr>Wingdings</vt:lpstr>
      <vt:lpstr>Blue Section Divider</vt:lpstr>
      <vt:lpstr>1_Custom Design</vt:lpstr>
      <vt:lpstr>Section Divider</vt:lpstr>
      <vt:lpstr>Custom Design</vt:lpstr>
      <vt:lpstr>White Interior</vt:lpstr>
      <vt:lpstr>White Section Divider</vt:lpstr>
      <vt:lpstr>1_Office Theme</vt:lpstr>
      <vt:lpstr>Office Theme</vt:lpstr>
      <vt:lpstr>PowerPoint Presentation</vt:lpstr>
      <vt:lpstr>BEFORE WE BEGIN</vt:lpstr>
      <vt:lpstr> Irene Teshamulwa Okioga, P.E., PhD., LEEP AP, ENV SP</vt:lpstr>
      <vt:lpstr>Biosolids Market Analysis for a Strategic Long-term Biosolids Management</vt:lpstr>
      <vt:lpstr>Agenda</vt:lpstr>
      <vt:lpstr>Introduction and Background  Charlotte Water</vt:lpstr>
      <vt:lpstr>Charlotte Water by the Numbers</vt:lpstr>
      <vt:lpstr>Current wastewater and biosolids management operations and challenges</vt:lpstr>
      <vt:lpstr>Wastewater Operations </vt:lpstr>
      <vt:lpstr> Current Biosolids Management Strategy</vt:lpstr>
      <vt:lpstr>Current Solids Treatment Process at McAlpine WWMF</vt:lpstr>
      <vt:lpstr>Current Practice Issues and Challenges </vt:lpstr>
      <vt:lpstr>Visions and Goals of the Biosolids Master Plan and Related Projects </vt:lpstr>
      <vt:lpstr>Vision: Biosolids Management in a Circular Economy</vt:lpstr>
      <vt:lpstr>Possible Future Biosolids Management Strategy</vt:lpstr>
      <vt:lpstr>Goals of the Biosolids Master Plan and Related Projects</vt:lpstr>
      <vt:lpstr>Goal 1: Optimize/Regionalize Operations</vt:lpstr>
      <vt:lpstr>Goal 1 Specific Objective and Strategy </vt:lpstr>
      <vt:lpstr>Phase 1 Forcemains (2023)</vt:lpstr>
      <vt:lpstr>Phase 2 Forcemains (2027)</vt:lpstr>
      <vt:lpstr>Phase 3 Forcemains (2028)</vt:lpstr>
      <vt:lpstr>Key Benefits of Centralizing Solids Processing at McAlpine </vt:lpstr>
      <vt:lpstr>Goal 2: Product Diversification and Risk Reduction</vt:lpstr>
      <vt:lpstr>Goal 2 Specific Objective and Strategy </vt:lpstr>
      <vt:lpstr>Markets Evaluated</vt:lpstr>
      <vt:lpstr>Biosolids Products</vt:lpstr>
      <vt:lpstr>Management Options and Risk Impacts  </vt:lpstr>
      <vt:lpstr>Risk Assessment</vt:lpstr>
      <vt:lpstr>Product Risk Inventory</vt:lpstr>
      <vt:lpstr>Risk Probability Scoring Criterion </vt:lpstr>
      <vt:lpstr>Risk Severity Scoring Criterion</vt:lpstr>
      <vt:lpstr>Product Analysis Conclusions</vt:lpstr>
      <vt:lpstr>Goal 3: Update Facilities and Technologies</vt:lpstr>
      <vt:lpstr>Goal 3 Specific Objective and Strategy </vt:lpstr>
      <vt:lpstr>Technology Assessment – Preliminary Findings </vt:lpstr>
      <vt:lpstr>Alt 1: Baseline (maintain conventional anaerobic digestion)</vt:lpstr>
      <vt:lpstr>Baseline - Operational and Facility Changes</vt:lpstr>
      <vt:lpstr>Alt 4a- THP (pre-anaerobic digestion) – Class A </vt:lpstr>
      <vt:lpstr>THP (pre-anaerobic digestion) – Class A</vt:lpstr>
      <vt:lpstr>Thermal Drying – Class A</vt:lpstr>
      <vt:lpstr>Dryer Operational and Facility Changes</vt:lpstr>
      <vt:lpstr>Technology Risk Inventory</vt:lpstr>
      <vt:lpstr>Biogas Production with THP-AD</vt:lpstr>
      <vt:lpstr>Comparison of Energy Balance (MMBTU/day) with THP and Dryer and with Dryer Alone</vt:lpstr>
      <vt:lpstr>Carbon/GHG Emissions</vt:lpstr>
      <vt:lpstr>Cost Analysis Summary</vt:lpstr>
      <vt:lpstr>Dryer Site Visit and Meeting with Utility Operators/Owners in the U.S</vt:lpstr>
      <vt:lpstr>EU Site Visits and Meeting with Utility Operators/Owners</vt:lpstr>
      <vt:lpstr>Phone interviews/questionnaires with Utility Owners/Operators </vt:lpstr>
      <vt:lpstr>Dryer – Advantages and Disadvantages</vt:lpstr>
      <vt:lpstr>PowerPoint Presentation</vt:lpstr>
      <vt:lpstr>Preliminary Results Leaning towards THP Implementation</vt:lpstr>
      <vt:lpstr>Possible Improvements based on Preliminary Results </vt:lpstr>
      <vt:lpstr>Goal 4: Envision Award for Related Biosolids Projects</vt:lpstr>
      <vt:lpstr>Goal 4 Specific Objective and Strategy </vt:lpstr>
      <vt:lpstr>Envision Considerations</vt:lpstr>
      <vt:lpstr>Preliminary Implementation Schedule</vt:lpstr>
      <vt:lpstr>Preliminary Implementation Schedule</vt:lpstr>
      <vt:lpstr>Preliminary Implementation Schedule</vt:lpstr>
      <vt:lpstr>Discussion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Stone, Ashley K.</dc:creator>
  <cp:lastModifiedBy>Slaby, Pamela</cp:lastModifiedBy>
  <cp:revision>385</cp:revision>
  <cp:lastPrinted>2019-06-25T21:38:18Z</cp:lastPrinted>
  <dcterms:created xsi:type="dcterms:W3CDTF">2017-04-18T18:57:21Z</dcterms:created>
  <dcterms:modified xsi:type="dcterms:W3CDTF">2019-11-21T16:58:00Z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