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jpeg"/>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comment1.xml" ContentType="application/vnd.openxmlformats-officedocument.presentationml.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60" r:id="rId2"/>
    <p:sldMasterId id="2147483685" r:id="rId3"/>
    <p:sldMasterId id="2147483698" r:id="rId4"/>
    <p:sldMasterId id="2147483724" r:id="rId5"/>
    <p:sldMasterId id="2147483736" r:id="rId6"/>
    <p:sldMasterId id="2147483750" r:id="rId7"/>
    <p:sldMasterId id="2147483762" r:id="rId8"/>
  </p:sldMasterIdLst>
  <p:notesMasterIdLst>
    <p:notesMasterId r:id="rId85"/>
  </p:notesMasterIdLst>
  <p:handoutMasterIdLst>
    <p:handoutMasterId r:id="rId86"/>
  </p:handoutMasterIdLst>
  <p:sldIdLst>
    <p:sldId id="342" r:id="rId9"/>
    <p:sldId id="350" r:id="rId10"/>
    <p:sldId id="351" r:id="rId11"/>
    <p:sldId id="333" r:id="rId12"/>
    <p:sldId id="733" r:id="rId13"/>
    <p:sldId id="492" r:id="rId14"/>
    <p:sldId id="1852" r:id="rId15"/>
    <p:sldId id="1854" r:id="rId16"/>
    <p:sldId id="281" r:id="rId17"/>
    <p:sldId id="282" r:id="rId18"/>
    <p:sldId id="283" r:id="rId19"/>
    <p:sldId id="498" r:id="rId20"/>
    <p:sldId id="1849" r:id="rId21"/>
    <p:sldId id="1850" r:id="rId22"/>
    <p:sldId id="486" r:id="rId23"/>
    <p:sldId id="693" r:id="rId24"/>
    <p:sldId id="1856" r:id="rId25"/>
    <p:sldId id="1825" r:id="rId26"/>
    <p:sldId id="343" r:id="rId27"/>
    <p:sldId id="1836" r:id="rId28"/>
    <p:sldId id="265" r:id="rId29"/>
    <p:sldId id="1837" r:id="rId30"/>
    <p:sldId id="1840" r:id="rId31"/>
    <p:sldId id="1839" r:id="rId32"/>
    <p:sldId id="1851" r:id="rId33"/>
    <p:sldId id="1855" r:id="rId34"/>
    <p:sldId id="1841" r:id="rId35"/>
    <p:sldId id="1859" r:id="rId36"/>
    <p:sldId id="315" r:id="rId37"/>
    <p:sldId id="1826" r:id="rId38"/>
    <p:sldId id="1860" r:id="rId39"/>
    <p:sldId id="1861" r:id="rId40"/>
    <p:sldId id="1867" r:id="rId41"/>
    <p:sldId id="325" r:id="rId42"/>
    <p:sldId id="327" r:id="rId43"/>
    <p:sldId id="326" r:id="rId44"/>
    <p:sldId id="1835" r:id="rId45"/>
    <p:sldId id="1845" r:id="rId46"/>
    <p:sldId id="1864" r:id="rId47"/>
    <p:sldId id="1848" r:id="rId48"/>
    <p:sldId id="1812" r:id="rId49"/>
    <p:sldId id="1816" r:id="rId50"/>
    <p:sldId id="1818" r:id="rId51"/>
    <p:sldId id="1828" r:id="rId52"/>
    <p:sldId id="1820" r:id="rId53"/>
    <p:sldId id="1822" r:id="rId54"/>
    <p:sldId id="1865" r:id="rId55"/>
    <p:sldId id="795" r:id="rId56"/>
    <p:sldId id="1857" r:id="rId57"/>
    <p:sldId id="432" r:id="rId58"/>
    <p:sldId id="1862" r:id="rId59"/>
    <p:sldId id="690" r:id="rId60"/>
    <p:sldId id="1813" r:id="rId61"/>
    <p:sldId id="1821" r:id="rId62"/>
    <p:sldId id="1842" r:id="rId63"/>
    <p:sldId id="1844" r:id="rId64"/>
    <p:sldId id="262" r:id="rId65"/>
    <p:sldId id="477" r:id="rId66"/>
    <p:sldId id="507" r:id="rId67"/>
    <p:sldId id="1846" r:id="rId68"/>
    <p:sldId id="329" r:id="rId69"/>
    <p:sldId id="1819" r:id="rId70"/>
    <p:sldId id="269" r:id="rId71"/>
    <p:sldId id="1827" r:id="rId72"/>
    <p:sldId id="320" r:id="rId73"/>
    <p:sldId id="264" r:id="rId74"/>
    <p:sldId id="1824" r:id="rId75"/>
    <p:sldId id="1817" r:id="rId76"/>
    <p:sldId id="306" r:id="rId77"/>
    <p:sldId id="1811" r:id="rId78"/>
    <p:sldId id="319" r:id="rId79"/>
    <p:sldId id="316" r:id="rId80"/>
    <p:sldId id="310" r:id="rId81"/>
    <p:sldId id="321" r:id="rId82"/>
    <p:sldId id="312" r:id="rId83"/>
    <p:sldId id="328" r:id="rId84"/>
  </p:sldIdLst>
  <p:sldSz cx="12192000" cy="6858000"/>
  <p:notesSz cx="92964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E5D9F7-F990-7544-BE4D-5B8B161E38A9}">
          <p14:sldIdLst>
            <p14:sldId id="342"/>
            <p14:sldId id="350"/>
            <p14:sldId id="351"/>
            <p14:sldId id="333"/>
            <p14:sldId id="733"/>
            <p14:sldId id="492"/>
            <p14:sldId id="1852"/>
            <p14:sldId id="1854"/>
            <p14:sldId id="281"/>
            <p14:sldId id="282"/>
            <p14:sldId id="283"/>
            <p14:sldId id="498"/>
            <p14:sldId id="1849"/>
            <p14:sldId id="1850"/>
            <p14:sldId id="486"/>
            <p14:sldId id="693"/>
            <p14:sldId id="1856"/>
            <p14:sldId id="1825"/>
            <p14:sldId id="343"/>
            <p14:sldId id="1836"/>
            <p14:sldId id="265"/>
            <p14:sldId id="1837"/>
            <p14:sldId id="1840"/>
            <p14:sldId id="1839"/>
            <p14:sldId id="1851"/>
            <p14:sldId id="1855"/>
            <p14:sldId id="1841"/>
            <p14:sldId id="1859"/>
            <p14:sldId id="315"/>
            <p14:sldId id="1826"/>
            <p14:sldId id="1860"/>
            <p14:sldId id="1861"/>
            <p14:sldId id="1867"/>
            <p14:sldId id="325"/>
            <p14:sldId id="327"/>
            <p14:sldId id="326"/>
            <p14:sldId id="1835"/>
            <p14:sldId id="1845"/>
            <p14:sldId id="1864"/>
            <p14:sldId id="1848"/>
            <p14:sldId id="1812"/>
            <p14:sldId id="1816"/>
            <p14:sldId id="1818"/>
            <p14:sldId id="1828"/>
            <p14:sldId id="1820"/>
            <p14:sldId id="1822"/>
            <p14:sldId id="1865"/>
            <p14:sldId id="795"/>
          </p14:sldIdLst>
        </p14:section>
        <p14:section name="EXTRA" id="{3226EE16-49DA-D648-A1EB-48AF3650B93E}">
          <p14:sldIdLst>
            <p14:sldId id="1857"/>
            <p14:sldId id="432"/>
            <p14:sldId id="1862"/>
            <p14:sldId id="690"/>
            <p14:sldId id="1813"/>
            <p14:sldId id="1821"/>
            <p14:sldId id="1842"/>
            <p14:sldId id="1844"/>
            <p14:sldId id="262"/>
            <p14:sldId id="477"/>
            <p14:sldId id="507"/>
            <p14:sldId id="1846"/>
            <p14:sldId id="329"/>
            <p14:sldId id="1819"/>
            <p14:sldId id="269"/>
            <p14:sldId id="1827"/>
            <p14:sldId id="320"/>
            <p14:sldId id="264"/>
            <p14:sldId id="1824"/>
            <p14:sldId id="1817"/>
            <p14:sldId id="306"/>
            <p14:sldId id="1811"/>
            <p14:sldId id="319"/>
            <p14:sldId id="316"/>
            <p14:sldId id="310"/>
            <p14:sldId id="321"/>
            <p14:sldId id="312"/>
            <p14:sldId id="32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Roots" initials="PR" lastIdx="1" clrIdx="0">
    <p:extLst>
      <p:ext uri="{19B8F6BF-5375-455C-9EA6-DF929625EA0E}">
        <p15:presenceInfo xmlns:p15="http://schemas.microsoft.com/office/powerpoint/2012/main" userId="8dc8d503aaa0990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101"/>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48" autoAdjust="0"/>
    <p:restoredTop sz="92033" autoAdjust="0"/>
  </p:normalViewPr>
  <p:slideViewPr>
    <p:cSldViewPr>
      <p:cViewPr varScale="1">
        <p:scale>
          <a:sx n="55" d="100"/>
          <a:sy n="55" d="100"/>
        </p:scale>
        <p:origin x="516" y="78"/>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viewProps" Target="view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commentAuthors" Target="commentAuthor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aul\Box%20Sync\NU\George%20Wells%20Lab\MWRD%20Annamox%20Project\Data\Batch%20Testing\Anammox\Anammox%20Batch%20Tests%20-%20Qiteng%2002-17-2017.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35808032859699"/>
          <c:y val="3.8729712993248032E-2"/>
          <c:w val="0.73992141477251827"/>
          <c:h val="0.84668127522426884"/>
        </c:manualLayout>
      </c:layout>
      <c:scatterChart>
        <c:scatterStyle val="lineMarker"/>
        <c:varyColors val="0"/>
        <c:ser>
          <c:idx val="1"/>
          <c:order val="0"/>
          <c:tx>
            <c:strRef>
              <c:f>'[Anammox Batch Tests - Qiteng 02-17-2017.xlsx]Trends'!$I$1</c:f>
              <c:strCache>
                <c:ptCount val="1"/>
                <c:pt idx="0">
                  <c:v>SG</c:v>
                </c:pt>
              </c:strCache>
            </c:strRef>
          </c:tx>
          <c:spPr>
            <a:ln w="38100" cap="rnd">
              <a:solidFill>
                <a:srgbClr val="7030A0"/>
              </a:solidFill>
              <a:round/>
            </a:ln>
            <a:effectLst/>
          </c:spPr>
          <c:marker>
            <c:symbol val="circle"/>
            <c:size val="5"/>
            <c:spPr>
              <a:solidFill>
                <a:srgbClr val="7030A0"/>
              </a:solidFill>
              <a:ln w="38100">
                <a:solidFill>
                  <a:srgbClr val="7030A0"/>
                </a:solidFill>
              </a:ln>
              <a:effectLst/>
            </c:spPr>
          </c:marker>
          <c:xVal>
            <c:numRef>
              <c:f>'[Anammox Batch Tests - Qiteng 02-17-2017.xlsx]Trends'!$A$4:$A$25,'[Anammox Batch Tests - Qiteng 02-17-2017.xlsx]Trends'!$A$27:$A$28,'[Anammox Batch Tests - Qiteng 02-17-2017.xlsx]Trends'!$A$29,'[Anammox Batch Tests - Qiteng 02-17-2017.xlsx]Trends'!$A$32:$A$34</c:f>
              <c:numCache>
                <c:formatCode>m/d/yyyy</c:formatCode>
                <c:ptCount val="27"/>
                <c:pt idx="0">
                  <c:v>42514</c:v>
                </c:pt>
                <c:pt idx="1">
                  <c:v>42521</c:v>
                </c:pt>
                <c:pt idx="2">
                  <c:v>42527</c:v>
                </c:pt>
                <c:pt idx="3">
                  <c:v>42536</c:v>
                </c:pt>
                <c:pt idx="4">
                  <c:v>42541</c:v>
                </c:pt>
                <c:pt idx="5">
                  <c:v>42548</c:v>
                </c:pt>
                <c:pt idx="6">
                  <c:v>42556</c:v>
                </c:pt>
                <c:pt idx="7">
                  <c:v>42570</c:v>
                </c:pt>
                <c:pt idx="8">
                  <c:v>42577</c:v>
                </c:pt>
                <c:pt idx="9">
                  <c:v>42591</c:v>
                </c:pt>
                <c:pt idx="10">
                  <c:v>42598</c:v>
                </c:pt>
                <c:pt idx="11">
                  <c:v>42605</c:v>
                </c:pt>
                <c:pt idx="12">
                  <c:v>42612</c:v>
                </c:pt>
                <c:pt idx="13">
                  <c:v>42619</c:v>
                </c:pt>
                <c:pt idx="14">
                  <c:v>42626</c:v>
                </c:pt>
                <c:pt idx="15">
                  <c:v>42633</c:v>
                </c:pt>
                <c:pt idx="16">
                  <c:v>42640</c:v>
                </c:pt>
                <c:pt idx="17">
                  <c:v>42647</c:v>
                </c:pt>
                <c:pt idx="18">
                  <c:v>42654</c:v>
                </c:pt>
                <c:pt idx="19">
                  <c:v>42661</c:v>
                </c:pt>
                <c:pt idx="20">
                  <c:v>42668</c:v>
                </c:pt>
                <c:pt idx="21">
                  <c:v>42682</c:v>
                </c:pt>
                <c:pt idx="22">
                  <c:v>42696</c:v>
                </c:pt>
                <c:pt idx="23">
                  <c:v>42710</c:v>
                </c:pt>
                <c:pt idx="24">
                  <c:v>42766</c:v>
                </c:pt>
                <c:pt idx="25">
                  <c:v>42780</c:v>
                </c:pt>
              </c:numCache>
            </c:numRef>
          </c:xVal>
          <c:yVal>
            <c:numRef>
              <c:f>'[Anammox Batch Tests - Qiteng 02-17-2017.xlsx]Trends'!$J$4:$J$25,'[Anammox Batch Tests - Qiteng 02-17-2017.xlsx]Trends'!$J$27:$J$29,'[Anammox Batch Tests - Qiteng 02-17-2017.xlsx]Trends'!$J$32:$J$36</c:f>
              <c:numCache>
                <c:formatCode>0</c:formatCode>
                <c:ptCount val="29"/>
                <c:pt idx="0">
                  <c:v>285</c:v>
                </c:pt>
                <c:pt idx="1">
                  <c:v>121.62</c:v>
                </c:pt>
                <c:pt idx="2">
                  <c:v>110</c:v>
                </c:pt>
                <c:pt idx="3">
                  <c:v>69.820811121631607</c:v>
                </c:pt>
                <c:pt idx="4">
                  <c:v>68.159677722713795</c:v>
                </c:pt>
                <c:pt idx="5">
                  <c:v>35.080754177747799</c:v>
                </c:pt>
                <c:pt idx="6">
                  <c:v>61.126934669738198</c:v>
                </c:pt>
                <c:pt idx="7">
                  <c:v>36.043156636872197</c:v>
                </c:pt>
                <c:pt idx="8">
                  <c:v>28.586896086741</c:v>
                </c:pt>
                <c:pt idx="9">
                  <c:v>40.151258634294898</c:v>
                </c:pt>
                <c:pt idx="10">
                  <c:v>26.457747360187799</c:v>
                </c:pt>
                <c:pt idx="11">
                  <c:v>36.703330980336403</c:v>
                </c:pt>
                <c:pt idx="12">
                  <c:v>40.729642512610098</c:v>
                </c:pt>
                <c:pt idx="13">
                  <c:v>35.700706596161602</c:v>
                </c:pt>
                <c:pt idx="14">
                  <c:v>35.496461901743601</c:v>
                </c:pt>
                <c:pt idx="15">
                  <c:v>25.161453158527301</c:v>
                </c:pt>
                <c:pt idx="16">
                  <c:v>18.562454000000002</c:v>
                </c:pt>
                <c:pt idx="17">
                  <c:v>13.532140000000004</c:v>
                </c:pt>
                <c:pt idx="18">
                  <c:v>22.435460000000006</c:v>
                </c:pt>
                <c:pt idx="19">
                  <c:v>30.681640000000002</c:v>
                </c:pt>
                <c:pt idx="20">
                  <c:v>20.604120000000002</c:v>
                </c:pt>
                <c:pt idx="21">
                  <c:v>25.906560000000002</c:v>
                </c:pt>
                <c:pt idx="22">
                  <c:v>20.115900000000003</c:v>
                </c:pt>
                <c:pt idx="23">
                  <c:v>23.222674285714302</c:v>
                </c:pt>
                <c:pt idx="24">
                  <c:v>39.912500000000001</c:v>
                </c:pt>
                <c:pt idx="25">
                  <c:v>15.920604585628274</c:v>
                </c:pt>
              </c:numCache>
            </c:numRef>
          </c:yVal>
          <c:smooth val="0"/>
          <c:extLst>
            <c:ext xmlns:c16="http://schemas.microsoft.com/office/drawing/2014/chart" uri="{C3380CC4-5D6E-409C-BE32-E72D297353CC}">
              <c16:uniqueId val="{00000001-C604-48C6-9CE8-20C7C45EDEF7}"/>
            </c:ext>
          </c:extLst>
        </c:ser>
        <c:dLbls>
          <c:showLegendKey val="0"/>
          <c:showVal val="0"/>
          <c:showCatName val="0"/>
          <c:showSerName val="0"/>
          <c:showPercent val="0"/>
          <c:showBubbleSize val="0"/>
        </c:dLbls>
        <c:axId val="332578920"/>
        <c:axId val="332577608"/>
      </c:scatterChart>
      <c:valAx>
        <c:axId val="332578920"/>
        <c:scaling>
          <c:orientation val="minMax"/>
        </c:scaling>
        <c:delete val="0"/>
        <c:axPos val="b"/>
        <c:numFmt formatCode="[$-409]mmm\-yy;@" sourceLinked="0"/>
        <c:majorTickMark val="in"/>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Ebrima" panose="02000000000000000000" pitchFamily="2" charset="0"/>
                <a:ea typeface="Ebrima" panose="02000000000000000000" pitchFamily="2" charset="0"/>
                <a:cs typeface="Ebrima" panose="02000000000000000000" pitchFamily="2" charset="0"/>
              </a:defRPr>
            </a:pPr>
            <a:endParaRPr lang="en-US"/>
          </a:p>
        </c:txPr>
        <c:crossAx val="332577608"/>
        <c:crosses val="autoZero"/>
        <c:crossBetween val="midCat"/>
      </c:valAx>
      <c:valAx>
        <c:axId val="33257760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Ebrima" panose="02000000000000000000" pitchFamily="2" charset="0"/>
                    <a:ea typeface="Ebrima" panose="02000000000000000000" pitchFamily="2" charset="0"/>
                    <a:cs typeface="Ebrima" panose="02000000000000000000" pitchFamily="2" charset="0"/>
                  </a:defRPr>
                </a:pPr>
                <a:r>
                  <a:rPr lang="en-US"/>
                  <a:t>mgN/(L*d)</a:t>
                </a:r>
              </a:p>
            </c:rich>
          </c:tx>
          <c:layout>
            <c:manualLayout>
              <c:xMode val="edge"/>
              <c:yMode val="edge"/>
              <c:x val="9.1869119442187543E-3"/>
              <c:y val="0.3066915442512576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Ebrima" panose="02000000000000000000" pitchFamily="2" charset="0"/>
                  <a:ea typeface="Ebrima" panose="02000000000000000000" pitchFamily="2" charset="0"/>
                  <a:cs typeface="Ebrima" panose="02000000000000000000" pitchFamily="2" charset="0"/>
                </a:defRPr>
              </a:pPr>
              <a:endParaRPr lang="en-US"/>
            </a:p>
          </c:txPr>
        </c:title>
        <c:numFmt formatCode="General" sourceLinked="0"/>
        <c:majorTickMark val="in"/>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Ebrima" panose="02000000000000000000" pitchFamily="2" charset="0"/>
                <a:ea typeface="Ebrima" panose="02000000000000000000" pitchFamily="2" charset="0"/>
                <a:cs typeface="Ebrima" panose="02000000000000000000" pitchFamily="2" charset="0"/>
              </a:defRPr>
            </a:pPr>
            <a:endParaRPr lang="en-US"/>
          </a:p>
        </c:txPr>
        <c:crossAx val="332578920"/>
        <c:crosses val="autoZero"/>
        <c:crossBetween val="midCat"/>
      </c:valAx>
      <c:spPr>
        <a:noFill/>
        <a:ln>
          <a:noFill/>
        </a:ln>
        <a:effectLst/>
      </c:spPr>
    </c:plotArea>
    <c:legend>
      <c:legendPos val="b"/>
      <c:layout>
        <c:manualLayout>
          <c:xMode val="edge"/>
          <c:yMode val="edge"/>
          <c:x val="0.74823236227352941"/>
          <c:y val="6.0930357108701046E-2"/>
          <c:w val="0.14820128008845176"/>
          <c:h val="0.1448461797785046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Ebrima" panose="02000000000000000000" pitchFamily="2" charset="0"/>
              <a:ea typeface="Ebrima" panose="02000000000000000000" pitchFamily="2" charset="0"/>
              <a:cs typeface="Ebrima" panose="02000000000000000000" pitchFamily="2" charset="0"/>
            </a:defRPr>
          </a:pPr>
          <a:endParaRPr lang="en-US"/>
        </a:p>
      </c:txPr>
    </c:legend>
    <c:plotVisOnly val="1"/>
    <c:dispBlanksAs val="span"/>
    <c:showDLblsOverMax val="0"/>
  </c:chart>
  <c:spPr>
    <a:noFill/>
    <a:ln>
      <a:noFill/>
    </a:ln>
    <a:effectLst/>
  </c:spPr>
  <c:txPr>
    <a:bodyPr/>
    <a:lstStyle/>
    <a:p>
      <a:pPr>
        <a:defRPr sz="1400">
          <a:solidFill>
            <a:schemeClr val="tx1"/>
          </a:solidFill>
          <a:latin typeface="Ebrima" panose="02000000000000000000" pitchFamily="2" charset="0"/>
          <a:ea typeface="Ebrima" panose="02000000000000000000" pitchFamily="2" charset="0"/>
          <a:cs typeface="Ebrima"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3-25T12:02:34.582" idx="1">
    <p:pos x="1680" y="139"/>
    <p:text>George, I recommend you do not use this slide, because the big-picture view is that the changes observed between aeration regimes are much smaller than the change due to 10% PE and increased MLVSS. Use the next slide for this switch in focus and keep the overall narrative simple for this presentation.</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3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43135"/>
          </a:xfrm>
          <a:prstGeom prst="rect">
            <a:avLst/>
          </a:prstGeom>
        </p:spPr>
        <p:txBody>
          <a:bodyPr vert="horz" lIns="91440" tIns="45720" rIns="91440" bIns="45720" rtlCol="0"/>
          <a:lstStyle>
            <a:lvl1pPr algn="r">
              <a:defRPr sz="1200"/>
            </a:lvl1pPr>
          </a:lstStyle>
          <a:p>
            <a:fld id="{02DC0964-8FBE-4D19-ACD9-517D1D205C4D}" type="datetimeFigureOut">
              <a:rPr lang="en-US" smtClean="0"/>
              <a:t>12/13/2019</a:t>
            </a:fld>
            <a:endParaRPr lang="en-US"/>
          </a:p>
        </p:txBody>
      </p:sp>
      <p:sp>
        <p:nvSpPr>
          <p:cNvPr id="4" name="Footer Placeholder 3"/>
          <p:cNvSpPr>
            <a:spLocks noGrp="1"/>
          </p:cNvSpPr>
          <p:nvPr>
            <p:ph type="ftr" sz="quarter" idx="2"/>
          </p:nvPr>
        </p:nvSpPr>
        <p:spPr>
          <a:xfrm>
            <a:off x="0" y="6513694"/>
            <a:ext cx="4028440" cy="34313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513694"/>
            <a:ext cx="4028440" cy="343135"/>
          </a:xfrm>
          <a:prstGeom prst="rect">
            <a:avLst/>
          </a:prstGeom>
        </p:spPr>
        <p:txBody>
          <a:bodyPr vert="horz" lIns="91440" tIns="45720" rIns="91440" bIns="45720" rtlCol="0" anchor="b"/>
          <a:lstStyle>
            <a:lvl1pPr algn="r">
              <a:defRPr sz="1200"/>
            </a:lvl1pPr>
          </a:lstStyle>
          <a:p>
            <a:fld id="{23ADF2F6-113F-4CDE-95A4-CE6CD6888DA7}" type="slidenum">
              <a:rPr lang="en-US" smtClean="0"/>
              <a:t>‹#›</a:t>
            </a:fld>
            <a:endParaRPr lang="en-US"/>
          </a:p>
        </p:txBody>
      </p:sp>
    </p:spTree>
    <p:extLst>
      <p:ext uri="{BB962C8B-B14F-4D97-AF65-F5344CB8AC3E}">
        <p14:creationId xmlns:p14="http://schemas.microsoft.com/office/powerpoint/2010/main" val="249155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809" y="0"/>
            <a:ext cx="4028440" cy="342900"/>
          </a:xfrm>
          <a:prstGeom prst="rect">
            <a:avLst/>
          </a:prstGeom>
        </p:spPr>
        <p:txBody>
          <a:bodyPr vert="horz" lIns="91440" tIns="45720" rIns="91440" bIns="45720" rtlCol="0"/>
          <a:lstStyle>
            <a:lvl1pPr algn="r">
              <a:defRPr sz="1200"/>
            </a:lvl1pPr>
          </a:lstStyle>
          <a:p>
            <a:fld id="{57761556-3CE7-4641-A212-DF17EC4688F5}" type="datetimeFigureOut">
              <a:rPr lang="en-US" smtClean="0"/>
              <a:pPr/>
              <a:t>12/13/2019</a:t>
            </a:fld>
            <a:endParaRPr lang="en-US"/>
          </a:p>
        </p:txBody>
      </p:sp>
      <p:sp>
        <p:nvSpPr>
          <p:cNvPr id="4" name="Slide Image Placeholder 3"/>
          <p:cNvSpPr>
            <a:spLocks noGrp="1" noRot="1" noChangeAspect="1"/>
          </p:cNvSpPr>
          <p:nvPr>
            <p:ph type="sldImg" idx="2"/>
          </p:nvPr>
        </p:nvSpPr>
        <p:spPr>
          <a:xfrm>
            <a:off x="23622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29640" y="3257550"/>
            <a:ext cx="7437120" cy="3086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402844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513910"/>
            <a:ext cx="4028440" cy="342900"/>
          </a:xfrm>
          <a:prstGeom prst="rect">
            <a:avLst/>
          </a:prstGeom>
        </p:spPr>
        <p:txBody>
          <a:bodyPr vert="horz" lIns="91440" tIns="45720" rIns="91440" bIns="45720" rtlCol="0" anchor="b"/>
          <a:lstStyle>
            <a:lvl1pPr algn="r">
              <a:defRPr sz="1200"/>
            </a:lvl1pPr>
          </a:lstStyle>
          <a:p>
            <a:fld id="{A4990A6D-6C81-4BC1-883D-8278155C502F}" type="slidenum">
              <a:rPr lang="en-US" smtClean="0"/>
              <a:pPr/>
              <a:t>‹#›</a:t>
            </a:fld>
            <a:endParaRPr lang="en-US"/>
          </a:p>
        </p:txBody>
      </p:sp>
    </p:spTree>
    <p:extLst>
      <p:ext uri="{BB962C8B-B14F-4D97-AF65-F5344CB8AC3E}">
        <p14:creationId xmlns:p14="http://schemas.microsoft.com/office/powerpoint/2010/main" val="3690310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6A921E-90D2-4139-82A6-9840314433E1}"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13654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Cut “COD”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0A6D-6C81-4BC1-883D-8278155C50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9784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CUT “high COD:N”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FC9AC-C992-4448-B93F-54C359AB78D6}"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4459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these critical challenges?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FC9AC-C992-4448-B93F-54C359AB78D6}"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3107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understand why we</a:t>
            </a:r>
            <a:r>
              <a:rPr lang="en-US" baseline="0" dirty="0"/>
              <a:t> think </a:t>
            </a:r>
            <a:r>
              <a:rPr lang="en-US" baseline="0" dirty="0" err="1"/>
              <a:t>bioP</a:t>
            </a:r>
            <a:r>
              <a:rPr lang="en-US" baseline="0" dirty="0"/>
              <a:t> is complementary to CANDO, I need to spend a minute or two talking about the underlying microbiology.  This quite complex, but also fascinating. I don’t have time to go into too much detail about the fundamental underpinnings, but the basis idea is that a Biological P removal selects for a group of microbes called Polyphosphate Accumulating Organisms, or PAOs. Selection for PAOs requires cyclic redox conditions. </a:t>
            </a:r>
            <a:r>
              <a:rPr lang="en-US" b="1" baseline="0" dirty="0"/>
              <a:t>PAOs release PO43- under anaerobic conditions, and take it up under aerobic (and sometimes anoxic) conditions.  </a:t>
            </a:r>
            <a:r>
              <a:rPr lang="en-US" baseline="0" dirty="0"/>
              <a:t>Most PAOs are thought to affiliate with a monophyletic clade in the </a:t>
            </a:r>
            <a:r>
              <a:rPr lang="en-US" baseline="0" dirty="0" err="1"/>
              <a:t>Betaproteobacterial</a:t>
            </a:r>
            <a:r>
              <a:rPr lang="en-US" baseline="0" dirty="0"/>
              <a:t> class termed “</a:t>
            </a:r>
            <a:r>
              <a:rPr lang="en-US" baseline="0" dirty="0" err="1"/>
              <a:t>candidatus</a:t>
            </a:r>
            <a:r>
              <a:rPr lang="en-US" baseline="0" dirty="0"/>
              <a:t> </a:t>
            </a:r>
            <a:r>
              <a:rPr lang="en-US" baseline="0" dirty="0" err="1"/>
              <a:t>Accumulibacter</a:t>
            </a:r>
            <a:r>
              <a:rPr lang="en-US" baseline="0" dirty="0"/>
              <a:t> </a:t>
            </a:r>
            <a:r>
              <a:rPr lang="en-US" baseline="0" dirty="0" err="1"/>
              <a:t>phosphatis</a:t>
            </a:r>
            <a:r>
              <a:rPr lang="en-US" baseline="0" dirty="0"/>
              <a:t>”.  At least some PAO clades are capable of </a:t>
            </a:r>
            <a:r>
              <a:rPr lang="en-US" baseline="0" dirty="0" err="1"/>
              <a:t>denitrification</a:t>
            </a:r>
            <a:r>
              <a:rPr lang="en-US" baseline="0" dirty="0"/>
              <a:t> from NO3- or NO2-, but the extent of this metabolic versatility across PAOs is unclear, as are appropriate conditions for denitrifying P removal processes.  </a:t>
            </a:r>
            <a:r>
              <a:rPr lang="en-US" b="1" baseline="0" dirty="0"/>
              <a:t>So the basic take away is the bio-P removal (and subsequent recovery) relies on dynamic switching between anaerobic and aerobic (or possibly anoxic) conditions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DPAOS: </a:t>
            </a:r>
            <a:r>
              <a:rPr lang="en-US" sz="1200" i="1" dirty="0">
                <a:solidFill>
                  <a:srgbClr val="FF0000"/>
                </a:solidFill>
              </a:rPr>
              <a:t>offer a critical opportunity to couple Carbon efficient N removal to P accumulation and recovery. WHY: decrease aeration (O2 requirements).  </a:t>
            </a:r>
            <a:r>
              <a:rPr lang="en-US" sz="1200" i="1" dirty="0" err="1">
                <a:solidFill>
                  <a:srgbClr val="FF0000"/>
                </a:solidFill>
              </a:rPr>
              <a:t>Alos</a:t>
            </a:r>
            <a:r>
              <a:rPr lang="en-US" sz="1200" i="1" dirty="0">
                <a:solidFill>
                  <a:srgbClr val="FF0000"/>
                </a:solidFill>
              </a:rPr>
              <a:t>, very importantly, DPAOs use the same C pool for both N and P removal, meaning they save quite a bit of C.  This is useful in C limited systems (quite common), and can also be used to route excess C to recovery as CH4 or other value added products</a:t>
            </a:r>
            <a:endParaRPr lang="en-US" dirty="0"/>
          </a:p>
          <a:p>
            <a:r>
              <a:rPr lang="en-US" dirty="0"/>
              <a:t>Key: at least some PAOs</a:t>
            </a:r>
            <a:r>
              <a:rPr lang="en-US" baseline="0" dirty="0"/>
              <a:t> are capable of P uptake under anoxic conditions in the presence of NO2- or NO3-.  It’s not entirely clear which PAO clades are capable of this, but previous work in other groups has suggested that, at least under some operational regimes, DPAOs may be capable of very high levels of N2O production.</a:t>
            </a:r>
          </a:p>
          <a:p>
            <a:endParaRPr lang="en-US" baseline="0" dirty="0"/>
          </a:p>
          <a:p>
            <a:endParaRPr lang="en-US" baseline="0" dirty="0"/>
          </a:p>
          <a:p>
            <a:endParaRPr lang="en-US" baseline="0" dirty="0"/>
          </a:p>
          <a:p>
            <a:r>
              <a:rPr lang="en-US" sz="1200" kern="1200" dirty="0">
                <a:solidFill>
                  <a:schemeClr val="tx1"/>
                </a:solidFill>
                <a:latin typeface="+mn-lt"/>
                <a:ea typeface="+mn-ea"/>
                <a:cs typeface="+mn-cs"/>
              </a:rPr>
              <a:t>ppk1 phylogeny revealed two major clades (I and II), which are further subdivided into types IA-IE and IIA-II.  First genome in 2006 (Garcia Martin et al.) was UW-1 (IIA); second was Flowers et al. 2013 (UW-2, IA); next 8 were from </a:t>
            </a:r>
            <a:r>
              <a:rPr lang="en-US" sz="1200" kern="1200" dirty="0" err="1">
                <a:solidFill>
                  <a:schemeClr val="tx1"/>
                </a:solidFill>
                <a:latin typeface="+mn-lt"/>
                <a:ea typeface="+mn-ea"/>
                <a:cs typeface="+mn-cs"/>
              </a:rPr>
              <a:t>Skennerton</a:t>
            </a:r>
            <a:r>
              <a:rPr lang="en-US" sz="1200" kern="1200" dirty="0">
                <a:solidFill>
                  <a:schemeClr val="tx1"/>
                </a:solidFill>
                <a:latin typeface="+mn-lt"/>
                <a:ea typeface="+mn-ea"/>
                <a:cs typeface="+mn-cs"/>
              </a:rPr>
              <a:t> et al. (SK- and BA- strains in table I below; Subdivisions IA,IB, IC, IIC, and IIF).  Tong’s group published latest genome HKU-1 (IB).  Remaining clades without genomes are ID, IE, IIB, IID, IIE.  Phylogeny has been linked to phenotypic differences, such as </a:t>
            </a:r>
            <a:r>
              <a:rPr lang="en-US" sz="1200" kern="1200" dirty="0" err="1">
                <a:solidFill>
                  <a:schemeClr val="tx1"/>
                </a:solidFill>
                <a:latin typeface="+mn-lt"/>
                <a:ea typeface="+mn-ea"/>
                <a:cs typeface="+mn-cs"/>
              </a:rPr>
              <a:t>denitrification</a:t>
            </a:r>
            <a:r>
              <a:rPr lang="en-US" sz="1200" kern="1200" dirty="0">
                <a:solidFill>
                  <a:schemeClr val="tx1"/>
                </a:solidFill>
                <a:latin typeface="+mn-lt"/>
                <a:ea typeface="+mn-ea"/>
                <a:cs typeface="+mn-cs"/>
              </a:rPr>
              <a:t> and C utilization</a:t>
            </a:r>
          </a:p>
          <a:p>
            <a:endParaRPr lang="en-US" sz="1200" kern="1200" dirty="0">
              <a:solidFill>
                <a:schemeClr val="tx1"/>
              </a:solidFill>
              <a:latin typeface="+mn-lt"/>
              <a:ea typeface="+mn-ea"/>
              <a:cs typeface="+mn-cs"/>
            </a:endParaRPr>
          </a:p>
          <a:p>
            <a:r>
              <a:rPr lang="en-US" sz="1200" kern="1200" dirty="0" err="1">
                <a:solidFill>
                  <a:schemeClr val="tx1"/>
                </a:solidFill>
                <a:latin typeface="+mn-lt"/>
                <a:ea typeface="+mn-ea"/>
                <a:cs typeface="+mn-cs"/>
              </a:rPr>
              <a:t>Skennerton</a:t>
            </a:r>
            <a:r>
              <a:rPr lang="en-US" sz="1200" kern="1200" dirty="0">
                <a:solidFill>
                  <a:schemeClr val="tx1"/>
                </a:solidFill>
                <a:latin typeface="+mn-lt"/>
                <a:ea typeface="+mn-ea"/>
                <a:cs typeface="+mn-cs"/>
              </a:rPr>
              <a:t> et al. 2015: UW-2 and UW-1 (IA and IIA) previously were shown to use and not use nitrate (Flower’s et al. 2009), but a complete </a:t>
            </a:r>
            <a:r>
              <a:rPr lang="en-US" sz="1200" kern="1200" dirty="0" err="1">
                <a:solidFill>
                  <a:schemeClr val="tx1"/>
                </a:solidFill>
                <a:latin typeface="+mn-lt"/>
                <a:ea typeface="+mn-ea"/>
                <a:cs typeface="+mn-cs"/>
              </a:rPr>
              <a:t>denitrificion</a:t>
            </a:r>
            <a:r>
              <a:rPr lang="en-US" sz="1200" kern="1200" dirty="0">
                <a:solidFill>
                  <a:schemeClr val="tx1"/>
                </a:solidFill>
                <a:latin typeface="+mn-lt"/>
                <a:ea typeface="+mn-ea"/>
                <a:cs typeface="+mn-cs"/>
              </a:rPr>
              <a:t> pathway was found in both subdivisions.</a:t>
            </a:r>
            <a:endParaRPr lang="en-US" dirty="0"/>
          </a:p>
        </p:txBody>
      </p:sp>
      <p:sp>
        <p:nvSpPr>
          <p:cNvPr id="4" name="Slide Number Placeholder 3"/>
          <p:cNvSpPr>
            <a:spLocks noGrp="1"/>
          </p:cNvSpPr>
          <p:nvPr>
            <p:ph type="sldNum" sz="quarter" idx="10"/>
          </p:nvPr>
        </p:nvSpPr>
        <p:spPr/>
        <p:txBody>
          <a:bodyPr/>
          <a:lstStyle/>
          <a:p>
            <a:fld id="{157FC9AC-C992-4448-B93F-54C359AB78D6}" type="slidenum">
              <a:rPr lang="de-CH" smtClean="0"/>
              <a:t>15</a:t>
            </a:fld>
            <a:endParaRPr lang="de-CH"/>
          </a:p>
        </p:txBody>
      </p:sp>
    </p:spTree>
    <p:extLst>
      <p:ext uri="{BB962C8B-B14F-4D97-AF65-F5344CB8AC3E}">
        <p14:creationId xmlns:p14="http://schemas.microsoft.com/office/powerpoint/2010/main" val="2703407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p>
          <a:p>
            <a:r>
              <a:rPr lang="en-US" dirty="0"/>
              <a:t>Anaerobic:</a:t>
            </a:r>
            <a:r>
              <a:rPr lang="en-US" baseline="0" dirty="0"/>
              <a:t> PAO selection/ P release; VFA uptake</a:t>
            </a:r>
          </a:p>
          <a:p>
            <a:r>
              <a:rPr lang="en-US" baseline="0" dirty="0"/>
              <a:t>Anoxic: Denitrification, additional COD needed</a:t>
            </a:r>
          </a:p>
          <a:p>
            <a:r>
              <a:rPr lang="en-US" baseline="0" dirty="0"/>
              <a:t>Aerobic: O2 for NH4</a:t>
            </a:r>
            <a:r>
              <a:rPr lang="en-US" baseline="0" dirty="0">
                <a:sym typeface="Wingdings"/>
              </a:rPr>
              <a:t> NO3-</a:t>
            </a:r>
          </a:p>
          <a:p>
            <a:r>
              <a:rPr lang="en-US" baseline="0" dirty="0">
                <a:sym typeface="Wingdings"/>
              </a:rPr>
              <a:t>O2 for P uptake</a:t>
            </a:r>
            <a:endParaRPr lang="en-US" dirty="0"/>
          </a:p>
          <a:p>
            <a:r>
              <a:rPr lang="en-US" dirty="0"/>
              <a:t>-inefficient because massive</a:t>
            </a:r>
            <a:r>
              <a:rPr lang="en-US" baseline="0" dirty="0"/>
              <a:t> O2 requirement for full nitrification and O2 to drive P uptake; and massive carbon requirements due to need for </a:t>
            </a:r>
            <a:r>
              <a:rPr lang="en-US" baseline="0" dirty="0" err="1"/>
              <a:t>rbCOD</a:t>
            </a:r>
            <a:r>
              <a:rPr lang="en-US" baseline="0" dirty="0"/>
              <a:t> for both PAOs and </a:t>
            </a:r>
            <a:r>
              <a:rPr lang="en-US" baseline="0" dirty="0" err="1"/>
              <a:t>denitrifiers</a:t>
            </a:r>
            <a:endParaRPr lang="en-US" baseline="0" dirty="0"/>
          </a:p>
          <a:p>
            <a:endParaRPr lang="en-US" baseline="0" dirty="0"/>
          </a:p>
          <a:p>
            <a:r>
              <a:rPr lang="en-US" baseline="0" dirty="0"/>
              <a:t>Carbon needs for </a:t>
            </a:r>
            <a:r>
              <a:rPr lang="en-US" baseline="0" dirty="0" err="1"/>
              <a:t>bioP</a:t>
            </a:r>
            <a:r>
              <a:rPr lang="en-US" baseline="0" dirty="0"/>
              <a:t>: see Grady textbook page 485 and 511.  ~7-10 mg acetic acid needed to remove 1 mg P.  BOD5/P needs and COD/P needs depend on process configuration.  See table 12.4.  For high efficiency A/O, need 15-20 mg BOD5/ </a:t>
            </a:r>
            <a:r>
              <a:rPr lang="en-US" baseline="0" dirty="0" err="1"/>
              <a:t>mgP</a:t>
            </a:r>
            <a:r>
              <a:rPr lang="en-US" baseline="0" dirty="0"/>
              <a:t> (~26-34 mg COD/P)</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FC9AC-C992-4448-B93F-54C359AB78D6}"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0286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carbon and N efficiency!</a:t>
            </a:r>
          </a:p>
        </p:txBody>
      </p:sp>
      <p:sp>
        <p:nvSpPr>
          <p:cNvPr id="4" name="Slide Number Placeholder 3"/>
          <p:cNvSpPr>
            <a:spLocks noGrp="1"/>
          </p:cNvSpPr>
          <p:nvPr>
            <p:ph type="sldNum" sz="quarter" idx="5"/>
          </p:nvPr>
        </p:nvSpPr>
        <p:spPr/>
        <p:txBody>
          <a:bodyPr/>
          <a:lstStyle/>
          <a:p>
            <a:fld id="{A4990A6D-6C81-4BC1-883D-8278155C502F}" type="slidenum">
              <a:rPr lang="en-US" smtClean="0"/>
              <a:pPr/>
              <a:t>18</a:t>
            </a:fld>
            <a:endParaRPr lang="en-US"/>
          </a:p>
        </p:txBody>
      </p:sp>
    </p:spTree>
    <p:extLst>
      <p:ext uri="{BB962C8B-B14F-4D97-AF65-F5344CB8AC3E}">
        <p14:creationId xmlns:p14="http://schemas.microsoft.com/office/powerpoint/2010/main" val="3393869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983DDB8-9DD3-8442-805E-AD70FEDF3E0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4451" name="Rectangle 2"/>
          <p:cNvSpPr>
            <a:spLocks noGrp="1" noRot="1" noChangeAspect="1" noChangeArrowheads="1" noTextEdit="1"/>
          </p:cNvSpPr>
          <p:nvPr>
            <p:ph type="sldImg"/>
          </p:nvPr>
        </p:nvSpPr>
        <p:spPr>
          <a:xfrm>
            <a:off x="381000" y="685800"/>
            <a:ext cx="6096000" cy="3429000"/>
          </a:xfrm>
          <a:ln/>
        </p:spPr>
      </p:sp>
      <p:sp>
        <p:nvSpPr>
          <p:cNvPr id="1044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47500" lnSpcReduction="20000"/>
          </a:bodyPr>
          <a:lstStyle/>
          <a:p>
            <a:pPr eaLnBrk="1" hangingPunct="1"/>
            <a:r>
              <a:rPr lang="en-US" dirty="0">
                <a:ea typeface="ＭＳ Ｐゴシック" charset="0"/>
                <a:cs typeface="ＭＳ Ｐゴシック" charset="0"/>
              </a:rPr>
              <a:t>Note reducing equivalents includes organics incorporated</a:t>
            </a:r>
            <a:r>
              <a:rPr lang="en-US" baseline="0" dirty="0">
                <a:ea typeface="ＭＳ Ｐゴシック" charset="0"/>
                <a:cs typeface="ＭＳ Ｐゴシック" charset="0"/>
              </a:rPr>
              <a:t> into biomass and used for </a:t>
            </a:r>
            <a:r>
              <a:rPr lang="en-US" baseline="0" dirty="0" err="1">
                <a:ea typeface="ＭＳ Ｐゴシック" charset="0"/>
                <a:cs typeface="ＭＳ Ｐゴシック" charset="0"/>
              </a:rPr>
              <a:t>denitrification</a:t>
            </a:r>
            <a:r>
              <a:rPr lang="en-US" baseline="0" dirty="0">
                <a:ea typeface="ＭＳ Ｐゴシック" charset="0"/>
                <a:cs typeface="ＭＳ Ｐゴシック" charset="0"/>
              </a:rPr>
              <a:t>.  (numbers are roughly equivalent to Stinson et al. numbers)</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Key benefits: energy savings (O2)</a:t>
            </a:r>
            <a:r>
              <a:rPr lang="en-US" dirty="0">
                <a:ea typeface="ＭＳ Ｐゴシック" charset="0"/>
                <a:cs typeface="ＭＳ Ｐゴシック" charset="0"/>
                <a:sym typeface="Wingdings"/>
              </a:rPr>
              <a:t> potentially 12-15% of total plant energy use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00000"/>
                </a:solidFill>
              </a:rPr>
              <a:t>12-15%  of the District WRP electricity may be possible (75-100 million kwh per year electricity reduction)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C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00000"/>
                </a:solidFill>
              </a:rPr>
              <a:t>Carbon</a:t>
            </a:r>
            <a:r>
              <a:rPr lang="en-US" sz="1200" baseline="0" dirty="0">
                <a:solidFill>
                  <a:srgbClr val="C00000"/>
                </a:solidFill>
              </a:rPr>
              <a:t> redirection</a:t>
            </a:r>
            <a:endParaRPr lang="en-US" sz="1200" dirty="0">
              <a:solidFill>
                <a:srgbClr val="C00000"/>
              </a:solidFill>
            </a:endParaRP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Table includes biomass production,</a:t>
            </a:r>
            <a:r>
              <a:rPr lang="en-US" baseline="0" dirty="0">
                <a:ea typeface="ＭＳ Ｐゴシック" charset="0"/>
                <a:cs typeface="ＭＳ Ｐゴシック" charset="0"/>
              </a:rPr>
              <a:t> which is why numbers are slightly different than previous slides</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-decrease in O2 requirements with</a:t>
            </a:r>
            <a:r>
              <a:rPr lang="en-US" baseline="0" dirty="0">
                <a:ea typeface="ＭＳ Ｐゴシック" charset="0"/>
                <a:cs typeface="ＭＳ Ｐゴシック" charset="0"/>
              </a:rPr>
              <a:t> associated dramatic energy savings (about 60% for </a:t>
            </a:r>
            <a:r>
              <a:rPr lang="en-US" baseline="0" dirty="0" err="1">
                <a:ea typeface="ＭＳ Ｐゴシック" charset="0"/>
                <a:cs typeface="ＭＳ Ｐゴシック" charset="0"/>
              </a:rPr>
              <a:t>deammonification</a:t>
            </a:r>
            <a:r>
              <a:rPr lang="en-US" baseline="0" dirty="0">
                <a:ea typeface="ＭＳ Ｐゴシック" charset="0"/>
                <a:cs typeface="ＭＳ Ｐゴシック" charset="0"/>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ea typeface="ＭＳ Ｐゴシック" charset="0"/>
                <a:cs typeface="ＭＳ Ｐゴシック" charset="0"/>
              </a:rPr>
              <a:t>-and because this is a completely autotrophic process, we again preclude a </a:t>
            </a:r>
            <a:r>
              <a:rPr lang="en-US" baseline="0" dirty="0" err="1">
                <a:ea typeface="ＭＳ Ｐゴシック" charset="0"/>
                <a:cs typeface="ＭＳ Ｐゴシック" charset="0"/>
              </a:rPr>
              <a:t>denitrification</a:t>
            </a:r>
            <a:r>
              <a:rPr lang="en-US" baseline="0" dirty="0">
                <a:ea typeface="ＭＳ Ｐゴシック" charset="0"/>
                <a:cs typeface="ＭＳ Ｐゴシック" charset="0"/>
              </a:rPr>
              <a:t> step, so we nearly completely alleviate any external organic carbon requirements, opening the possibility of dramatic increases in methane production for energy capture; (about 90% reduction in organic C requirement)</a:t>
            </a:r>
          </a:p>
          <a:p>
            <a:pPr eaLnBrk="1" hangingPunct="1"/>
            <a:r>
              <a:rPr lang="en-US" baseline="0" dirty="0">
                <a:ea typeface="ＭＳ Ｐゴシック" charset="0"/>
                <a:cs typeface="ＭＳ Ｐゴシック" charset="0"/>
              </a:rPr>
              <a:t>-because </a:t>
            </a:r>
            <a:r>
              <a:rPr lang="en-US" baseline="0" dirty="0" err="1">
                <a:ea typeface="ＭＳ Ｐゴシック" charset="0"/>
                <a:cs typeface="ＭＳ Ｐゴシック" charset="0"/>
              </a:rPr>
              <a:t>anammox</a:t>
            </a:r>
            <a:r>
              <a:rPr lang="en-US" baseline="0" dirty="0">
                <a:ea typeface="ＭＳ Ｐゴシック" charset="0"/>
                <a:cs typeface="ＭＳ Ｐゴシック" charset="0"/>
              </a:rPr>
              <a:t> are extremely slow growers, we see an enormous decrease in waste sludge production; waste sludge disposal is a significant fraction of the operating budget of an wastewater treatment plant, so this thus leads to significant cost savings (~75% reduction in biomass production)</a:t>
            </a:r>
          </a:p>
          <a:p>
            <a:pPr eaLnBrk="1" hangingPunct="1"/>
            <a:endParaRPr lang="en-US" baseline="0" dirty="0">
              <a:ea typeface="ＭＳ Ｐゴシック" charset="0"/>
              <a:cs typeface="ＭＳ Ｐゴシック" charset="0"/>
            </a:endParaRPr>
          </a:p>
          <a:p>
            <a:pPr eaLnBrk="1" hangingPunct="1"/>
            <a:endParaRPr lang="en-US" baseline="0" dirty="0">
              <a:ea typeface="ＭＳ Ｐゴシック" charset="0"/>
              <a:cs typeface="ＭＳ Ｐゴシック" charset="0"/>
            </a:endParaRPr>
          </a:p>
          <a:p>
            <a:r>
              <a:rPr lang="en-US" sz="1200" kern="1200" dirty="0">
                <a:solidFill>
                  <a:schemeClr val="tx1"/>
                </a:solidFill>
                <a:latin typeface="+mn-lt"/>
                <a:ea typeface="+mn-ea"/>
                <a:cs typeface="+mn-cs"/>
              </a:rPr>
              <a:t>Organic C savings to energy if all is routed to digester: 128,403 kWh/day of potentially recoverable electricity at Stickney. That's equivalent to the electricity usage of approximately 5000 Illinois homes or approximately 11% of Chicago's municipal electricity usage in 2010.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Approach: COD equivalent of the CO2 lost during  </a:t>
            </a:r>
            <a:r>
              <a:rPr lang="en-US" sz="1200" kern="1200" dirty="0" err="1">
                <a:solidFill>
                  <a:schemeClr val="tx1"/>
                </a:solidFill>
                <a:latin typeface="+mn-lt"/>
                <a:ea typeface="+mn-ea"/>
                <a:cs typeface="+mn-cs"/>
              </a:rPr>
              <a:t>denitrification</a:t>
            </a:r>
            <a:r>
              <a:rPr lang="en-US" sz="1200" kern="1200" dirty="0">
                <a:solidFill>
                  <a:schemeClr val="tx1"/>
                </a:solidFill>
                <a:latin typeface="+mn-lt"/>
                <a:ea typeface="+mn-ea"/>
                <a:cs typeface="+mn-cs"/>
              </a:rPr>
              <a:t>, and use that quantity to estimate how much electricity could be generated if it was 100% re-routed to the anaerobic digesters. So, let me summarize the calculations: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 compared nitrification/</a:t>
            </a:r>
            <a:r>
              <a:rPr lang="en-US" sz="1200" kern="1200" dirty="0" err="1">
                <a:solidFill>
                  <a:schemeClr val="tx1"/>
                </a:solidFill>
                <a:latin typeface="+mn-lt"/>
                <a:ea typeface="+mn-ea"/>
                <a:cs typeface="+mn-cs"/>
              </a:rPr>
              <a:t>denitrification</a:t>
            </a:r>
            <a:r>
              <a:rPr lang="en-US" sz="1200" kern="1200" dirty="0">
                <a:solidFill>
                  <a:schemeClr val="tx1"/>
                </a:solidFill>
                <a:latin typeface="+mn-lt"/>
                <a:ea typeface="+mn-ea"/>
                <a:cs typeface="+mn-cs"/>
              </a:rPr>
              <a:t> with </a:t>
            </a:r>
            <a:r>
              <a:rPr lang="en-US" sz="1200" kern="1200" dirty="0" err="1">
                <a:solidFill>
                  <a:schemeClr val="tx1"/>
                </a:solidFill>
                <a:latin typeface="+mn-lt"/>
                <a:ea typeface="+mn-ea"/>
                <a:cs typeface="+mn-cs"/>
              </a:rPr>
              <a:t>nitritation</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anammox</a:t>
            </a:r>
            <a:r>
              <a:rPr lang="en-US" sz="1200" kern="1200" dirty="0">
                <a:solidFill>
                  <a:schemeClr val="tx1"/>
                </a:solidFill>
                <a:latin typeface="+mn-lt"/>
                <a:ea typeface="+mn-ea"/>
                <a:cs typeface="+mn-cs"/>
              </a:rPr>
              <a:t> on a per unit of ammonia removed (this is favorable to </a:t>
            </a:r>
            <a:r>
              <a:rPr lang="en-US" sz="1200" kern="1200" dirty="0" err="1">
                <a:solidFill>
                  <a:schemeClr val="tx1"/>
                </a:solidFill>
                <a:latin typeface="+mn-lt"/>
                <a:ea typeface="+mn-ea"/>
                <a:cs typeface="+mn-cs"/>
              </a:rPr>
              <a:t>anammox</a:t>
            </a:r>
            <a:r>
              <a:rPr lang="en-US" sz="1200" kern="1200" dirty="0">
                <a:solidFill>
                  <a:schemeClr val="tx1"/>
                </a:solidFill>
                <a:latin typeface="+mn-lt"/>
                <a:ea typeface="+mn-ea"/>
                <a:cs typeface="+mn-cs"/>
              </a:rPr>
              <a:t> because we consider the NO3- residual as part of the removal and assume that all nitrogen at Stickney undergoes </a:t>
            </a:r>
            <a:r>
              <a:rPr lang="en-US" sz="1200" kern="1200" dirty="0" err="1">
                <a:solidFill>
                  <a:schemeClr val="tx1"/>
                </a:solidFill>
                <a:latin typeface="+mn-lt"/>
                <a:ea typeface="+mn-ea"/>
                <a:cs typeface="+mn-cs"/>
              </a:rPr>
              <a:t>denitrification</a:t>
            </a:r>
            <a:r>
              <a:rPr lang="en-US" sz="1200" kern="1200" dirty="0">
                <a:solidFill>
                  <a:schemeClr val="tx1"/>
                </a:solidFill>
                <a:latin typeface="+mn-lt"/>
                <a:ea typeface="+mn-ea"/>
                <a:cs typeface="+mn-cs"/>
              </a:rPr>
              <a:t>...on second thought, that part may not be defensible).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 calculated that 0.84 moles-C are mineralized and lost per mole of ammonia removed in nit/</a:t>
            </a:r>
            <a:r>
              <a:rPr lang="en-US" sz="1200" kern="1200" dirty="0" err="1">
                <a:solidFill>
                  <a:schemeClr val="tx1"/>
                </a:solidFill>
                <a:latin typeface="+mn-lt"/>
                <a:ea typeface="+mn-ea"/>
                <a:cs typeface="+mn-cs"/>
              </a:rPr>
              <a:t>denit</a:t>
            </a:r>
            <a:r>
              <a:rPr lang="en-US" sz="1200" kern="1200" dirty="0">
                <a:solidFill>
                  <a:schemeClr val="tx1"/>
                </a:solidFill>
                <a:latin typeface="+mn-lt"/>
                <a:ea typeface="+mn-ea"/>
                <a:cs typeface="+mn-cs"/>
              </a:rPr>
              <a:t>, and I neglect the small net CO2 assimilation in </a:t>
            </a:r>
            <a:r>
              <a:rPr lang="en-US" sz="1200" kern="1200" dirty="0" err="1">
                <a:solidFill>
                  <a:schemeClr val="tx1"/>
                </a:solidFill>
                <a:latin typeface="+mn-lt"/>
                <a:ea typeface="+mn-ea"/>
                <a:cs typeface="+mn-cs"/>
              </a:rPr>
              <a:t>nitrit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anammox</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0.84 moles-C corresponds to 4.2 e- equivalents of municipal wastewater in </a:t>
            </a:r>
            <a:r>
              <a:rPr lang="en-US" sz="1200" kern="1200" dirty="0" err="1">
                <a:solidFill>
                  <a:schemeClr val="tx1"/>
                </a:solidFill>
                <a:latin typeface="+mn-lt"/>
                <a:ea typeface="+mn-ea"/>
                <a:cs typeface="+mn-cs"/>
              </a:rPr>
              <a:t>Rittmann&amp;McCarty</a:t>
            </a:r>
            <a:r>
              <a:rPr lang="en-US" sz="1200" kern="1200" dirty="0">
                <a:solidFill>
                  <a:schemeClr val="tx1"/>
                </a:solidFill>
                <a:latin typeface="+mn-lt"/>
                <a:ea typeface="+mn-ea"/>
                <a:cs typeface="+mn-cs"/>
              </a:rPr>
              <a:t>. That works out to 2.4g COD lost/g NH4+ removed.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 multiply 2.4 by an </a:t>
            </a:r>
            <a:r>
              <a:rPr lang="en-US" sz="1200" kern="1200" dirty="0" err="1">
                <a:solidFill>
                  <a:schemeClr val="tx1"/>
                </a:solidFill>
                <a:latin typeface="+mn-lt"/>
                <a:ea typeface="+mn-ea"/>
                <a:cs typeface="+mn-cs"/>
              </a:rPr>
              <a:t>fe</a:t>
            </a:r>
            <a:r>
              <a:rPr lang="en-US" sz="1200" kern="1200" dirty="0">
                <a:solidFill>
                  <a:schemeClr val="tx1"/>
                </a:solidFill>
                <a:latin typeface="+mn-lt"/>
                <a:ea typeface="+mn-ea"/>
                <a:cs typeface="+mn-cs"/>
              </a:rPr>
              <a:t> value of 0.9, then by 0.25 gCH4/</a:t>
            </a:r>
            <a:r>
              <a:rPr lang="en-US" sz="1200" kern="1200" dirty="0" err="1">
                <a:solidFill>
                  <a:schemeClr val="tx1"/>
                </a:solidFill>
                <a:latin typeface="+mn-lt"/>
                <a:ea typeface="+mn-ea"/>
                <a:cs typeface="+mn-cs"/>
              </a:rPr>
              <a:t>gCOD</a:t>
            </a:r>
            <a:r>
              <a:rPr lang="en-US" sz="1200" kern="1200" dirty="0">
                <a:solidFill>
                  <a:schemeClr val="tx1"/>
                </a:solidFill>
                <a:latin typeface="+mn-lt"/>
                <a:ea typeface="+mn-ea"/>
                <a:cs typeface="+mn-cs"/>
              </a:rPr>
              <a:t>, then by 0.0155 kWh/gCH4, then by 40% electricity recovery (</a:t>
            </a:r>
            <a:r>
              <a:rPr lang="en-US" sz="1200" kern="1200" dirty="0" err="1">
                <a:solidFill>
                  <a:schemeClr val="tx1"/>
                </a:solidFill>
                <a:latin typeface="+mn-lt"/>
                <a:ea typeface="+mn-ea"/>
                <a:cs typeface="+mn-cs"/>
              </a:rPr>
              <a:t>thats</a:t>
            </a:r>
            <a:r>
              <a:rPr lang="en-US" sz="1200" kern="1200" dirty="0">
                <a:solidFill>
                  <a:schemeClr val="tx1"/>
                </a:solidFill>
                <a:latin typeface="+mn-lt"/>
                <a:ea typeface="+mn-ea"/>
                <a:cs typeface="+mn-cs"/>
              </a:rPr>
              <a:t> from </a:t>
            </a:r>
            <a:r>
              <a:rPr lang="en-US" sz="1200" kern="1200" dirty="0" err="1">
                <a:solidFill>
                  <a:schemeClr val="tx1"/>
                </a:solidFill>
                <a:latin typeface="+mn-lt"/>
                <a:ea typeface="+mn-ea"/>
                <a:cs typeface="+mn-cs"/>
              </a:rPr>
              <a:t>Sherson</a:t>
            </a:r>
            <a:r>
              <a:rPr lang="en-US" sz="1200" kern="1200" dirty="0">
                <a:solidFill>
                  <a:schemeClr val="tx1"/>
                </a:solidFill>
                <a:latin typeface="+mn-lt"/>
                <a:ea typeface="+mn-ea"/>
                <a:cs typeface="+mn-cs"/>
              </a:rPr>
              <a:t> 2014).</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That comes to 3350 kWh/metric ton NH4-N removed.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 took </a:t>
            </a:r>
            <a:r>
              <a:rPr lang="en-US" sz="1200" kern="1200" dirty="0" err="1">
                <a:solidFill>
                  <a:schemeClr val="tx1"/>
                </a:solidFill>
                <a:latin typeface="+mn-lt"/>
                <a:ea typeface="+mn-ea"/>
                <a:cs typeface="+mn-cs"/>
              </a:rPr>
              <a:t>Stickneys</a:t>
            </a:r>
            <a:r>
              <a:rPr lang="en-US" sz="1200" kern="1200" dirty="0">
                <a:solidFill>
                  <a:schemeClr val="tx1"/>
                </a:solidFill>
                <a:latin typeface="+mn-lt"/>
                <a:ea typeface="+mn-ea"/>
                <a:cs typeface="+mn-cs"/>
              </a:rPr>
              <a:t> average 2013 </a:t>
            </a:r>
            <a:r>
              <a:rPr lang="en-US" sz="1200" kern="1200" dirty="0" err="1">
                <a:solidFill>
                  <a:schemeClr val="tx1"/>
                </a:solidFill>
                <a:latin typeface="+mn-lt"/>
                <a:ea typeface="+mn-ea"/>
                <a:cs typeface="+mn-cs"/>
              </a:rPr>
              <a:t>flowrate</a:t>
            </a:r>
            <a:r>
              <a:rPr lang="en-US" sz="1200" kern="1200" dirty="0">
                <a:solidFill>
                  <a:schemeClr val="tx1"/>
                </a:solidFill>
                <a:latin typeface="+mn-lt"/>
                <a:ea typeface="+mn-ea"/>
                <a:cs typeface="+mn-cs"/>
              </a:rPr>
              <a:t> of 676MGD and multiplied it by 3.78L/gal, and then by an estimated 15 mg NH4-N/L. That comes to 38.3 metric tons of nitrogen per day flowing through the plant.</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3350 x 38.3 gives me 128,403 kWh/day.</a:t>
            </a:r>
            <a:endParaRPr lang="en-US" baseline="0" dirty="0">
              <a:ea typeface="ＭＳ Ｐゴシック" charset="0"/>
              <a:cs typeface="ＭＳ Ｐゴシック" charset="0"/>
            </a:endParaRPr>
          </a:p>
        </p:txBody>
      </p:sp>
    </p:spTree>
    <p:extLst>
      <p:ext uri="{BB962C8B-B14F-4D97-AF65-F5344CB8AC3E}">
        <p14:creationId xmlns:p14="http://schemas.microsoft.com/office/powerpoint/2010/main" val="3704509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rPr>
              <a:t>Based on a comprehensive literature review, we’ve targeted bench-scale feasibility testing and optimization of two process options that offer the greatest opportunities for energy and organic carbon savings:</a:t>
            </a:r>
            <a:endParaRPr lang="en-US" dirty="0"/>
          </a:p>
        </p:txBody>
      </p:sp>
      <p:sp>
        <p:nvSpPr>
          <p:cNvPr id="4" name="Slide Number Placeholder 3"/>
          <p:cNvSpPr>
            <a:spLocks noGrp="1"/>
          </p:cNvSpPr>
          <p:nvPr>
            <p:ph type="sldNum" sz="quarter" idx="5"/>
          </p:nvPr>
        </p:nvSpPr>
        <p:spPr/>
        <p:txBody>
          <a:bodyPr/>
          <a:lstStyle/>
          <a:p>
            <a:fld id="{A4990A6D-6C81-4BC1-883D-8278155C502F}" type="slidenum">
              <a:rPr lang="en-US" smtClean="0"/>
              <a:pPr/>
              <a:t>20</a:t>
            </a:fld>
            <a:endParaRPr lang="en-US"/>
          </a:p>
        </p:txBody>
      </p:sp>
    </p:spTree>
    <p:extLst>
      <p:ext uri="{BB962C8B-B14F-4D97-AF65-F5344CB8AC3E}">
        <p14:creationId xmlns:p14="http://schemas.microsoft.com/office/powerpoint/2010/main" val="596818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00300" y="506413"/>
            <a:ext cx="4495800" cy="2528887"/>
          </a:xfrm>
        </p:spPr>
      </p:sp>
      <p:sp>
        <p:nvSpPr>
          <p:cNvPr id="3" name="Notes Placeholder 2"/>
          <p:cNvSpPr>
            <a:spLocks noGrp="1"/>
          </p:cNvSpPr>
          <p:nvPr>
            <p:ph type="body" idx="1"/>
          </p:nvPr>
        </p:nvSpPr>
        <p:spPr/>
        <p:txBody>
          <a:bodyPr>
            <a:normAutofit fontScale="92500" lnSpcReduction="20000"/>
          </a:bodyPr>
          <a:lstStyle/>
          <a:p>
            <a:pPr marL="285690" indent="-285690">
              <a:buFont typeface="Arial"/>
              <a:buChar char="•"/>
            </a:pPr>
            <a:r>
              <a:rPr lang="en-US" dirty="0">
                <a:solidFill>
                  <a:srgbClr val="FFFFFF"/>
                </a:solidFill>
                <a:latin typeface="Arial"/>
                <a:ea typeface="ＭＳ Ｐゴシック"/>
                <a:cs typeface="Arial"/>
              </a:rPr>
              <a:t>Energy &amp; COD savings over conventional processes and combined N &amp; P removal</a:t>
            </a:r>
          </a:p>
          <a:p>
            <a:pPr marL="285690" indent="-285690">
              <a:buFont typeface="Arial"/>
              <a:buChar char="•"/>
            </a:pPr>
            <a:r>
              <a:rPr lang="en-US" dirty="0">
                <a:solidFill>
                  <a:srgbClr val="FFFFFF"/>
                </a:solidFill>
                <a:latin typeface="Arial"/>
                <a:ea typeface="ＭＳ Ｐゴシック"/>
                <a:cs typeface="Arial"/>
              </a:rPr>
              <a:t>Potential direct application in existing infrastructure, i.e. </a:t>
            </a:r>
            <a:r>
              <a:rPr lang="en-US" dirty="0" err="1">
                <a:solidFill>
                  <a:srgbClr val="FFFFFF"/>
                </a:solidFill>
                <a:latin typeface="Arial"/>
                <a:ea typeface="ＭＳ Ｐゴシック"/>
                <a:cs typeface="Arial"/>
              </a:rPr>
              <a:t>Kirie</a:t>
            </a:r>
            <a:r>
              <a:rPr lang="en-US" dirty="0">
                <a:solidFill>
                  <a:srgbClr val="FFFFFF"/>
                </a:solidFill>
                <a:latin typeface="Arial"/>
                <a:ea typeface="ＭＳ Ｐゴシック"/>
                <a:cs typeface="Arial"/>
              </a:rPr>
              <a:t> WRP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Important but untested adaptation of </a:t>
            </a:r>
            <a:r>
              <a:rPr lang="en-US" baseline="0" dirty="0" err="1"/>
              <a:t>NiDeMA</a:t>
            </a:r>
            <a:r>
              <a:rPr lang="en-US" baseline="0" dirty="0"/>
              <a:t> to include: </a:t>
            </a:r>
          </a:p>
          <a:p>
            <a:endParaRPr lang="en-US" dirty="0"/>
          </a:p>
          <a:p>
            <a:r>
              <a:rPr lang="en-US" dirty="0"/>
              <a:t>Full-scale: envisioned</a:t>
            </a:r>
            <a:r>
              <a:rPr lang="en-US" baseline="0" dirty="0"/>
              <a:t> as contiguous plug-flow reactor zoned into anaerobic, anoxic/ aerobic.  A final short reaeration zone or IFAS anammox could be included for ammonia polishing may also be needed.  </a:t>
            </a:r>
          </a:p>
          <a:p>
            <a:r>
              <a:rPr lang="en-US" baseline="0" dirty="0"/>
              <a:t>1)P removal</a:t>
            </a:r>
          </a:p>
          <a:p>
            <a:r>
              <a:rPr lang="en-US" baseline="0" dirty="0"/>
              <a:t>2)Fully manage C in a single-stage, rather than upstream A-stage</a:t>
            </a:r>
          </a:p>
          <a:p>
            <a:r>
              <a:rPr lang="en-US" baseline="0" dirty="0"/>
              <a:t>3) </a:t>
            </a:r>
            <a:r>
              <a:rPr lang="en-US" baseline="0" dirty="0" err="1"/>
              <a:t>Anammox</a:t>
            </a:r>
            <a:r>
              <a:rPr lang="en-US" baseline="0" dirty="0"/>
              <a:t> polishing in presence of heterotroph dominated suspended growth, rather than separate “C-stage”</a:t>
            </a:r>
            <a:endParaRPr lang="en-US" dirty="0"/>
          </a:p>
          <a:p>
            <a:endParaRPr lang="en-US" dirty="0"/>
          </a:p>
          <a:p>
            <a:endParaRPr lang="en-US" dirty="0"/>
          </a:p>
          <a:p>
            <a:endParaRPr lang="en-US" dirty="0"/>
          </a:p>
          <a:p>
            <a:endParaRPr lang="en-US" dirty="0"/>
          </a:p>
          <a:p>
            <a:r>
              <a:rPr lang="en-US" dirty="0"/>
              <a:t>Original </a:t>
            </a:r>
            <a:r>
              <a:rPr lang="en-US" dirty="0" err="1"/>
              <a:t>NiDeMA</a:t>
            </a:r>
            <a:r>
              <a:rPr lang="en-US" dirty="0"/>
              <a:t> process (only demonstrated at pilot</a:t>
            </a:r>
            <a:r>
              <a:rPr lang="en-US" baseline="0" dirty="0"/>
              <a:t> scale at HRSD by </a:t>
            </a:r>
            <a:r>
              <a:rPr lang="en-US" baseline="0" dirty="0" err="1"/>
              <a:t>Pusker</a:t>
            </a:r>
            <a:r>
              <a:rPr lang="en-US" baseline="0" dirty="0"/>
              <a:t> </a:t>
            </a:r>
            <a:r>
              <a:rPr lang="en-US" baseline="0" dirty="0" err="1"/>
              <a:t>Regmi</a:t>
            </a:r>
            <a:r>
              <a:rPr lang="en-US" baseline="0" dirty="0"/>
              <a:t> and Charles </a:t>
            </a:r>
            <a:r>
              <a:rPr lang="en-US" baseline="0" dirty="0" err="1"/>
              <a:t>Bott</a:t>
            </a:r>
            <a:r>
              <a:rPr lang="en-US" baseline="0" dirty="0"/>
              <a:t>) had A-stage HRAS, no P removal, and separate MBBR </a:t>
            </a:r>
            <a:r>
              <a:rPr lang="en-US" baseline="0" dirty="0" err="1"/>
              <a:t>anammox</a:t>
            </a:r>
            <a:r>
              <a:rPr lang="en-US" baseline="0" dirty="0"/>
              <a:t> polishing</a:t>
            </a:r>
          </a:p>
          <a:p>
            <a:r>
              <a:rPr lang="en-US" baseline="0" dirty="0"/>
              <a:t>Advantage: shortcut N removal, relatively straightforward modification of existing MWRD infrastructure (e.g. PFR reactor), 1 sludge</a:t>
            </a:r>
          </a:p>
          <a:p>
            <a:r>
              <a:rPr lang="en-US" baseline="0" dirty="0"/>
              <a:t>Disadvantage: </a:t>
            </a:r>
            <a:r>
              <a:rPr lang="en-US" baseline="0" dirty="0" err="1"/>
              <a:t>Nitritation-Denitritation</a:t>
            </a:r>
            <a:r>
              <a:rPr lang="en-US" baseline="0" dirty="0"/>
              <a:t> still uses far more O2 and COD than </a:t>
            </a:r>
            <a:r>
              <a:rPr lang="en-US" baseline="0" dirty="0" err="1"/>
              <a:t>deammonification</a:t>
            </a:r>
            <a:r>
              <a:rPr lang="en-US" baseline="0" dirty="0"/>
              <a:t> for N management.  Also, COD is not decoupled completely from N removal, and is not captured for resource recovery</a:t>
            </a:r>
            <a:endParaRPr lang="en-US" dirty="0"/>
          </a:p>
        </p:txBody>
      </p:sp>
      <p:sp>
        <p:nvSpPr>
          <p:cNvPr id="4" name="Slide Number Placeholder 3"/>
          <p:cNvSpPr>
            <a:spLocks noGrp="1"/>
          </p:cNvSpPr>
          <p:nvPr>
            <p:ph type="sldNum" sz="quarter" idx="10"/>
          </p:nvPr>
        </p:nvSpPr>
        <p:spPr/>
        <p:txBody>
          <a:bodyPr/>
          <a:lstStyle/>
          <a:p>
            <a:fld id="{157FC9AC-C992-4448-B93F-54C359AB78D6}" type="slidenum">
              <a:rPr lang="de-CH" smtClean="0"/>
              <a:t>21</a:t>
            </a:fld>
            <a:endParaRPr lang="de-CH"/>
          </a:p>
        </p:txBody>
      </p:sp>
    </p:spTree>
    <p:extLst>
      <p:ext uri="{BB962C8B-B14F-4D97-AF65-F5344CB8AC3E}">
        <p14:creationId xmlns:p14="http://schemas.microsoft.com/office/powerpoint/2010/main" val="2480442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 Operation; key points:</a:t>
            </a:r>
          </a:p>
          <a:p>
            <a:r>
              <a:rPr lang="en-US" dirty="0"/>
              <a:t>X-axis, y-axis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NAR = NO2−−N/(NO2−−N + NO3−−N) × 100% </a:t>
            </a:r>
            <a:endParaRPr lang="en-US" dirty="0"/>
          </a:p>
          <a:p>
            <a:endParaRPr lang="en-US" dirty="0"/>
          </a:p>
          <a:p>
            <a:r>
              <a:rPr lang="en-US" dirty="0"/>
              <a:t>-Phase 1: startup and optimization</a:t>
            </a:r>
          </a:p>
          <a:p>
            <a:r>
              <a:rPr lang="en-US" dirty="0"/>
              <a:t>-Phase 2: Robust High Rate </a:t>
            </a:r>
          </a:p>
          <a:p>
            <a:endParaRPr lang="en-US" dirty="0"/>
          </a:p>
          <a:p>
            <a:r>
              <a:rPr lang="en-US" dirty="0"/>
              <a:t>DO setpoint: 1 mg/L</a:t>
            </a:r>
          </a:p>
          <a:p>
            <a:r>
              <a:rPr lang="en-US" dirty="0"/>
              <a:t>SRT: ~9 days (see paper)</a:t>
            </a:r>
          </a:p>
          <a:p>
            <a:endParaRPr lang="en-US" dirty="0"/>
          </a:p>
        </p:txBody>
      </p:sp>
      <p:sp>
        <p:nvSpPr>
          <p:cNvPr id="4" name="Slide Number Placeholder 3"/>
          <p:cNvSpPr>
            <a:spLocks noGrp="1"/>
          </p:cNvSpPr>
          <p:nvPr>
            <p:ph type="sldNum" sz="quarter" idx="5"/>
          </p:nvPr>
        </p:nvSpPr>
        <p:spPr/>
        <p:txBody>
          <a:bodyPr/>
          <a:lstStyle/>
          <a:p>
            <a:fld id="{A4990A6D-6C81-4BC1-883D-8278155C502F}" type="slidenum">
              <a:rPr lang="en-US" smtClean="0"/>
              <a:pPr/>
              <a:t>22</a:t>
            </a:fld>
            <a:endParaRPr lang="en-US"/>
          </a:p>
        </p:txBody>
      </p:sp>
    </p:spTree>
    <p:extLst>
      <p:ext uri="{BB962C8B-B14F-4D97-AF65-F5344CB8AC3E}">
        <p14:creationId xmlns:p14="http://schemas.microsoft.com/office/powerpoint/2010/main" val="360291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fld id="{D0D6B985-908B-1C40-A199-E6CA3276A190}" type="slidenum">
              <a:rPr lang="en-US" sz="1200">
                <a:solidFill>
                  <a:prstClr val="black"/>
                </a:solidFill>
              </a:rPr>
              <a:pPr/>
              <a:t>4</a:t>
            </a:fld>
            <a:endParaRPr lang="en-US" sz="1200">
              <a:solidFill>
                <a:prstClr val="black"/>
              </a:solidFill>
            </a:endParaRPr>
          </a:p>
        </p:txBody>
      </p:sp>
      <p:sp>
        <p:nvSpPr>
          <p:cNvPr id="17411" name="Rectangle 2"/>
          <p:cNvSpPr>
            <a:spLocks noGrp="1" noRot="1" noChangeAspect="1" noChangeArrowheads="1"/>
          </p:cNvSpPr>
          <p:nvPr>
            <p:ph type="sldImg"/>
          </p:nvPr>
        </p:nvSpPr>
        <p:spPr>
          <a:solidFill>
            <a:srgbClr val="FFFFFF"/>
          </a:solidFill>
          <a:ln/>
        </p:spPr>
      </p:sp>
      <p:sp>
        <p:nvSpPr>
          <p:cNvPr id="17412" name="Rectangle 3"/>
          <p:cNvSpPr>
            <a:spLocks noGrp="1" noChangeArrowheads="1"/>
          </p:cNvSpPr>
          <p:nvPr>
            <p:ph type="body" idx="1"/>
          </p:nvPr>
        </p:nvSpPr>
        <p:spPr>
          <a:xfrm>
            <a:off x="929640" y="3204148"/>
            <a:ext cx="7437120" cy="3035508"/>
          </a:xfrm>
          <a:solidFill>
            <a:srgbClr val="FFFFFF"/>
          </a:solidFill>
          <a:ln>
            <a:solidFill>
              <a:srgbClr val="000000"/>
            </a:solidFill>
          </a:ln>
        </p:spPr>
        <p:txBody>
          <a:bodyPr/>
          <a:lstStyle/>
          <a:p>
            <a:pPr eaLnBrk="1" hangingPunct="1"/>
            <a:r>
              <a:rPr lang="en-US" sz="1200" b="1" dirty="0"/>
              <a:t>For Energy and Resource Efficient Nutrient Management</a:t>
            </a:r>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Could cut slides: 6, 7, 8, 15, 17, 41, 43</a:t>
            </a:r>
          </a:p>
          <a:p>
            <a:pPr eaLnBrk="1" hangingPunct="1"/>
            <a:r>
              <a:rPr lang="en-US" dirty="0">
                <a:ea typeface="ＭＳ Ｐゴシック" charset="0"/>
                <a:cs typeface="ＭＳ Ｐゴシック" charset="0"/>
              </a:rPr>
              <a:t>Could cut 3, 4, 10 and 11</a:t>
            </a:r>
          </a:p>
        </p:txBody>
      </p:sp>
    </p:spTree>
    <p:extLst>
      <p:ext uri="{BB962C8B-B14F-4D97-AF65-F5344CB8AC3E}">
        <p14:creationId xmlns:p14="http://schemas.microsoft.com/office/powerpoint/2010/main" val="2536921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 Activity</a:t>
            </a:r>
          </a:p>
        </p:txBody>
      </p:sp>
      <p:sp>
        <p:nvSpPr>
          <p:cNvPr id="4" name="Slide Number Placeholder 3"/>
          <p:cNvSpPr>
            <a:spLocks noGrp="1"/>
          </p:cNvSpPr>
          <p:nvPr>
            <p:ph type="sldNum" sz="quarter" idx="5"/>
          </p:nvPr>
        </p:nvSpPr>
        <p:spPr/>
        <p:txBody>
          <a:bodyPr/>
          <a:lstStyle/>
          <a:p>
            <a:fld id="{A4990A6D-6C81-4BC1-883D-8278155C502F}" type="slidenum">
              <a:rPr lang="en-US" smtClean="0"/>
              <a:pPr/>
              <a:t>23</a:t>
            </a:fld>
            <a:endParaRPr lang="en-US"/>
          </a:p>
        </p:txBody>
      </p:sp>
    </p:spTree>
    <p:extLst>
      <p:ext uri="{BB962C8B-B14F-4D97-AF65-F5344CB8AC3E}">
        <p14:creationId xmlns:p14="http://schemas.microsoft.com/office/powerpoint/2010/main" val="3802577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a:latin typeface="Arial" panose="020B0604020202020204" pitchFamily="34" charset="0"/>
              </a:rPr>
              <a:t>COULD CUT</a:t>
            </a:r>
          </a:p>
          <a:p>
            <a:endParaRPr lang="en-US" altLang="en-US" baseline="0" dirty="0">
              <a:latin typeface="Arial" panose="020B0604020202020204" pitchFamily="34" charset="0"/>
            </a:endParaRPr>
          </a:p>
          <a:p>
            <a:r>
              <a:rPr lang="en-US" altLang="en-US" baseline="0" dirty="0">
                <a:latin typeface="Arial" panose="020B0604020202020204" pitchFamily="34" charset="0"/>
              </a:rPr>
              <a:t>Within cycle test on 2/28/18</a:t>
            </a:r>
          </a:p>
          <a:p>
            <a:endParaRPr lang="en-US" altLang="en-US" baseline="0"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157FC9AC-C992-4448-B93F-54C359AB78D6}" type="slidenum">
              <a:rPr lang="de-CH" smtClean="0"/>
              <a:t>24</a:t>
            </a:fld>
            <a:endParaRPr lang="de-CH"/>
          </a:p>
        </p:txBody>
      </p:sp>
    </p:spTree>
    <p:extLst>
      <p:ext uri="{BB962C8B-B14F-4D97-AF65-F5344CB8AC3E}">
        <p14:creationId xmlns:p14="http://schemas.microsoft.com/office/powerpoint/2010/main" val="1885107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solidFill>
                  <a:srgbClr val="FF0000"/>
                </a:solidFill>
                <a:latin typeface="Arial" panose="020B0604020202020204" pitchFamily="34" charset="0"/>
              </a:rPr>
              <a:t>No negative impact on P removal of intermittent aeration</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MODIFY TO GIVE BROADER TAKEAWAY: </a:t>
            </a:r>
            <a:r>
              <a:rPr lang="en-US" altLang="en-US" b="1" dirty="0" err="1">
                <a:solidFill>
                  <a:srgbClr val="FF0000"/>
                </a:solidFill>
                <a:latin typeface="Arial" panose="020B0604020202020204" pitchFamily="34" charset="0"/>
              </a:rPr>
              <a:t>Nitritation-denitritation</a:t>
            </a:r>
            <a:r>
              <a:rPr lang="en-US" altLang="en-US" b="1" dirty="0">
                <a:solidFill>
                  <a:srgbClr val="FF0000"/>
                </a:solidFill>
                <a:latin typeface="Arial" panose="020B0604020202020204" pitchFamily="34" charset="0"/>
              </a:rPr>
              <a:t> with integrated </a:t>
            </a:r>
            <a:r>
              <a:rPr lang="en-US" altLang="en-US" b="1" dirty="0" err="1">
                <a:solidFill>
                  <a:srgbClr val="FF0000"/>
                </a:solidFill>
                <a:latin typeface="Arial" panose="020B0604020202020204" pitchFamily="34" charset="0"/>
              </a:rPr>
              <a:t>bioP</a:t>
            </a:r>
            <a:r>
              <a:rPr lang="en-US" altLang="en-US" b="1" dirty="0">
                <a:solidFill>
                  <a:srgbClr val="FF0000"/>
                </a:solidFill>
                <a:latin typeface="Arial" panose="020B0604020202020204" pitchFamily="34" charset="0"/>
              </a:rPr>
              <a:t> is possible under dilute low temperature conditions, with only simple substrate limitations and SRT control needed for NOB suppression– then go into P uptake</a:t>
            </a:r>
          </a:p>
          <a:p>
            <a:r>
              <a:rPr lang="en-US" altLang="en-US" b="1" dirty="0">
                <a:solidFill>
                  <a:srgbClr val="FF0000"/>
                </a:solidFill>
                <a:latin typeface="Arial" panose="020B0604020202020204" pitchFamily="34" charset="0"/>
              </a:rPr>
              <a:t>NAR 85-95% during these two aeration cycles</a:t>
            </a:r>
          </a:p>
        </p:txBody>
      </p:sp>
      <p:sp>
        <p:nvSpPr>
          <p:cNvPr id="4" name="Slide Number Placeholder 3"/>
          <p:cNvSpPr>
            <a:spLocks noGrp="1"/>
          </p:cNvSpPr>
          <p:nvPr>
            <p:ph type="sldNum" sz="quarter" idx="10"/>
          </p:nvPr>
        </p:nvSpPr>
        <p:spPr/>
        <p:txBody>
          <a:bodyPr/>
          <a:lstStyle/>
          <a:p>
            <a:fld id="{157FC9AC-C992-4448-B93F-54C359AB78D6}" type="slidenum">
              <a:rPr lang="de-CH" smtClean="0"/>
              <a:t>25</a:t>
            </a:fld>
            <a:endParaRPr lang="de-CH"/>
          </a:p>
        </p:txBody>
      </p:sp>
    </p:spTree>
    <p:extLst>
      <p:ext uri="{BB962C8B-B14F-4D97-AF65-F5344CB8AC3E}">
        <p14:creationId xmlns:p14="http://schemas.microsoft.com/office/powerpoint/2010/main" val="1527868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Relative </a:t>
            </a:r>
            <a:r>
              <a:rPr lang="en-US" sz="1200" i="1" kern="1200" dirty="0" err="1">
                <a:solidFill>
                  <a:schemeClr val="tx1"/>
                </a:solidFill>
                <a:effectLst/>
                <a:latin typeface="+mn-lt"/>
                <a:ea typeface="+mn-ea"/>
                <a:cs typeface="+mn-cs"/>
              </a:rPr>
              <a:t>Accumulibacter</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Tetrasphaera</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Competibacter</a:t>
            </a:r>
            <a:r>
              <a:rPr lang="en-US" sz="1200" kern="1200" dirty="0">
                <a:solidFill>
                  <a:schemeClr val="tx1"/>
                </a:solidFill>
                <a:effectLst/>
                <a:latin typeface="+mn-lt"/>
                <a:ea typeface="+mn-ea"/>
                <a:cs typeface="+mn-cs"/>
              </a:rPr>
              <a:t> abundance through the first 421 days of reactor operation according to 16S rRNA gene sequencing. Day “0” represents the inoculum, which was sampled before reactor operation began.</a:t>
            </a:r>
            <a:r>
              <a:rPr lang="en-US" dirty="0">
                <a:effectLst/>
              </a:rPr>
              <a:t>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Databased on 16S rRNA gene amplicon sequencing</a:t>
            </a:r>
          </a:p>
          <a:p>
            <a:endParaRPr lang="en-US" dirty="0"/>
          </a:p>
        </p:txBody>
      </p:sp>
      <p:sp>
        <p:nvSpPr>
          <p:cNvPr id="4" name="Slide Number Placeholder 3"/>
          <p:cNvSpPr>
            <a:spLocks noGrp="1"/>
          </p:cNvSpPr>
          <p:nvPr>
            <p:ph type="sldNum" sz="quarter" idx="5"/>
          </p:nvPr>
        </p:nvSpPr>
        <p:spPr/>
        <p:txBody>
          <a:bodyPr/>
          <a:lstStyle/>
          <a:p>
            <a:fld id="{A4990A6D-6C81-4BC1-883D-8278155C502F}" type="slidenum">
              <a:rPr lang="en-US" smtClean="0"/>
              <a:pPr/>
              <a:t>26</a:t>
            </a:fld>
            <a:endParaRPr lang="en-US"/>
          </a:p>
        </p:txBody>
      </p:sp>
    </p:spTree>
    <p:extLst>
      <p:ext uri="{BB962C8B-B14F-4D97-AF65-F5344CB8AC3E}">
        <p14:creationId xmlns:p14="http://schemas.microsoft.com/office/powerpoint/2010/main" val="2771171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solidFill>
                  <a:srgbClr val="FF0000"/>
                </a:solidFill>
                <a:latin typeface="Arial" panose="020B0604020202020204" pitchFamily="34" charset="0"/>
              </a:rPr>
              <a:t>CUT: </a:t>
            </a:r>
            <a:r>
              <a:rPr lang="en-US" sz="1200" dirty="0"/>
              <a:t>Future work is warranted to increase DPAO activity in order to maximize efficiency of carbon utilization</a:t>
            </a:r>
            <a:endParaRPr lang="en-US" altLang="en-US" dirty="0">
              <a:solidFill>
                <a:srgbClr val="FF0000"/>
              </a:solidFill>
              <a:latin typeface="Arial" panose="020B0604020202020204" pitchFamily="34" charset="0"/>
            </a:endParaRP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MODIFY TO GIVE BROADER TAKEAWAY: </a:t>
            </a:r>
            <a:r>
              <a:rPr lang="en-US" altLang="en-US" b="1" dirty="0" err="1">
                <a:solidFill>
                  <a:srgbClr val="FF0000"/>
                </a:solidFill>
                <a:latin typeface="Arial" panose="020B0604020202020204" pitchFamily="34" charset="0"/>
              </a:rPr>
              <a:t>Nitritation-denitritation</a:t>
            </a:r>
            <a:r>
              <a:rPr lang="en-US" altLang="en-US" b="1" dirty="0">
                <a:solidFill>
                  <a:srgbClr val="FF0000"/>
                </a:solidFill>
                <a:latin typeface="Arial" panose="020B0604020202020204" pitchFamily="34" charset="0"/>
              </a:rPr>
              <a:t> with integrated </a:t>
            </a:r>
            <a:r>
              <a:rPr lang="en-US" altLang="en-US" b="1" dirty="0" err="1">
                <a:solidFill>
                  <a:srgbClr val="FF0000"/>
                </a:solidFill>
                <a:latin typeface="Arial" panose="020B0604020202020204" pitchFamily="34" charset="0"/>
              </a:rPr>
              <a:t>bioP</a:t>
            </a:r>
            <a:r>
              <a:rPr lang="en-US" altLang="en-US" b="1" dirty="0">
                <a:solidFill>
                  <a:srgbClr val="FF0000"/>
                </a:solidFill>
                <a:latin typeface="Arial" panose="020B0604020202020204" pitchFamily="34" charset="0"/>
              </a:rPr>
              <a:t> is possible under dilute low temperature conditions, with only simple substrate limitations and SRT control needed for NOB suppression– then go into P uptake</a:t>
            </a:r>
          </a:p>
          <a:p>
            <a:r>
              <a:rPr lang="en-US" altLang="en-US" b="1" dirty="0">
                <a:solidFill>
                  <a:srgbClr val="FF0000"/>
                </a:solidFill>
                <a:latin typeface="Arial" panose="020B0604020202020204" pitchFamily="34" charset="0"/>
              </a:rPr>
              <a:t>NAR 85-95% during these two aeration cycles</a:t>
            </a:r>
          </a:p>
        </p:txBody>
      </p:sp>
      <p:sp>
        <p:nvSpPr>
          <p:cNvPr id="4" name="Slide Number Placeholder 3"/>
          <p:cNvSpPr>
            <a:spLocks noGrp="1"/>
          </p:cNvSpPr>
          <p:nvPr>
            <p:ph type="sldNum" sz="quarter" idx="10"/>
          </p:nvPr>
        </p:nvSpPr>
        <p:spPr/>
        <p:txBody>
          <a:bodyPr/>
          <a:lstStyle/>
          <a:p>
            <a:fld id="{157FC9AC-C992-4448-B93F-54C359AB78D6}" type="slidenum">
              <a:rPr lang="de-CH" smtClean="0"/>
              <a:t>27</a:t>
            </a:fld>
            <a:endParaRPr lang="de-CH"/>
          </a:p>
        </p:txBody>
      </p:sp>
    </p:spTree>
    <p:extLst>
      <p:ext uri="{BB962C8B-B14F-4D97-AF65-F5344CB8AC3E}">
        <p14:creationId xmlns:p14="http://schemas.microsoft.com/office/powerpoint/2010/main" val="995105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JUSTIFY WHY TWO MAINSTREAM</a:t>
            </a:r>
            <a:r>
              <a:rPr lang="en-US" baseline="0" dirty="0"/>
              <a:t> DEAMMONIFICATION REACTORS ARE NEEDED</a:t>
            </a:r>
            <a:endParaRPr lang="en-US" dirty="0"/>
          </a:p>
          <a:p>
            <a:endParaRPr lang="en-US" dirty="0"/>
          </a:p>
          <a:p>
            <a:r>
              <a:rPr lang="en-US" dirty="0"/>
              <a:t>Much</a:t>
            </a:r>
            <a:r>
              <a:rPr lang="en-US" baseline="0" dirty="0"/>
              <a:t> simpler schematic than Fig. 3 on page 6; this also includes proposed sensor layout, pumps, PLC/ SCADA system, etc.</a:t>
            </a:r>
            <a:endParaRPr lang="en-US" dirty="0"/>
          </a:p>
        </p:txBody>
      </p:sp>
      <p:sp>
        <p:nvSpPr>
          <p:cNvPr id="4" name="Slide Number Placeholder 3"/>
          <p:cNvSpPr>
            <a:spLocks noGrp="1"/>
          </p:cNvSpPr>
          <p:nvPr>
            <p:ph type="sldNum" sz="quarter" idx="10"/>
          </p:nvPr>
        </p:nvSpPr>
        <p:spPr/>
        <p:txBody>
          <a:bodyPr/>
          <a:lstStyle/>
          <a:p>
            <a:fld id="{157FC9AC-C992-4448-B93F-54C359AB78D6}" type="slidenum">
              <a:rPr lang="de-CH" smtClean="0">
                <a:solidFill>
                  <a:prstClr val="black"/>
                </a:solidFill>
              </a:rPr>
              <a:pPr/>
              <a:t>29</a:t>
            </a:fld>
            <a:endParaRPr lang="de-CH">
              <a:solidFill>
                <a:prstClr val="black"/>
              </a:solidFill>
            </a:endParaRPr>
          </a:p>
        </p:txBody>
      </p:sp>
    </p:spTree>
    <p:extLst>
      <p:ext uri="{BB962C8B-B14F-4D97-AF65-F5344CB8AC3E}">
        <p14:creationId xmlns:p14="http://schemas.microsoft.com/office/powerpoint/2010/main" val="1701759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SKIP </a:t>
            </a:r>
            <a:r>
              <a:rPr lang="en-US" sz="1200" b="0" i="0" u="none" strike="noStrike" kern="1200" dirty="0" err="1">
                <a:solidFill>
                  <a:schemeClr val="tx1"/>
                </a:solidFill>
                <a:effectLst/>
                <a:latin typeface="+mn-lt"/>
                <a:ea typeface="+mn-ea"/>
                <a:cs typeface="+mn-cs"/>
              </a:rPr>
              <a:t>OPERATIONal</a:t>
            </a:r>
            <a:r>
              <a:rPr lang="en-US" sz="1200" b="0" i="0" u="none" strike="noStrike" kern="1200" dirty="0">
                <a:solidFill>
                  <a:schemeClr val="tx1"/>
                </a:solidFill>
                <a:effectLst/>
                <a:latin typeface="+mn-lt"/>
                <a:ea typeface="+mn-ea"/>
                <a:cs typeface="+mn-cs"/>
              </a:rPr>
              <a:t> INFO</a:t>
            </a:r>
          </a:p>
          <a:p>
            <a:r>
              <a:rPr lang="en-US" sz="1200" b="0" i="0" u="none" strike="noStrike" kern="1200" dirty="0">
                <a:solidFill>
                  <a:schemeClr val="tx1"/>
                </a:solidFill>
                <a:effectLst/>
                <a:latin typeface="+mn-lt"/>
                <a:ea typeface="+mn-ea"/>
                <a:cs typeface="+mn-cs"/>
              </a:rPr>
              <a:t>IFAS: 0.1 - 0.2 mgO2/L (constant DO during aeration)</a:t>
            </a:r>
          </a:p>
          <a:p>
            <a:r>
              <a:rPr lang="en-US" sz="1200" b="0" i="0" u="none" strike="noStrike" kern="1200" dirty="0">
                <a:solidFill>
                  <a:schemeClr val="tx1"/>
                </a:solidFill>
                <a:effectLst/>
                <a:latin typeface="+mn-lt"/>
                <a:ea typeface="+mn-ea"/>
                <a:cs typeface="+mn-cs"/>
              </a:rPr>
              <a:t>SRT for flocs: The average since we added suspended biomass from R4 (Nov 9 2018 to Mar 22 2019) is 6.9 days.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0A6D-6C81-4BC1-883D-8278155C50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268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SKIP </a:t>
            </a:r>
            <a:r>
              <a:rPr lang="en-US" sz="1200" b="0" i="0" u="none" strike="noStrike" kern="1200" dirty="0" err="1">
                <a:solidFill>
                  <a:schemeClr val="tx1"/>
                </a:solidFill>
                <a:effectLst/>
                <a:latin typeface="+mn-lt"/>
                <a:ea typeface="+mn-ea"/>
                <a:cs typeface="+mn-cs"/>
              </a:rPr>
              <a:t>OPERATIONal</a:t>
            </a:r>
            <a:r>
              <a:rPr lang="en-US" sz="1200" b="0" i="0" u="none" strike="noStrike" kern="1200" dirty="0">
                <a:solidFill>
                  <a:schemeClr val="tx1"/>
                </a:solidFill>
                <a:effectLst/>
                <a:latin typeface="+mn-lt"/>
                <a:ea typeface="+mn-ea"/>
                <a:cs typeface="+mn-cs"/>
              </a:rPr>
              <a:t> INFO</a:t>
            </a:r>
          </a:p>
          <a:p>
            <a:r>
              <a:rPr lang="en-US" sz="1200" b="0" i="0" u="none" strike="noStrike" kern="1200" dirty="0">
                <a:solidFill>
                  <a:schemeClr val="tx1"/>
                </a:solidFill>
                <a:effectLst/>
                <a:latin typeface="+mn-lt"/>
                <a:ea typeface="+mn-ea"/>
                <a:cs typeface="+mn-cs"/>
              </a:rPr>
              <a:t>IFAS: 0.1 - 0.2 mgO2/L (constant DO during aeration)</a:t>
            </a:r>
          </a:p>
          <a:p>
            <a:r>
              <a:rPr lang="en-US" sz="1200" b="0" i="0" u="none" strike="noStrike" kern="1200" dirty="0">
                <a:solidFill>
                  <a:schemeClr val="tx1"/>
                </a:solidFill>
                <a:effectLst/>
                <a:latin typeface="+mn-lt"/>
                <a:ea typeface="+mn-ea"/>
                <a:cs typeface="+mn-cs"/>
              </a:rPr>
              <a:t>SRT for flocs: The average since we added suspended biomass from R4 (Nov 9 2018 to Mar 22 2019) is 6.9 days.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0A6D-6C81-4BC1-883D-8278155C50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9911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990A6D-6C81-4BC1-883D-8278155C502F}" type="slidenum">
              <a:rPr lang="en-US" smtClean="0"/>
              <a:pPr/>
              <a:t>34</a:t>
            </a:fld>
            <a:endParaRPr lang="en-US"/>
          </a:p>
        </p:txBody>
      </p:sp>
    </p:spTree>
    <p:extLst>
      <p:ext uri="{BB962C8B-B14F-4D97-AF65-F5344CB8AC3E}">
        <p14:creationId xmlns:p14="http://schemas.microsoft.com/office/powerpoint/2010/main" val="2811183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Obrien N Loading is 2000-2013</a:t>
            </a:r>
          </a:p>
          <a:p>
            <a:endParaRPr lang="en-US" sz="2000" dirty="0"/>
          </a:p>
          <a:p>
            <a:r>
              <a:rPr lang="en-US" sz="2000" dirty="0"/>
              <a:t>Note choice of plots: activity in volume basis (per L) or per carrier biomass.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Note on Sept 20, 2018: we added an additional 16% packing ratio (total = 38%) of carriers from the Egan </a:t>
            </a:r>
            <a:r>
              <a:rPr lang="en-US" sz="2000" dirty="0" err="1"/>
              <a:t>AnitaMOX</a:t>
            </a:r>
            <a:r>
              <a:rPr lang="en-US" sz="2000" dirty="0"/>
              <a:t> process. However, biofilms were thin and this represented only a 32% increase in carrier biomass. Impact on the process was minimal, but we cannot say “no bioaugmentation.”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Data for N loading rate calc: IFAS influent TKN Aug 2017 – Dec 2018 = 16.2 </a:t>
            </a:r>
            <a:r>
              <a:rPr lang="en-US" sz="2000" dirty="0" err="1"/>
              <a:t>mgN</a:t>
            </a:r>
            <a:r>
              <a:rPr lang="en-US" sz="2000" dirty="0"/>
              <a:t>/L, average IFAS HRT = 5.75 </a:t>
            </a:r>
            <a:r>
              <a:rPr lang="en-US" sz="2000" dirty="0" err="1"/>
              <a:t>hr</a:t>
            </a: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endParaRPr lang="en-US" dirty="0"/>
          </a:p>
        </p:txBody>
      </p:sp>
      <p:sp>
        <p:nvSpPr>
          <p:cNvPr id="4" name="Slide Number Placeholder 3"/>
          <p:cNvSpPr>
            <a:spLocks noGrp="1"/>
          </p:cNvSpPr>
          <p:nvPr>
            <p:ph type="sldNum" sz="quarter" idx="5"/>
          </p:nvPr>
        </p:nvSpPr>
        <p:spPr/>
        <p:txBody>
          <a:bodyPr/>
          <a:lstStyle/>
          <a:p>
            <a:fld id="{A4990A6D-6C81-4BC1-883D-8278155C502F}" type="slidenum">
              <a:rPr lang="en-US" smtClean="0"/>
              <a:pPr/>
              <a:t>35</a:t>
            </a:fld>
            <a:endParaRPr lang="en-US"/>
          </a:p>
        </p:txBody>
      </p:sp>
    </p:spTree>
    <p:extLst>
      <p:ext uri="{BB962C8B-B14F-4D97-AF65-F5344CB8AC3E}">
        <p14:creationId xmlns:p14="http://schemas.microsoft.com/office/powerpoint/2010/main" val="4135338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xfrm>
            <a:off x="2400300" y="506413"/>
            <a:ext cx="4495800" cy="2528887"/>
          </a:xfrm>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0E70B6-8D6B-2549-AD3E-41D179F2E62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066765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just take out intermittent </a:t>
            </a:r>
            <a:r>
              <a:rPr lang="en-US" dirty="0" err="1"/>
              <a:t>aeratoina</a:t>
            </a:r>
            <a:r>
              <a:rPr lang="en-US" dirty="0"/>
              <a:t> </a:t>
            </a:r>
            <a:r>
              <a:rPr lang="en-US" dirty="0" err="1"/>
              <a:t>nd</a:t>
            </a:r>
            <a:r>
              <a:rPr lang="en-US" dirty="0"/>
              <a:t> mention we tried many tricks here!</a:t>
            </a:r>
          </a:p>
          <a:p>
            <a:r>
              <a:rPr lang="en-US" dirty="0"/>
              <a:t>Mention--&gt; to combat NOB proliferation we tried:</a:t>
            </a:r>
          </a:p>
          <a:p>
            <a:pPr marL="171450" indent="-171450">
              <a:buFontTx/>
              <a:buChar char="-"/>
            </a:pPr>
            <a:r>
              <a:rPr lang="en-US" dirty="0"/>
              <a:t>different aeration regimes </a:t>
            </a:r>
          </a:p>
          <a:p>
            <a:pPr marL="171450" indent="-171450">
              <a:buFontTx/>
              <a:buChar char="-"/>
            </a:pPr>
            <a:r>
              <a:rPr lang="en-US" dirty="0"/>
              <a:t>different levels of COD in influent </a:t>
            </a:r>
          </a:p>
          <a:p>
            <a:pPr marL="171450" indent="-171450">
              <a:buFontTx/>
              <a:buChar char="-"/>
            </a:pPr>
            <a:r>
              <a:rPr lang="en-US" dirty="0"/>
              <a:t>different levels of suspended growth biomass (different SRTs with COD to increase conc.)</a:t>
            </a:r>
          </a:p>
          <a:p>
            <a:pPr marL="171450" indent="-171450">
              <a:buFontTx/>
              <a:buChar char="-"/>
            </a:pPr>
            <a:r>
              <a:rPr lang="en-US" dirty="0"/>
              <a:t>SWITCH TO CONSTANT LOW DO on July 12, 2017</a:t>
            </a:r>
          </a:p>
          <a:p>
            <a:pPr marL="171450" indent="-171450">
              <a:buFontTx/>
              <a:buChar char="-"/>
            </a:pPr>
            <a:endParaRPr lang="en-US" dirty="0"/>
          </a:p>
          <a:p>
            <a:pPr marL="171450" indent="-171450">
              <a:buFontTx/>
              <a:buChar char="-"/>
            </a:pPr>
            <a:r>
              <a:rPr lang="en-US" dirty="0"/>
              <a:t>Paul email 3/25/19: “</a:t>
            </a:r>
            <a:r>
              <a:rPr lang="en-US" sz="1200" b="0" i="0" u="none" strike="noStrike" kern="1200" dirty="0">
                <a:solidFill>
                  <a:schemeClr val="tx1"/>
                </a:solidFill>
                <a:effectLst/>
                <a:latin typeface="+mn-lt"/>
                <a:ea typeface="+mn-ea"/>
                <a:cs typeface="+mn-cs"/>
              </a:rPr>
              <a:t>I suggest that you take out the aeration regime discussion entirely, you could mention is passing while on slide 33 that different aeration regimes were tested and low, constant DO proved to be the most effective. This way you can keep the narrative straightforward and focus on the shift that occurred on 11/9/2018 when we added 10% PE and mixed liquor from R4. In retrospect I don't really think that the fact that the biomass was from R4 was all that important; I think that the increased biomass (which has since been managed by returning more solids from the clarifier to the reactor) in combination with increased COD in the influent caused the improved performance. I've added a slide (34) to demonstrate that the </a:t>
            </a:r>
            <a:r>
              <a:rPr lang="en-US" sz="1200" b="0" i="0" u="none" strike="noStrike" kern="1200" dirty="0" err="1">
                <a:solidFill>
                  <a:schemeClr val="tx1"/>
                </a:solidFill>
                <a:effectLst/>
                <a:latin typeface="+mn-lt"/>
                <a:ea typeface="+mn-ea"/>
                <a:cs typeface="+mn-cs"/>
              </a:rPr>
              <a:t>nitrifier</a:t>
            </a:r>
            <a:r>
              <a:rPr lang="en-US" sz="1200" b="0" i="0" u="none" strike="noStrike" kern="1200" dirty="0">
                <a:solidFill>
                  <a:schemeClr val="tx1"/>
                </a:solidFill>
                <a:effectLst/>
                <a:latin typeface="+mn-lt"/>
                <a:ea typeface="+mn-ea"/>
                <a:cs typeface="+mn-cs"/>
              </a:rPr>
              <a:t> activity shifted from the biofilm to the suspension after 11/9/2018, but obviously it's up to you if you want to use it or not.</a:t>
            </a:r>
            <a:endParaRPr lang="en-US" dirty="0"/>
          </a:p>
        </p:txBody>
      </p:sp>
      <p:sp>
        <p:nvSpPr>
          <p:cNvPr id="4" name="Slide Number Placeholder 3"/>
          <p:cNvSpPr>
            <a:spLocks noGrp="1"/>
          </p:cNvSpPr>
          <p:nvPr>
            <p:ph type="sldNum" sz="quarter" idx="5"/>
          </p:nvPr>
        </p:nvSpPr>
        <p:spPr/>
        <p:txBody>
          <a:bodyPr/>
          <a:lstStyle/>
          <a:p>
            <a:fld id="{A4990A6D-6C81-4BC1-883D-8278155C502F}" type="slidenum">
              <a:rPr lang="en-US" smtClean="0"/>
              <a:pPr/>
              <a:t>36</a:t>
            </a:fld>
            <a:endParaRPr lang="en-US"/>
          </a:p>
        </p:txBody>
      </p:sp>
    </p:spTree>
    <p:extLst>
      <p:ext uri="{BB962C8B-B14F-4D97-AF65-F5344CB8AC3E}">
        <p14:creationId xmlns:p14="http://schemas.microsoft.com/office/powerpoint/2010/main" val="3667950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t>
            </a:r>
            <a:r>
              <a:rPr lang="en-US" sz="1200" dirty="0"/>
              <a:t>If all </a:t>
            </a:r>
            <a:r>
              <a:rPr lang="en-US" sz="1200" dirty="0" err="1"/>
              <a:t>tCOD</a:t>
            </a:r>
            <a:r>
              <a:rPr lang="en-US" sz="1200" dirty="0"/>
              <a:t> removal went to denitrification, then 56% of N removal is from denitrification, </a:t>
            </a:r>
            <a:r>
              <a:rPr lang="en-US" sz="1200" b="1" dirty="0"/>
              <a:t>44% from anammox</a:t>
            </a:r>
          </a:p>
          <a:p>
            <a:endParaRPr lang="en-US" dirty="0"/>
          </a:p>
          <a:p>
            <a:endParaRPr lang="en-US" dirty="0"/>
          </a:p>
          <a:p>
            <a:r>
              <a:rPr lang="en-US" dirty="0"/>
              <a:t>Note that 3 L of mixed liquor was added from R4 on 11/9/2018, and since then a higher MLVSS (average 630mgVSS/L) has been maintained in the reactor</a:t>
            </a:r>
          </a:p>
          <a:p>
            <a:endParaRPr lang="en-US" dirty="0"/>
          </a:p>
          <a:p>
            <a:pPr rtl="0"/>
            <a:r>
              <a:rPr lang="en-US" dirty="0"/>
              <a:t>Average IFAS influent </a:t>
            </a:r>
            <a:r>
              <a:rPr lang="en-US" dirty="0" err="1"/>
              <a:t>sCOD</a:t>
            </a:r>
            <a:r>
              <a:rPr lang="en-US" dirty="0"/>
              <a:t>/N (via NH4+):</a:t>
            </a:r>
          </a:p>
          <a:p>
            <a:pPr rtl="0"/>
            <a:r>
              <a:rPr lang="en-US" dirty="0"/>
              <a:t>May 24 2016 to Nov 9 2018 = 2.54</a:t>
            </a:r>
          </a:p>
          <a:p>
            <a:pPr rtl="0"/>
            <a:r>
              <a:rPr lang="en-US" dirty="0"/>
              <a:t>Nov 10 2018 to Mar 15 2019 = 3.31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Paul email 3/25/19: “</a:t>
            </a:r>
            <a:r>
              <a:rPr lang="en-US" sz="1200" b="0" i="0" u="none" strike="noStrike" kern="1200" dirty="0">
                <a:solidFill>
                  <a:schemeClr val="tx1"/>
                </a:solidFill>
                <a:effectLst/>
                <a:latin typeface="+mn-lt"/>
                <a:ea typeface="+mn-ea"/>
                <a:cs typeface="+mn-cs"/>
              </a:rPr>
              <a:t>I suggest that you take out the aeration regime discussion entirely, you could mention is passing while on </a:t>
            </a:r>
            <a:r>
              <a:rPr lang="en-US" sz="1200" b="1" i="0" u="none" strike="noStrike" kern="1200" dirty="0">
                <a:solidFill>
                  <a:schemeClr val="tx1"/>
                </a:solidFill>
                <a:effectLst/>
                <a:latin typeface="+mn-lt"/>
                <a:ea typeface="+mn-ea"/>
                <a:cs typeface="+mn-cs"/>
              </a:rPr>
              <a:t>slide 33 that different aeration regimes were tested and low, constant DO proved to be the most effective. This way you can keep the narrative straightforward and focus on the shift that occurred on 11/9/2018 when we added 10% PE and mixed liquor from R4. </a:t>
            </a:r>
            <a:r>
              <a:rPr lang="en-US" sz="1200" b="0" i="0" u="none" strike="noStrike" kern="1200" dirty="0">
                <a:solidFill>
                  <a:schemeClr val="tx1"/>
                </a:solidFill>
                <a:effectLst/>
                <a:latin typeface="+mn-lt"/>
                <a:ea typeface="+mn-ea"/>
                <a:cs typeface="+mn-cs"/>
              </a:rPr>
              <a:t>In retrospect I don't really think that the fact that the biomass was from R4 was all that important; I think that the increased biomass (which has since been managed by returning more solids from the clarifier to the reactor) in combination with increased COD in the influent caused the improved performance. I've added a slide (34) to demonstrate that the </a:t>
            </a:r>
            <a:r>
              <a:rPr lang="en-US" sz="1200" b="0" i="0" u="none" strike="noStrike" kern="1200" dirty="0" err="1">
                <a:solidFill>
                  <a:schemeClr val="tx1"/>
                </a:solidFill>
                <a:effectLst/>
                <a:latin typeface="+mn-lt"/>
                <a:ea typeface="+mn-ea"/>
                <a:cs typeface="+mn-cs"/>
              </a:rPr>
              <a:t>nitrifier</a:t>
            </a:r>
            <a:r>
              <a:rPr lang="en-US" sz="1200" b="0" i="0" u="none" strike="noStrike" kern="1200" dirty="0">
                <a:solidFill>
                  <a:schemeClr val="tx1"/>
                </a:solidFill>
                <a:effectLst/>
                <a:latin typeface="+mn-lt"/>
                <a:ea typeface="+mn-ea"/>
                <a:cs typeface="+mn-cs"/>
              </a:rPr>
              <a:t> activity shifted from the biofilm to the suspension after 11/9/2018, but obviously it's up to you if you want to use it or not.</a:t>
            </a:r>
            <a:endParaRPr lang="en-US" dirty="0"/>
          </a:p>
          <a:p>
            <a:endParaRPr lang="en-US" dirty="0"/>
          </a:p>
          <a:p>
            <a:endParaRPr lang="en-US" dirty="0"/>
          </a:p>
          <a:p>
            <a:r>
              <a:rPr lang="en-US" sz="1200" b="1" i="0" u="none" strike="noStrike" kern="1200" dirty="0">
                <a:solidFill>
                  <a:schemeClr val="tx1"/>
                </a:solidFill>
                <a:effectLst/>
                <a:latin typeface="+mn-lt"/>
                <a:ea typeface="+mn-ea"/>
                <a:cs typeface="+mn-cs"/>
              </a:rPr>
              <a:t>Anammox contribution (Paul email 3/25/19): </a:t>
            </a:r>
            <a:r>
              <a:rPr lang="en-US" sz="1200" b="0" i="0" u="none" strike="noStrike" kern="1200" dirty="0">
                <a:solidFill>
                  <a:schemeClr val="tx1"/>
                </a:solidFill>
                <a:effectLst/>
                <a:latin typeface="+mn-lt"/>
                <a:ea typeface="+mn-ea"/>
                <a:cs typeface="+mn-cs"/>
              </a:rPr>
              <a:t>assumes full denitrification at 4gCOD/</a:t>
            </a:r>
            <a:r>
              <a:rPr lang="en-US" sz="1200" b="0" i="0" u="none" strike="noStrike" kern="1200" dirty="0" err="1">
                <a:solidFill>
                  <a:schemeClr val="tx1"/>
                </a:solidFill>
                <a:effectLst/>
                <a:latin typeface="+mn-lt"/>
                <a:ea typeface="+mn-ea"/>
                <a:cs typeface="+mn-cs"/>
              </a:rPr>
              <a:t>gN.</a:t>
            </a:r>
            <a:r>
              <a:rPr lang="en-US" sz="1200" b="0" i="0" u="none" strike="noStrike" kern="1200" dirty="0">
                <a:solidFill>
                  <a:schemeClr val="tx1"/>
                </a:solidFill>
                <a:effectLst/>
                <a:latin typeface="+mn-lt"/>
                <a:ea typeface="+mn-ea"/>
                <a:cs typeface="+mn-cs"/>
              </a:rPr>
              <a:t> The average SRT for the time frame of that calculation (Nov 9 2018 to Jan 2 2019) was 5.2 days and near 20degC, so from </a:t>
            </a:r>
            <a:r>
              <a:rPr lang="en-US" sz="1200" b="0" i="0" u="none" strike="noStrike" kern="1200" dirty="0" err="1">
                <a:solidFill>
                  <a:schemeClr val="tx1"/>
                </a:solidFill>
                <a:effectLst/>
                <a:latin typeface="+mn-lt"/>
                <a:ea typeface="+mn-ea"/>
                <a:cs typeface="+mn-cs"/>
              </a:rPr>
              <a:t>Daigger</a:t>
            </a:r>
            <a:r>
              <a:rPr lang="en-US" sz="1200" b="0" i="0" u="none" strike="noStrike" kern="1200" dirty="0">
                <a:solidFill>
                  <a:schemeClr val="tx1"/>
                </a:solidFill>
                <a:effectLst/>
                <a:latin typeface="+mn-lt"/>
                <a:ea typeface="+mn-ea"/>
                <a:cs typeface="+mn-cs"/>
              </a:rPr>
              <a:t> Fig 2 carbon requirements would 4.3 </a:t>
            </a:r>
            <a:r>
              <a:rPr lang="en-US" sz="1200" b="0" i="0" u="none" strike="noStrike" kern="1200" dirty="0" err="1">
                <a:solidFill>
                  <a:schemeClr val="tx1"/>
                </a:solidFill>
                <a:effectLst/>
                <a:latin typeface="+mn-lt"/>
                <a:ea typeface="+mn-ea"/>
                <a:cs typeface="+mn-cs"/>
              </a:rPr>
              <a:t>gCOD</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gN</a:t>
            </a:r>
            <a:r>
              <a:rPr lang="en-US" sz="1200" b="0" i="0" u="none" strike="noStrike" kern="1200" dirty="0">
                <a:solidFill>
                  <a:schemeClr val="tx1"/>
                </a:solidFill>
                <a:effectLst/>
                <a:latin typeface="+mn-lt"/>
                <a:ea typeface="+mn-ea"/>
                <a:cs typeface="+mn-cs"/>
              </a:rPr>
              <a:t> for denitrification and 2.6 </a:t>
            </a:r>
            <a:r>
              <a:rPr lang="en-US" sz="1200" b="0" i="0" u="none" strike="noStrike" kern="1200" dirty="0" err="1">
                <a:solidFill>
                  <a:schemeClr val="tx1"/>
                </a:solidFill>
                <a:effectLst/>
                <a:latin typeface="+mn-lt"/>
                <a:ea typeface="+mn-ea"/>
                <a:cs typeface="+mn-cs"/>
              </a:rPr>
              <a:t>gCOD</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gN</a:t>
            </a:r>
            <a:r>
              <a:rPr lang="en-US" sz="1200" b="0" i="0" u="none" strike="noStrike" kern="1200" dirty="0">
                <a:solidFill>
                  <a:schemeClr val="tx1"/>
                </a:solidFill>
                <a:effectLst/>
                <a:latin typeface="+mn-lt"/>
                <a:ea typeface="+mn-ea"/>
                <a:cs typeface="+mn-cs"/>
              </a:rPr>
              <a:t> for </a:t>
            </a:r>
            <a:r>
              <a:rPr lang="en-US" sz="1200" b="0" i="0" u="none" strike="noStrike" kern="1200" dirty="0" err="1">
                <a:solidFill>
                  <a:schemeClr val="tx1"/>
                </a:solidFill>
                <a:effectLst/>
                <a:latin typeface="+mn-lt"/>
                <a:ea typeface="+mn-ea"/>
                <a:cs typeface="+mn-cs"/>
              </a:rPr>
              <a:t>denitritation</a:t>
            </a:r>
            <a:r>
              <a:rPr lang="en-US" sz="1200" b="0" i="0" u="none" strike="noStrike" kern="1200" dirty="0">
                <a:solidFill>
                  <a:schemeClr val="tx1"/>
                </a:solidFill>
                <a:effectLst/>
                <a:latin typeface="+mn-lt"/>
                <a:ea typeface="+mn-ea"/>
                <a:cs typeface="+mn-cs"/>
              </a:rPr>
              <a:t>. Using the 2.6 </a:t>
            </a:r>
            <a:r>
              <a:rPr lang="en-US" sz="1200" b="0" i="0" u="none" strike="noStrike" kern="1200" dirty="0" err="1">
                <a:solidFill>
                  <a:schemeClr val="tx1"/>
                </a:solidFill>
                <a:effectLst/>
                <a:latin typeface="+mn-lt"/>
                <a:ea typeface="+mn-ea"/>
                <a:cs typeface="+mn-cs"/>
              </a:rPr>
              <a:t>gCOD</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gN</a:t>
            </a:r>
            <a:r>
              <a:rPr lang="en-US" sz="1200" b="0" i="0" u="none" strike="noStrike" kern="1200" dirty="0">
                <a:solidFill>
                  <a:schemeClr val="tx1"/>
                </a:solidFill>
                <a:effectLst/>
                <a:latin typeface="+mn-lt"/>
                <a:ea typeface="+mn-ea"/>
                <a:cs typeface="+mn-cs"/>
              </a:rPr>
              <a:t> for </a:t>
            </a:r>
            <a:r>
              <a:rPr lang="en-US" sz="1200" b="0" i="0" u="none" strike="noStrike" kern="1200" dirty="0" err="1">
                <a:solidFill>
                  <a:schemeClr val="tx1"/>
                </a:solidFill>
                <a:effectLst/>
                <a:latin typeface="+mn-lt"/>
                <a:ea typeface="+mn-ea"/>
                <a:cs typeface="+mn-cs"/>
              </a:rPr>
              <a:t>denitritation</a:t>
            </a:r>
            <a:r>
              <a:rPr lang="en-US" sz="1200" b="0" i="0" u="none" strike="noStrike" kern="1200" dirty="0">
                <a:solidFill>
                  <a:schemeClr val="tx1"/>
                </a:solidFill>
                <a:effectLst/>
                <a:latin typeface="+mn-lt"/>
                <a:ea typeface="+mn-ea"/>
                <a:cs typeface="+mn-cs"/>
              </a:rPr>
              <a:t>, the maximum contribution of </a:t>
            </a:r>
            <a:r>
              <a:rPr lang="en-US" sz="1200" b="0" i="0" u="none" strike="noStrike" kern="1200" dirty="0" err="1">
                <a:solidFill>
                  <a:schemeClr val="tx1"/>
                </a:solidFill>
                <a:effectLst/>
                <a:latin typeface="+mn-lt"/>
                <a:ea typeface="+mn-ea"/>
                <a:cs typeface="+mn-cs"/>
              </a:rPr>
              <a:t>denitrifiers</a:t>
            </a:r>
            <a:r>
              <a:rPr lang="en-US" sz="1200" b="0" i="0" u="none" strike="noStrike" kern="1200" dirty="0">
                <a:solidFill>
                  <a:schemeClr val="tx1"/>
                </a:solidFill>
                <a:effectLst/>
                <a:latin typeface="+mn-lt"/>
                <a:ea typeface="+mn-ea"/>
                <a:cs typeface="+mn-cs"/>
              </a:rPr>
              <a:t> to N removal would be 86%, and 14% from anammox. See end of slides for plot from Paul of IFAS suspended SRT, along with suspended and carrier VSS. The dashed line shows when we implemented NH4+ based control and therefore variable HRT (and thus the increase in calculated SRT points).</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SETTLING (Paul email 3/25/19): </a:t>
            </a:r>
            <a:r>
              <a:rPr lang="en-US" dirty="0"/>
              <a:t>There are two reasons we're seeing increased suspended biomass in IFAS. One, we have more COD in the influent and therefore more biomass growth. Second, we are more frequently returning biomass lost in the effluent but collected in the downstream clarifier back to the reactor. Remember, settling behavior in IFAS is not that meaningful because suspended solids get trapped in between the carriers, which float at the surface during the settling period. So, we always lose a good deal of solids in the effluent. Keep in mind that for a long time my strategy was to intentionally keep the suspended SRT low in hopes of washing out NOB, so I did not return solids from the clarifier to the reactor during that time. Of course, this strategy didn't work because I was in fact promoting NOB development and retention on carriers. Now that I want to keep the suspended concentration higher, I periodically collect solids from the clarifier and return them to the reactor.</a:t>
            </a:r>
          </a:p>
          <a:p>
            <a:endParaRPr lang="en-US" dirty="0"/>
          </a:p>
        </p:txBody>
      </p:sp>
      <p:sp>
        <p:nvSpPr>
          <p:cNvPr id="4" name="Slide Number Placeholder 3"/>
          <p:cNvSpPr>
            <a:spLocks noGrp="1"/>
          </p:cNvSpPr>
          <p:nvPr>
            <p:ph type="sldNum" sz="quarter" idx="5"/>
          </p:nvPr>
        </p:nvSpPr>
        <p:spPr/>
        <p:txBody>
          <a:bodyPr/>
          <a:lstStyle/>
          <a:p>
            <a:fld id="{A4990A6D-6C81-4BC1-883D-8278155C502F}" type="slidenum">
              <a:rPr lang="en-US" smtClean="0"/>
              <a:pPr/>
              <a:t>37</a:t>
            </a:fld>
            <a:endParaRPr lang="en-US"/>
          </a:p>
        </p:txBody>
      </p:sp>
    </p:spTree>
    <p:extLst>
      <p:ext uri="{BB962C8B-B14F-4D97-AF65-F5344CB8AC3E}">
        <p14:creationId xmlns:p14="http://schemas.microsoft.com/office/powerpoint/2010/main" val="3112200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 increase in suspended VSS led to a sharp shift of </a:t>
            </a:r>
            <a:r>
              <a:rPr lang="en-US" dirty="0" err="1"/>
              <a:t>nitrifier</a:t>
            </a:r>
            <a:r>
              <a:rPr lang="en-US" dirty="0"/>
              <a:t> activity from carriers to to suspension.  This is a key observation, as it led to easier washout of NOB</a:t>
            </a:r>
          </a:p>
          <a:p>
            <a:endParaRPr lang="en-US" dirty="0"/>
          </a:p>
          <a:p>
            <a:r>
              <a:rPr lang="en-US" dirty="0"/>
              <a:t>ADD TAKEAWAY!</a:t>
            </a:r>
          </a:p>
          <a:p>
            <a:r>
              <a:rPr lang="en-US" dirty="0"/>
              <a:t>AND REPHRASE: </a:t>
            </a:r>
          </a:p>
          <a:p>
            <a:pPr marL="228600" indent="-228600">
              <a:buAutoNum type="arabicParenR"/>
            </a:pPr>
            <a:r>
              <a:rPr lang="en-US" dirty="0"/>
              <a:t>Mainstream PN/A is feasible but not straightforward:</a:t>
            </a:r>
          </a:p>
          <a:p>
            <a:pPr marL="685800" lvl="1" indent="-228600">
              <a:buAutoNum type="arabicParenR"/>
            </a:pPr>
            <a:r>
              <a:rPr lang="en-US" dirty="0"/>
              <a:t>Requires multiple aggregate types (flocs and biofilms) with low DO operation</a:t>
            </a:r>
          </a:p>
          <a:p>
            <a:pPr marL="685800" lvl="1" indent="-228600">
              <a:buAutoNum type="arabicParenR"/>
            </a:pPr>
            <a:r>
              <a:rPr lang="en-US" dirty="0"/>
              <a:t>Low DO operation</a:t>
            </a:r>
          </a:p>
          <a:p>
            <a:pPr marL="685800" lvl="1" indent="-228600">
              <a:buAutoNum type="arabicParenR"/>
            </a:pPr>
            <a:r>
              <a:rPr lang="en-US" dirty="0"/>
              <a:t>Robust nitrite sink (high activity anammox)</a:t>
            </a:r>
          </a:p>
          <a:p>
            <a:pPr marL="685800" lvl="1" indent="-228600">
              <a:buAutoNum type="arabicParenR"/>
            </a:pPr>
            <a:endParaRPr lang="en-US" dirty="0"/>
          </a:p>
          <a:p>
            <a:pPr marL="228600" indent="-228600">
              <a:buAutoNum type="arabicParenR"/>
            </a:pPr>
            <a:r>
              <a:rPr lang="en-US" dirty="0"/>
              <a:t>Aggregate type and architecture play a key role in controlling </a:t>
            </a:r>
            <a:r>
              <a:rPr lang="en-US" dirty="0" err="1"/>
              <a:t>competntion</a:t>
            </a:r>
            <a:r>
              <a:rPr lang="en-US" dirty="0"/>
              <a:t> between AOB, NOB, and anammox.  </a:t>
            </a:r>
          </a:p>
          <a:p>
            <a:pPr marL="228600" indent="-228600">
              <a:buAutoNum type="arabicParenR"/>
            </a:pPr>
            <a:r>
              <a:rPr lang="en-US" dirty="0"/>
              <a:t>Intermittent aeration alone was insufficient to promote high rate PN/A activity and NOB </a:t>
            </a:r>
            <a:r>
              <a:rPr lang="en-US" dirty="0" err="1"/>
              <a:t>outcompetition</a:t>
            </a:r>
            <a:endParaRPr lang="en-US" dirty="0"/>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A4990A6D-6C81-4BC1-883D-8278155C502F}" type="slidenum">
              <a:rPr lang="en-US" smtClean="0"/>
              <a:pPr/>
              <a:t>38</a:t>
            </a:fld>
            <a:endParaRPr lang="en-US"/>
          </a:p>
        </p:txBody>
      </p:sp>
    </p:spTree>
    <p:extLst>
      <p:ext uri="{BB962C8B-B14F-4D97-AF65-F5344CB8AC3E}">
        <p14:creationId xmlns:p14="http://schemas.microsoft.com/office/powerpoint/2010/main" val="3730728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SKIP </a:t>
            </a:r>
            <a:r>
              <a:rPr lang="en-US" sz="1200" b="0" i="0" u="none" strike="noStrike" kern="1200" dirty="0" err="1">
                <a:solidFill>
                  <a:schemeClr val="tx1"/>
                </a:solidFill>
                <a:effectLst/>
                <a:latin typeface="+mn-lt"/>
                <a:ea typeface="+mn-ea"/>
                <a:cs typeface="+mn-cs"/>
              </a:rPr>
              <a:t>OPERATIONal</a:t>
            </a:r>
            <a:r>
              <a:rPr lang="en-US" sz="1200" b="0" i="0" u="none" strike="noStrike" kern="1200" dirty="0">
                <a:solidFill>
                  <a:schemeClr val="tx1"/>
                </a:solidFill>
                <a:effectLst/>
                <a:latin typeface="+mn-lt"/>
                <a:ea typeface="+mn-ea"/>
                <a:cs typeface="+mn-cs"/>
              </a:rPr>
              <a:t> INFO</a:t>
            </a:r>
          </a:p>
          <a:p>
            <a:r>
              <a:rPr lang="en-US" sz="1200" b="0" i="0" u="none" strike="noStrike" kern="1200" dirty="0">
                <a:solidFill>
                  <a:schemeClr val="tx1"/>
                </a:solidFill>
                <a:effectLst/>
                <a:latin typeface="+mn-lt"/>
                <a:ea typeface="+mn-ea"/>
                <a:cs typeface="+mn-cs"/>
              </a:rPr>
              <a:t>IFAS: 0.1 - 0.2 mgO2/L (constant DO during aeration)</a:t>
            </a:r>
          </a:p>
          <a:p>
            <a:r>
              <a:rPr lang="en-US" sz="1200" b="0" i="0" u="none" strike="noStrike" kern="1200" dirty="0">
                <a:solidFill>
                  <a:schemeClr val="tx1"/>
                </a:solidFill>
                <a:effectLst/>
                <a:latin typeface="+mn-lt"/>
                <a:ea typeface="+mn-ea"/>
                <a:cs typeface="+mn-cs"/>
              </a:rPr>
              <a:t>SRT for flocs: The average since we added suspended biomass from R4 (Nov 9 2018 to Mar 22 2019) is 6.9 days.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0A6D-6C81-4BC1-883D-8278155C50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6487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SKIP </a:t>
            </a:r>
            <a:r>
              <a:rPr lang="en-US" sz="1200" b="0" i="0" u="none" strike="noStrike" kern="1200" dirty="0" err="1">
                <a:solidFill>
                  <a:schemeClr val="tx1"/>
                </a:solidFill>
                <a:effectLst/>
                <a:latin typeface="+mn-lt"/>
                <a:ea typeface="+mn-ea"/>
                <a:cs typeface="+mn-cs"/>
              </a:rPr>
              <a:t>OPERATIONal</a:t>
            </a:r>
            <a:r>
              <a:rPr lang="en-US" sz="1200" b="0" i="0" u="none" strike="noStrike" kern="1200" dirty="0">
                <a:solidFill>
                  <a:schemeClr val="tx1"/>
                </a:solidFill>
                <a:effectLst/>
                <a:latin typeface="+mn-lt"/>
                <a:ea typeface="+mn-ea"/>
                <a:cs typeface="+mn-cs"/>
              </a:rPr>
              <a:t> INFO</a:t>
            </a:r>
          </a:p>
          <a:p>
            <a:r>
              <a:rPr lang="en-US" sz="1200" b="0" i="0" u="none" strike="noStrike" kern="1200" dirty="0">
                <a:solidFill>
                  <a:schemeClr val="tx1"/>
                </a:solidFill>
                <a:effectLst/>
                <a:latin typeface="+mn-lt"/>
                <a:ea typeface="+mn-ea"/>
                <a:cs typeface="+mn-cs"/>
              </a:rPr>
              <a:t>IFAS: 0.1 - 0.2 mgO2/L (constant DO during aeration)</a:t>
            </a:r>
          </a:p>
          <a:p>
            <a:r>
              <a:rPr lang="en-US" sz="1200" b="0" i="0" u="none" strike="noStrike" kern="1200" dirty="0">
                <a:solidFill>
                  <a:schemeClr val="tx1"/>
                </a:solidFill>
                <a:effectLst/>
                <a:latin typeface="+mn-lt"/>
                <a:ea typeface="+mn-ea"/>
                <a:cs typeface="+mn-cs"/>
              </a:rPr>
              <a:t>SRT for flocs: The average since we added suspended biomass from R4 (Nov 9 2018 to Mar 22 2019) is 6.9 days.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0A6D-6C81-4BC1-883D-8278155C50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704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comammox</a:t>
            </a:r>
            <a:r>
              <a:rPr lang="en-US" sz="1200" kern="1200" dirty="0">
                <a:solidFill>
                  <a:schemeClr val="tx1"/>
                </a:solidFill>
                <a:effectLst/>
                <a:latin typeface="+mn-lt"/>
                <a:ea typeface="+mn-ea"/>
                <a:cs typeface="+mn-cs"/>
              </a:rPr>
              <a:t> metabolism overturned a &gt;100-year paradigm that nitrification is a two-step process requiring coordinated activity of ammonia oxidizing bacteria or archaea (AOB or AOA, ammonium [NH</a:t>
            </a:r>
            <a:r>
              <a:rPr lang="en-US" sz="1200" kern="1200" baseline="-25000" dirty="0">
                <a:solidFill>
                  <a:schemeClr val="tx1"/>
                </a:solidFill>
                <a:effectLst/>
                <a:latin typeface="+mn-lt"/>
                <a:ea typeface="+mn-ea"/>
                <a:cs typeface="+mn-cs"/>
              </a:rPr>
              <a:t>4</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US" sz="1200"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nitrite [NO</a:t>
            </a:r>
            <a:r>
              <a:rPr lang="en-US" sz="1200" kern="1200" baseline="-250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nitrite oxidizing bacteria (NOB, NO</a:t>
            </a:r>
            <a:r>
              <a:rPr lang="en-US" sz="1200" kern="1200" baseline="-250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to NO</a:t>
            </a:r>
            <a:r>
              <a:rPr lang="en-US" sz="1200" kern="1200" baseline="-25000" dirty="0">
                <a:solidFill>
                  <a:schemeClr val="tx1"/>
                </a:solidFill>
                <a:effectLst/>
                <a:latin typeface="+mn-lt"/>
                <a:ea typeface="+mn-ea"/>
                <a:cs typeface="+mn-cs"/>
              </a:rPr>
              <a:t>3</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A4990A6D-6C81-4BC1-883D-8278155C502F}" type="slidenum">
              <a:rPr lang="en-US" smtClean="0"/>
              <a:pPr/>
              <a:t>41</a:t>
            </a:fld>
            <a:endParaRPr lang="en-US"/>
          </a:p>
        </p:txBody>
      </p:sp>
    </p:spTree>
    <p:extLst>
      <p:ext uri="{BB962C8B-B14F-4D97-AF65-F5344CB8AC3E}">
        <p14:creationId xmlns:p14="http://schemas.microsoft.com/office/powerpoint/2010/main" val="2842519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Inoculated with </a:t>
            </a:r>
            <a:r>
              <a:rPr lang="en-US" sz="1200" kern="1200" dirty="0" err="1">
                <a:solidFill>
                  <a:schemeClr val="tx1"/>
                </a:solidFill>
                <a:effectLst/>
                <a:latin typeface="+mn-lt"/>
                <a:ea typeface="+mn-ea"/>
                <a:cs typeface="+mn-cs"/>
              </a:rPr>
              <a:t>sidestream</a:t>
            </a:r>
            <a:r>
              <a:rPr lang="en-US" sz="1200" kern="1200" dirty="0">
                <a:solidFill>
                  <a:schemeClr val="tx1"/>
                </a:solidFill>
                <a:effectLst/>
                <a:latin typeface="+mn-lt"/>
                <a:ea typeface="+mn-ea"/>
                <a:cs typeface="+mn-cs"/>
              </a:rPr>
              <a:t> DEMON biomass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Fig: Effluent N concentrations over time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First 77 days of operation saw ~50% TIN removal and 80% NH4 removal, with NO3/NH4 of 0.24</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Bulking event led to rapid anammox washout after ~90 days, after which the reactor was transitioned to a full nitrification reactor at low DO</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NH4 removal ~80%, TIN removal ~20%</a:t>
            </a:r>
          </a:p>
        </p:txBody>
      </p:sp>
      <p:sp>
        <p:nvSpPr>
          <p:cNvPr id="4" name="Slide Number Placeholder 3"/>
          <p:cNvSpPr>
            <a:spLocks noGrp="1"/>
          </p:cNvSpPr>
          <p:nvPr>
            <p:ph type="sldNum" sz="quarter" idx="5"/>
          </p:nvPr>
        </p:nvSpPr>
        <p:spPr/>
        <p:txBody>
          <a:bodyPr/>
          <a:lstStyle/>
          <a:p>
            <a:fld id="{A4990A6D-6C81-4BC1-883D-8278155C502F}" type="slidenum">
              <a:rPr lang="en-US" smtClean="0"/>
              <a:pPr/>
              <a:t>42</a:t>
            </a:fld>
            <a:endParaRPr lang="en-US"/>
          </a:p>
        </p:txBody>
      </p:sp>
    </p:spTree>
    <p:extLst>
      <p:ext uri="{BB962C8B-B14F-4D97-AF65-F5344CB8AC3E}">
        <p14:creationId xmlns:p14="http://schemas.microsoft.com/office/powerpoint/2010/main" val="3777986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sz="1200" kern="1200" dirty="0">
                <a:solidFill>
                  <a:schemeClr val="tx1"/>
                </a:solidFill>
                <a:effectLst/>
                <a:latin typeface="+mn-lt"/>
                <a:ea typeface="+mn-ea"/>
                <a:cs typeface="+mn-cs"/>
              </a:rPr>
              <a:t>16S rRNA gene sequencing revealed a declining trend of canonical AOB from 4.4% of total reads on Day 3 of reactor operation to 0.8% of total reads by Day 407, while NOB (which included only </a:t>
            </a:r>
            <a:r>
              <a:rPr lang="en-GB" sz="1200" i="1" kern="1200" dirty="0" err="1">
                <a:solidFill>
                  <a:schemeClr val="tx1"/>
                </a:solidFill>
                <a:effectLst/>
                <a:latin typeface="+mn-lt"/>
                <a:ea typeface="+mn-ea"/>
                <a:cs typeface="+mn-cs"/>
              </a:rPr>
              <a:t>Nitrospira</a:t>
            </a:r>
            <a:r>
              <a:rPr lang="en-GB" sz="1200" kern="1200" dirty="0">
                <a:solidFill>
                  <a:schemeClr val="tx1"/>
                </a:solidFill>
                <a:effectLst/>
                <a:latin typeface="+mn-lt"/>
                <a:ea typeface="+mn-ea"/>
                <a:cs typeface="+mn-cs"/>
              </a:rPr>
              <a:t>) steadily climbed from 3.1% of total reads on Day 3 to an unusually high 53% of reads on day 407</a:t>
            </a:r>
          </a:p>
          <a:p>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decline of anammox (which included all OTUs affiliated with the genus </a:t>
            </a:r>
            <a:r>
              <a:rPr lang="en-US" sz="1200" i="1" kern="1200" dirty="0" err="1">
                <a:solidFill>
                  <a:schemeClr val="tx1"/>
                </a:solidFill>
                <a:effectLst/>
                <a:latin typeface="+mn-lt"/>
                <a:ea typeface="+mn-ea"/>
                <a:cs typeface="+mn-cs"/>
              </a:rPr>
              <a:t>Brocadia</a:t>
            </a:r>
            <a:r>
              <a:rPr lang="en-US" sz="1200" kern="1200" dirty="0">
                <a:solidFill>
                  <a:schemeClr val="tx1"/>
                </a:solidFill>
                <a:effectLst/>
                <a:latin typeface="+mn-lt"/>
                <a:ea typeface="+mn-ea"/>
                <a:cs typeface="+mn-cs"/>
              </a:rPr>
              <a:t>; no other anammox genera were detected) relative abundance from 4% of total amplicons on day 13 to less than 0.1% by day 161; paralleled the rapid decline in maximum anammox activity (Figure 2) and TIN removal (Figure 1) in this system.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unexpected strong declining trend of canonical </a:t>
            </a:r>
            <a:r>
              <a:rPr lang="en-US" sz="1200" kern="1200" dirty="0" err="1">
                <a:solidFill>
                  <a:schemeClr val="tx1"/>
                </a:solidFill>
                <a:effectLst/>
                <a:latin typeface="+mn-lt"/>
                <a:ea typeface="+mn-ea"/>
                <a:cs typeface="+mn-cs"/>
              </a:rPr>
              <a:t>betaproteobacterial</a:t>
            </a:r>
            <a:r>
              <a:rPr lang="en-US" sz="1200" kern="1200" dirty="0">
                <a:solidFill>
                  <a:schemeClr val="tx1"/>
                </a:solidFill>
                <a:effectLst/>
                <a:latin typeface="+mn-lt"/>
                <a:ea typeface="+mn-ea"/>
                <a:cs typeface="+mn-cs"/>
              </a:rPr>
              <a:t> AOB (OTUs affiliated with the genus </a:t>
            </a:r>
            <a:r>
              <a:rPr lang="en-US" sz="1200" i="1" kern="1200" dirty="0" err="1">
                <a:solidFill>
                  <a:schemeClr val="tx1"/>
                </a:solidFill>
                <a:effectLst/>
                <a:latin typeface="+mn-lt"/>
                <a:ea typeface="+mn-ea"/>
                <a:cs typeface="+mn-cs"/>
              </a:rPr>
              <a:t>Nitrosomonas</a:t>
            </a:r>
            <a:r>
              <a:rPr lang="en-US" sz="1200" kern="1200" dirty="0">
                <a:solidFill>
                  <a:schemeClr val="tx1"/>
                </a:solidFill>
                <a:effectLst/>
                <a:latin typeface="+mn-lt"/>
                <a:ea typeface="+mn-ea"/>
                <a:cs typeface="+mn-cs"/>
              </a:rPr>
              <a:t>; no </a:t>
            </a:r>
            <a:r>
              <a:rPr lang="en-US" sz="1200" i="1" kern="1200" dirty="0" err="1">
                <a:solidFill>
                  <a:schemeClr val="tx1"/>
                </a:solidFill>
                <a:effectLst/>
                <a:latin typeface="+mn-lt"/>
                <a:ea typeface="+mn-ea"/>
                <a:cs typeface="+mn-cs"/>
              </a:rPr>
              <a:t>Nitrosospira</a:t>
            </a:r>
            <a:r>
              <a:rPr lang="en-US" sz="1200" kern="1200" dirty="0">
                <a:solidFill>
                  <a:schemeClr val="tx1"/>
                </a:solidFill>
                <a:effectLst/>
                <a:latin typeface="+mn-lt"/>
                <a:ea typeface="+mn-ea"/>
                <a:cs typeface="+mn-cs"/>
              </a:rPr>
              <a:t>, AOA, or gammaproteobacterial AOB were detected) from 4.4% of total reads on day 3 to 0.8% of total reads by day 407,</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putative NOB (which included only OTUs affiliated with the genus </a:t>
            </a:r>
            <a:r>
              <a:rPr lang="en-US" sz="1200" i="1" kern="1200" dirty="0" err="1">
                <a:solidFill>
                  <a:schemeClr val="tx1"/>
                </a:solidFill>
                <a:effectLst/>
                <a:latin typeface="+mn-lt"/>
                <a:ea typeface="+mn-ea"/>
                <a:cs typeface="+mn-cs"/>
              </a:rPr>
              <a:t>Nitrospira</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Nitrobacter</a:t>
            </a:r>
            <a:r>
              <a:rPr lang="en-US" sz="1200" kern="1200" dirty="0">
                <a:solidFill>
                  <a:schemeClr val="tx1"/>
                </a:solidFill>
                <a:effectLst/>
                <a:latin typeface="+mn-lt"/>
                <a:ea typeface="+mn-ea"/>
                <a:cs typeface="+mn-cs"/>
              </a:rPr>
              <a:t> and</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Nitrotoga</a:t>
            </a:r>
            <a:r>
              <a:rPr lang="en-US" sz="1200" kern="1200" dirty="0">
                <a:solidFill>
                  <a:schemeClr val="tx1"/>
                </a:solidFill>
                <a:effectLst/>
                <a:latin typeface="+mn-lt"/>
                <a:ea typeface="+mn-ea"/>
                <a:cs typeface="+mn-cs"/>
              </a:rPr>
              <a:t> were not detected, and </a:t>
            </a:r>
            <a:r>
              <a:rPr lang="en-US" sz="1200" i="1" kern="1200" dirty="0" err="1">
                <a:solidFill>
                  <a:schemeClr val="tx1"/>
                </a:solidFill>
                <a:effectLst/>
                <a:latin typeface="+mn-lt"/>
                <a:ea typeface="+mn-ea"/>
                <a:cs typeface="+mn-cs"/>
              </a:rPr>
              <a:t>Nitrolancea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was &lt;0.2% for all time points) steadily climbed from 3.1% of total reads on day 3 to an unusually high 53% of reads on day 407</a:t>
            </a:r>
          </a:p>
          <a:p>
            <a:r>
              <a:rPr lang="en-US" sz="1200" kern="1200" dirty="0">
                <a:solidFill>
                  <a:schemeClr val="tx1"/>
                </a:solidFill>
                <a:effectLst/>
                <a:latin typeface="+mn-lt"/>
                <a:ea typeface="+mn-ea"/>
                <a:cs typeface="+mn-cs"/>
              </a:rPr>
              <a:t>Taken together, these patterns of relative abundance of </a:t>
            </a:r>
            <a:r>
              <a:rPr lang="en-US" sz="1200" i="1" kern="1200" dirty="0" err="1">
                <a:solidFill>
                  <a:schemeClr val="tx1"/>
                </a:solidFill>
                <a:effectLst/>
                <a:latin typeface="+mn-lt"/>
                <a:ea typeface="+mn-ea"/>
                <a:cs typeface="+mn-cs"/>
              </a:rPr>
              <a:t>Nitrospira</a:t>
            </a:r>
            <a:r>
              <a:rPr lang="en-US" sz="1200" kern="1200" dirty="0">
                <a:solidFill>
                  <a:schemeClr val="tx1"/>
                </a:solidFill>
                <a:effectLst/>
                <a:latin typeface="+mn-lt"/>
                <a:ea typeface="+mn-ea"/>
                <a:cs typeface="+mn-cs"/>
              </a:rPr>
              <a:t> and AOB-affiliated OTUs in 16S rRNA gene sequencing datasets led us to hypothesize the accumulation of </a:t>
            </a:r>
            <a:r>
              <a:rPr lang="en-US" sz="1200" kern="1200" dirty="0" err="1">
                <a:solidFill>
                  <a:schemeClr val="tx1"/>
                </a:solidFill>
                <a:effectLst/>
                <a:latin typeface="+mn-lt"/>
                <a:ea typeface="+mn-ea"/>
                <a:cs typeface="+mn-cs"/>
              </a:rPr>
              <a:t>comammox</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Nitrospira</a:t>
            </a:r>
            <a:r>
              <a:rPr lang="en-US" sz="1200" kern="1200" dirty="0">
                <a:solidFill>
                  <a:schemeClr val="tx1"/>
                </a:solidFill>
                <a:effectLst/>
                <a:latin typeface="+mn-lt"/>
                <a:ea typeface="+mn-ea"/>
                <a:cs typeface="+mn-cs"/>
              </a:rPr>
              <a:t> due to the consistent high ammonia oxidation activity and complete nitrification in the reactor. </a:t>
            </a:r>
            <a:endParaRPr lang="en-GB"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Figure S1.</a:t>
            </a:r>
            <a:r>
              <a:rPr lang="en-US" dirty="0"/>
              <a:t>       Relative abundance of the 15 most abundant bacterial genera at each time point according to 16S rRNA gene sequencing data.  Sampling time point is shown on the x axis. The OTUs that were unclassified at the genus level are presented with the corresponding lowest </a:t>
            </a:r>
            <a:r>
              <a:rPr lang="en-US" dirty="0" err="1"/>
              <a:t>annotable</a:t>
            </a:r>
            <a:r>
              <a:rPr lang="en-US" dirty="0"/>
              <a:t> taxonomy names; ‘f_’ indicate ‘Family’, and ‘o_’ indicates ‘Order.’ </a:t>
            </a:r>
          </a:p>
          <a:p>
            <a:endParaRPr lang="en-US" dirty="0"/>
          </a:p>
        </p:txBody>
      </p:sp>
      <p:sp>
        <p:nvSpPr>
          <p:cNvPr id="4" name="Slide Number Placeholder 3"/>
          <p:cNvSpPr>
            <a:spLocks noGrp="1"/>
          </p:cNvSpPr>
          <p:nvPr>
            <p:ph type="sldNum" sz="quarter" idx="5"/>
          </p:nvPr>
        </p:nvSpPr>
        <p:spPr/>
        <p:txBody>
          <a:bodyPr/>
          <a:lstStyle/>
          <a:p>
            <a:fld id="{A4990A6D-6C81-4BC1-883D-8278155C502F}" type="slidenum">
              <a:rPr lang="en-US" smtClean="0"/>
              <a:pPr/>
              <a:t>43</a:t>
            </a:fld>
            <a:endParaRPr lang="en-US"/>
          </a:p>
        </p:txBody>
      </p:sp>
    </p:spTree>
    <p:extLst>
      <p:ext uri="{BB962C8B-B14F-4D97-AF65-F5344CB8AC3E}">
        <p14:creationId xmlns:p14="http://schemas.microsoft.com/office/powerpoint/2010/main" val="2740952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sz="1200" kern="1200" dirty="0">
                <a:solidFill>
                  <a:schemeClr val="tx1"/>
                </a:solidFill>
                <a:effectLst/>
                <a:latin typeface="+mn-lt"/>
                <a:ea typeface="+mn-ea"/>
                <a:cs typeface="+mn-cs"/>
              </a:rPr>
              <a:t>COULD CUT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16S-based methods are inadequate to distinguish </a:t>
            </a:r>
            <a:r>
              <a:rPr lang="en-GB" sz="1200" kern="1200" dirty="0" err="1">
                <a:solidFill>
                  <a:schemeClr val="tx1"/>
                </a:solidFill>
                <a:effectLst/>
                <a:latin typeface="+mn-lt"/>
                <a:ea typeface="+mn-ea"/>
                <a:cs typeface="+mn-cs"/>
              </a:rPr>
              <a:t>comammox</a:t>
            </a:r>
            <a:r>
              <a:rPr lang="en-GB" sz="1200" kern="1200" dirty="0">
                <a:solidFill>
                  <a:schemeClr val="tx1"/>
                </a:solidFill>
                <a:effectLst/>
                <a:latin typeface="+mn-lt"/>
                <a:ea typeface="+mn-ea"/>
                <a:cs typeface="+mn-cs"/>
              </a:rPr>
              <a:t> from canonical NOB; to do this, we need to use s </a:t>
            </a:r>
            <a:r>
              <a:rPr lang="en-GB" sz="1200" kern="1200" dirty="0" err="1">
                <a:solidFill>
                  <a:schemeClr val="tx1"/>
                </a:solidFill>
                <a:effectLst/>
                <a:latin typeface="+mn-lt"/>
                <a:ea typeface="+mn-ea"/>
                <a:cs typeface="+mn-cs"/>
              </a:rPr>
              <a:t>pecific</a:t>
            </a:r>
            <a:r>
              <a:rPr lang="en-GB" sz="1200" kern="1200" dirty="0">
                <a:solidFill>
                  <a:schemeClr val="tx1"/>
                </a:solidFill>
                <a:effectLst/>
                <a:latin typeface="+mn-lt"/>
                <a:ea typeface="+mn-ea"/>
                <a:cs typeface="+mn-cs"/>
              </a:rPr>
              <a:t> function gene markers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16S rRNA gene sequencing revealed a declining trend of canonical AOB from 4.4% of total reads on Day 3 of reactor operation to 0.8% of total reads by Day 407, while NOB (which included only </a:t>
            </a:r>
            <a:r>
              <a:rPr lang="en-GB" sz="1200" i="1" kern="1200" dirty="0" err="1">
                <a:solidFill>
                  <a:schemeClr val="tx1"/>
                </a:solidFill>
                <a:effectLst/>
                <a:latin typeface="+mn-lt"/>
                <a:ea typeface="+mn-ea"/>
                <a:cs typeface="+mn-cs"/>
              </a:rPr>
              <a:t>Nitrospira</a:t>
            </a:r>
            <a:r>
              <a:rPr lang="en-GB" sz="1200" kern="1200" dirty="0">
                <a:solidFill>
                  <a:schemeClr val="tx1"/>
                </a:solidFill>
                <a:effectLst/>
                <a:latin typeface="+mn-lt"/>
                <a:ea typeface="+mn-ea"/>
                <a:cs typeface="+mn-cs"/>
              </a:rPr>
              <a:t>) steadily climbed from 3.1% of total reads on Day 3 to an unusually high 53% of reads on day 407</a:t>
            </a:r>
          </a:p>
          <a:p>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decline of anammox (which included all OTUs affiliated with the genus </a:t>
            </a:r>
            <a:r>
              <a:rPr lang="en-US" sz="1200" i="1" kern="1200" dirty="0" err="1">
                <a:solidFill>
                  <a:schemeClr val="tx1"/>
                </a:solidFill>
                <a:effectLst/>
                <a:latin typeface="+mn-lt"/>
                <a:ea typeface="+mn-ea"/>
                <a:cs typeface="+mn-cs"/>
              </a:rPr>
              <a:t>Brocadia</a:t>
            </a:r>
            <a:r>
              <a:rPr lang="en-US" sz="1200" kern="1200" dirty="0">
                <a:solidFill>
                  <a:schemeClr val="tx1"/>
                </a:solidFill>
                <a:effectLst/>
                <a:latin typeface="+mn-lt"/>
                <a:ea typeface="+mn-ea"/>
                <a:cs typeface="+mn-cs"/>
              </a:rPr>
              <a:t>; no other anammox genera were detected) relative abundance from 4% of total amplicons on day 13 to less than 0.1% by day 161; paralleled the rapid decline in maximum anammox activity (Figure 2) and TIN removal (Figure 1) in this system.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unexpected strong declining trend of canonical </a:t>
            </a:r>
            <a:r>
              <a:rPr lang="en-US" sz="1200" kern="1200" dirty="0" err="1">
                <a:solidFill>
                  <a:schemeClr val="tx1"/>
                </a:solidFill>
                <a:effectLst/>
                <a:latin typeface="+mn-lt"/>
                <a:ea typeface="+mn-ea"/>
                <a:cs typeface="+mn-cs"/>
              </a:rPr>
              <a:t>betaproteobacterial</a:t>
            </a:r>
            <a:r>
              <a:rPr lang="en-US" sz="1200" kern="1200" dirty="0">
                <a:solidFill>
                  <a:schemeClr val="tx1"/>
                </a:solidFill>
                <a:effectLst/>
                <a:latin typeface="+mn-lt"/>
                <a:ea typeface="+mn-ea"/>
                <a:cs typeface="+mn-cs"/>
              </a:rPr>
              <a:t> AOB (OTUs affiliated with the genus </a:t>
            </a:r>
            <a:r>
              <a:rPr lang="en-US" sz="1200" i="1" kern="1200" dirty="0" err="1">
                <a:solidFill>
                  <a:schemeClr val="tx1"/>
                </a:solidFill>
                <a:effectLst/>
                <a:latin typeface="+mn-lt"/>
                <a:ea typeface="+mn-ea"/>
                <a:cs typeface="+mn-cs"/>
              </a:rPr>
              <a:t>Nitrosomonas</a:t>
            </a:r>
            <a:r>
              <a:rPr lang="en-US" sz="1200" kern="1200" dirty="0">
                <a:solidFill>
                  <a:schemeClr val="tx1"/>
                </a:solidFill>
                <a:effectLst/>
                <a:latin typeface="+mn-lt"/>
                <a:ea typeface="+mn-ea"/>
                <a:cs typeface="+mn-cs"/>
              </a:rPr>
              <a:t>; no </a:t>
            </a:r>
            <a:r>
              <a:rPr lang="en-US" sz="1200" i="1" kern="1200" dirty="0" err="1">
                <a:solidFill>
                  <a:schemeClr val="tx1"/>
                </a:solidFill>
                <a:effectLst/>
                <a:latin typeface="+mn-lt"/>
                <a:ea typeface="+mn-ea"/>
                <a:cs typeface="+mn-cs"/>
              </a:rPr>
              <a:t>Nitrosospira</a:t>
            </a:r>
            <a:r>
              <a:rPr lang="en-US" sz="1200" kern="1200" dirty="0">
                <a:solidFill>
                  <a:schemeClr val="tx1"/>
                </a:solidFill>
                <a:effectLst/>
                <a:latin typeface="+mn-lt"/>
                <a:ea typeface="+mn-ea"/>
                <a:cs typeface="+mn-cs"/>
              </a:rPr>
              <a:t>, AOA, or gammaproteobacterial AOB were detected) from 4.4% of total reads on day 3 to 0.8% of total reads by day 407,</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putative NOB (which included only OTUs affiliated with the genus </a:t>
            </a:r>
            <a:r>
              <a:rPr lang="en-US" sz="1200" i="1" kern="1200" dirty="0" err="1">
                <a:solidFill>
                  <a:schemeClr val="tx1"/>
                </a:solidFill>
                <a:effectLst/>
                <a:latin typeface="+mn-lt"/>
                <a:ea typeface="+mn-ea"/>
                <a:cs typeface="+mn-cs"/>
              </a:rPr>
              <a:t>Nitrospira</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Nitrobacter</a:t>
            </a:r>
            <a:r>
              <a:rPr lang="en-US" sz="1200" kern="1200" dirty="0">
                <a:solidFill>
                  <a:schemeClr val="tx1"/>
                </a:solidFill>
                <a:effectLst/>
                <a:latin typeface="+mn-lt"/>
                <a:ea typeface="+mn-ea"/>
                <a:cs typeface="+mn-cs"/>
              </a:rPr>
              <a:t> and</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Nitrotoga</a:t>
            </a:r>
            <a:r>
              <a:rPr lang="en-US" sz="1200" kern="1200" dirty="0">
                <a:solidFill>
                  <a:schemeClr val="tx1"/>
                </a:solidFill>
                <a:effectLst/>
                <a:latin typeface="+mn-lt"/>
                <a:ea typeface="+mn-ea"/>
                <a:cs typeface="+mn-cs"/>
              </a:rPr>
              <a:t> were not detected, and </a:t>
            </a:r>
            <a:r>
              <a:rPr lang="en-US" sz="1200" i="1" kern="1200" dirty="0" err="1">
                <a:solidFill>
                  <a:schemeClr val="tx1"/>
                </a:solidFill>
                <a:effectLst/>
                <a:latin typeface="+mn-lt"/>
                <a:ea typeface="+mn-ea"/>
                <a:cs typeface="+mn-cs"/>
              </a:rPr>
              <a:t>Nitrolancea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was &lt;0.2% for all time points) steadily climbed from 3.1% of total reads on day 3 to an unusually high 53% of reads on day 407</a:t>
            </a:r>
          </a:p>
          <a:p>
            <a:r>
              <a:rPr lang="en-US" sz="1200" kern="1200" dirty="0">
                <a:solidFill>
                  <a:schemeClr val="tx1"/>
                </a:solidFill>
                <a:effectLst/>
                <a:latin typeface="+mn-lt"/>
                <a:ea typeface="+mn-ea"/>
                <a:cs typeface="+mn-cs"/>
              </a:rPr>
              <a:t>Taken together, these patterns of relative abundance of </a:t>
            </a:r>
            <a:r>
              <a:rPr lang="en-US" sz="1200" i="1" kern="1200" dirty="0" err="1">
                <a:solidFill>
                  <a:schemeClr val="tx1"/>
                </a:solidFill>
                <a:effectLst/>
                <a:latin typeface="+mn-lt"/>
                <a:ea typeface="+mn-ea"/>
                <a:cs typeface="+mn-cs"/>
              </a:rPr>
              <a:t>Nitrospira</a:t>
            </a:r>
            <a:r>
              <a:rPr lang="en-US" sz="1200" kern="1200" dirty="0">
                <a:solidFill>
                  <a:schemeClr val="tx1"/>
                </a:solidFill>
                <a:effectLst/>
                <a:latin typeface="+mn-lt"/>
                <a:ea typeface="+mn-ea"/>
                <a:cs typeface="+mn-cs"/>
              </a:rPr>
              <a:t> and AOB-affiliated OTUs in 16S rRNA gene sequencing datasets led us to hypothesize the accumulation of </a:t>
            </a:r>
            <a:r>
              <a:rPr lang="en-US" sz="1200" kern="1200" dirty="0" err="1">
                <a:solidFill>
                  <a:schemeClr val="tx1"/>
                </a:solidFill>
                <a:effectLst/>
                <a:latin typeface="+mn-lt"/>
                <a:ea typeface="+mn-ea"/>
                <a:cs typeface="+mn-cs"/>
              </a:rPr>
              <a:t>comammox</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Nitrospira</a:t>
            </a:r>
            <a:r>
              <a:rPr lang="en-US" sz="1200" kern="1200" dirty="0">
                <a:solidFill>
                  <a:schemeClr val="tx1"/>
                </a:solidFill>
                <a:effectLst/>
                <a:latin typeface="+mn-lt"/>
                <a:ea typeface="+mn-ea"/>
                <a:cs typeface="+mn-cs"/>
              </a:rPr>
              <a:t> due to the consistent high ammonia oxidation activity and complete nitrification in the reactor. </a:t>
            </a:r>
            <a:endParaRPr lang="en-GB"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Figure S1.</a:t>
            </a:r>
            <a:r>
              <a:rPr lang="en-US" dirty="0"/>
              <a:t>       Relative abundance of the 15 most abundant bacterial genera at each time point according to 16S rRNA gene sequencing data.  Sampling time point is shown on the x axis. The OTUs that were unclassified at the genus level are presented with the corresponding lowest </a:t>
            </a:r>
            <a:r>
              <a:rPr lang="en-US" dirty="0" err="1"/>
              <a:t>annotable</a:t>
            </a:r>
            <a:r>
              <a:rPr lang="en-US" dirty="0"/>
              <a:t> taxonomy names; ‘f_’ indicate ‘Family’, and ‘o_’ indicates ‘Order.’ </a:t>
            </a:r>
          </a:p>
          <a:p>
            <a:endParaRPr lang="en-US" dirty="0"/>
          </a:p>
        </p:txBody>
      </p:sp>
      <p:sp>
        <p:nvSpPr>
          <p:cNvPr id="4" name="Slide Number Placeholder 3"/>
          <p:cNvSpPr>
            <a:spLocks noGrp="1"/>
          </p:cNvSpPr>
          <p:nvPr>
            <p:ph type="sldNum" sz="quarter" idx="5"/>
          </p:nvPr>
        </p:nvSpPr>
        <p:spPr/>
        <p:txBody>
          <a:bodyPr/>
          <a:lstStyle/>
          <a:p>
            <a:fld id="{A4990A6D-6C81-4BC1-883D-8278155C502F}" type="slidenum">
              <a:rPr lang="en-US" smtClean="0"/>
              <a:pPr/>
              <a:t>44</a:t>
            </a:fld>
            <a:endParaRPr lang="en-US"/>
          </a:p>
        </p:txBody>
      </p:sp>
    </p:spTree>
    <p:extLst>
      <p:ext uri="{BB962C8B-B14F-4D97-AF65-F5344CB8AC3E}">
        <p14:creationId xmlns:p14="http://schemas.microsoft.com/office/powerpoint/2010/main" val="31679216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-Presence or abundance of </a:t>
            </a:r>
            <a:r>
              <a:rPr lang="en-US" sz="1200" b="1" kern="1200" dirty="0" err="1">
                <a:solidFill>
                  <a:schemeClr val="tx1"/>
                </a:solidFill>
                <a:effectLst/>
                <a:latin typeface="+mn-lt"/>
                <a:ea typeface="+mn-ea"/>
                <a:cs typeface="+mn-cs"/>
              </a:rPr>
              <a:t>comammox</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Nitropsira</a:t>
            </a:r>
            <a:r>
              <a:rPr lang="en-US" sz="1200" b="1" kern="1200" dirty="0">
                <a:solidFill>
                  <a:schemeClr val="tx1"/>
                </a:solidFill>
                <a:effectLst/>
                <a:latin typeface="+mn-lt"/>
                <a:ea typeface="+mn-ea"/>
                <a:cs typeface="+mn-cs"/>
              </a:rPr>
              <a:t> cannot be definitely resolved with 16S rRNA amplicon sequencing or FISH alone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To test for </a:t>
            </a:r>
            <a:r>
              <a:rPr lang="en-US" sz="1200" b="1" kern="1200" dirty="0" err="1">
                <a:solidFill>
                  <a:schemeClr val="tx1"/>
                </a:solidFill>
                <a:effectLst/>
                <a:latin typeface="+mn-lt"/>
                <a:ea typeface="+mn-ea"/>
                <a:cs typeface="+mn-cs"/>
              </a:rPr>
              <a:t>comammox</a:t>
            </a:r>
            <a:r>
              <a:rPr lang="en-US" sz="1200" b="1" kern="1200" dirty="0">
                <a:solidFill>
                  <a:schemeClr val="tx1"/>
                </a:solidFill>
                <a:effectLst/>
                <a:latin typeface="+mn-lt"/>
                <a:ea typeface="+mn-ea"/>
                <a:cs typeface="+mn-cs"/>
              </a:rPr>
              <a:t> enrichment, we therefore turned to several qPCR assays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-x-axis, y-axis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Green shows some dynamics in AOB </a:t>
            </a:r>
            <a:r>
              <a:rPr lang="en-US" sz="1200" kern="1200" dirty="0" err="1">
                <a:solidFill>
                  <a:schemeClr val="tx1"/>
                </a:solidFill>
                <a:effectLst/>
                <a:latin typeface="+mn-lt"/>
                <a:ea typeface="+mn-ea"/>
                <a:cs typeface="+mn-cs"/>
              </a:rPr>
              <a:t>amoA</a:t>
            </a:r>
            <a:r>
              <a:rPr lang="en-US" sz="1200" kern="1200" dirty="0">
                <a:solidFill>
                  <a:schemeClr val="tx1"/>
                </a:solidFill>
                <a:effectLst/>
                <a:latin typeface="+mn-lt"/>
                <a:ea typeface="+mn-ea"/>
                <a:cs typeface="+mn-cs"/>
              </a:rPr>
              <a:t>, but in general a strong downwards trend from 1-2% of the overall population to less than .1 % in our final sampling time point, in line with 16S sequencing and </a:t>
            </a:r>
            <a:r>
              <a:rPr lang="en-US" sz="1200" kern="1200" dirty="0" err="1">
                <a:solidFill>
                  <a:schemeClr val="tx1"/>
                </a:solidFill>
                <a:effectLst/>
                <a:latin typeface="+mn-lt"/>
                <a:ea typeface="+mn-ea"/>
                <a:cs typeface="+mn-cs"/>
              </a:rPr>
              <a:t>FISh</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blue, we see a corresponding increase of total </a:t>
            </a:r>
            <a:r>
              <a:rPr lang="en-US" sz="1200" kern="1200" dirty="0" err="1">
                <a:solidFill>
                  <a:schemeClr val="tx1"/>
                </a:solidFill>
                <a:effectLst/>
                <a:latin typeface="+mn-lt"/>
                <a:ea typeface="+mn-ea"/>
                <a:cs typeface="+mn-cs"/>
              </a:rPr>
              <a:t>Nitrospira</a:t>
            </a:r>
            <a:r>
              <a:rPr lang="en-US" sz="1200" kern="1200" dirty="0">
                <a:solidFill>
                  <a:schemeClr val="tx1"/>
                </a:solidFill>
                <a:effectLst/>
                <a:latin typeface="+mn-lt"/>
                <a:ea typeface="+mn-ea"/>
                <a:cs typeface="+mn-cs"/>
              </a:rPr>
              <a:t> from about 10% to 55% of the overall community, in line with our 16S sequencing and FISH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kicker is the gray line, which shows trends in relative abundance of </a:t>
            </a:r>
            <a:r>
              <a:rPr lang="en-US" sz="1200" kern="1200" dirty="0" err="1">
                <a:solidFill>
                  <a:schemeClr val="tx1"/>
                </a:solidFill>
                <a:effectLst/>
                <a:latin typeface="+mn-lt"/>
                <a:ea typeface="+mn-ea"/>
                <a:cs typeface="+mn-cs"/>
              </a:rPr>
              <a:t>comammox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amoA</a:t>
            </a:r>
            <a:r>
              <a:rPr lang="en-US" sz="1200" kern="1200" dirty="0">
                <a:solidFill>
                  <a:schemeClr val="tx1"/>
                </a:solidFill>
                <a:effectLst/>
                <a:latin typeface="+mn-lt"/>
                <a:ea typeface="+mn-ea"/>
                <a:cs typeface="+mn-cs"/>
              </a:rPr>
              <a:t>.  What we see is a shift in </a:t>
            </a:r>
            <a:r>
              <a:rPr lang="en-US" sz="1200" kern="1200" dirty="0" err="1">
                <a:solidFill>
                  <a:schemeClr val="tx1"/>
                </a:solidFill>
                <a:effectLst/>
                <a:latin typeface="+mn-lt"/>
                <a:ea typeface="+mn-ea"/>
                <a:cs typeface="+mn-cs"/>
              </a:rPr>
              <a:t>comammox</a:t>
            </a:r>
            <a:r>
              <a:rPr lang="en-US" sz="1200" kern="1200" dirty="0">
                <a:solidFill>
                  <a:schemeClr val="tx1"/>
                </a:solidFill>
                <a:effectLst/>
                <a:latin typeface="+mn-lt"/>
                <a:ea typeface="+mn-ea"/>
                <a:cs typeface="+mn-cs"/>
              </a:rPr>
              <a:t> abundance, from close to non detect in the first 150 days to a strong enrichment over the last 200 days of operation.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 day 407, </a:t>
            </a:r>
            <a:r>
              <a:rPr lang="en-US" sz="1200" kern="1200" dirty="0" err="1">
                <a:solidFill>
                  <a:schemeClr val="tx1"/>
                </a:solidFill>
                <a:effectLst/>
                <a:latin typeface="+mn-lt"/>
                <a:ea typeface="+mn-ea"/>
                <a:cs typeface="+mn-cs"/>
              </a:rPr>
              <a:t>comammox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amoA</a:t>
            </a:r>
            <a:r>
              <a:rPr lang="en-US" sz="1200" kern="1200" dirty="0">
                <a:solidFill>
                  <a:schemeClr val="tx1"/>
                </a:solidFill>
                <a:effectLst/>
                <a:latin typeface="+mn-lt"/>
                <a:ea typeface="+mn-ea"/>
                <a:cs typeface="+mn-cs"/>
              </a:rPr>
              <a:t> was about 20fold more abundant than AOB </a:t>
            </a:r>
            <a:r>
              <a:rPr lang="en-US" sz="1200" kern="1200" dirty="0" err="1">
                <a:solidFill>
                  <a:schemeClr val="tx1"/>
                </a:solidFill>
                <a:effectLst/>
                <a:latin typeface="+mn-lt"/>
                <a:ea typeface="+mn-ea"/>
                <a:cs typeface="+mn-cs"/>
              </a:rPr>
              <a:t>amoA</a:t>
            </a:r>
            <a:r>
              <a:rPr lang="en-US" sz="1200" kern="1200" dirty="0">
                <a:solidFill>
                  <a:schemeClr val="tx1"/>
                </a:solidFill>
                <a:effectLst/>
                <a:latin typeface="+mn-lt"/>
                <a:ea typeface="+mn-ea"/>
                <a:cs typeface="+mn-cs"/>
              </a:rPr>
              <a:t>, demonstrating strong dominance in terms of ammonia oxidizer population abundance by </a:t>
            </a:r>
            <a:r>
              <a:rPr lang="en-US" sz="1200" kern="1200" dirty="0" err="1">
                <a:solidFill>
                  <a:schemeClr val="tx1"/>
                </a:solidFill>
                <a:effectLst/>
                <a:latin typeface="+mn-lt"/>
                <a:ea typeface="+mn-ea"/>
                <a:cs typeface="+mn-cs"/>
              </a:rPr>
              <a:t>comammox</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-I’ll also point out that while we saw a strong enrichment of </a:t>
            </a:r>
            <a:r>
              <a:rPr lang="en-US" sz="1200" kern="1200" dirty="0" err="1">
                <a:solidFill>
                  <a:schemeClr val="tx1"/>
                </a:solidFill>
                <a:effectLst/>
                <a:latin typeface="+mn-lt"/>
                <a:ea typeface="+mn-ea"/>
                <a:cs typeface="+mn-cs"/>
              </a:rPr>
              <a:t>comammox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Nitrospira</a:t>
            </a:r>
            <a:r>
              <a:rPr lang="en-US" sz="1200" kern="1200" dirty="0">
                <a:solidFill>
                  <a:schemeClr val="tx1"/>
                </a:solidFill>
                <a:effectLst/>
                <a:latin typeface="+mn-lt"/>
                <a:ea typeface="+mn-ea"/>
                <a:cs typeface="+mn-cs"/>
              </a:rPr>
              <a:t>, we also saw a very large and diverse community of non-</a:t>
            </a:r>
            <a:r>
              <a:rPr lang="en-US" sz="1200" kern="1200" dirty="0" err="1">
                <a:solidFill>
                  <a:schemeClr val="tx1"/>
                </a:solidFill>
                <a:effectLst/>
                <a:latin typeface="+mn-lt"/>
                <a:ea typeface="+mn-ea"/>
                <a:cs typeface="+mn-cs"/>
              </a:rPr>
              <a:t>comammox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Nitrospira</a:t>
            </a:r>
            <a:r>
              <a:rPr lang="en-US" sz="1200" kern="1200" dirty="0">
                <a:solidFill>
                  <a:schemeClr val="tx1"/>
                </a:solidFill>
                <a:effectLst/>
                <a:latin typeface="+mn-lt"/>
                <a:ea typeface="+mn-ea"/>
                <a:cs typeface="+mn-cs"/>
              </a:rPr>
              <a:t>, so </a:t>
            </a:r>
            <a:r>
              <a:rPr lang="en-US" sz="1200" kern="1200" dirty="0" err="1">
                <a:solidFill>
                  <a:schemeClr val="tx1"/>
                </a:solidFill>
                <a:effectLst/>
                <a:latin typeface="+mn-lt"/>
                <a:ea typeface="+mn-ea"/>
                <a:cs typeface="+mn-cs"/>
              </a:rPr>
              <a:t>comammox</a:t>
            </a:r>
            <a:r>
              <a:rPr lang="en-US" sz="1200" kern="1200" dirty="0">
                <a:solidFill>
                  <a:schemeClr val="tx1"/>
                </a:solidFill>
                <a:effectLst/>
                <a:latin typeface="+mn-lt"/>
                <a:ea typeface="+mn-ea"/>
                <a:cs typeface="+mn-cs"/>
              </a:rPr>
              <a:t> do not appear to be driving all of nitrite reduction in this reactor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YUBO:</a:t>
            </a:r>
          </a:p>
          <a:p>
            <a:r>
              <a:rPr lang="en-US" sz="1200" b="0" i="0" u="none" strike="noStrike" kern="1200" dirty="0">
                <a:solidFill>
                  <a:schemeClr val="tx1"/>
                </a:solidFill>
                <a:effectLst/>
                <a:latin typeface="+mn-lt"/>
                <a:ea typeface="+mn-ea"/>
                <a:cs typeface="+mn-cs"/>
              </a:rPr>
              <a:t>meta results:  </a:t>
            </a:r>
            <a:r>
              <a:rPr lang="en-US" sz="1200" b="0" i="0" u="none" strike="noStrike" kern="1200" dirty="0" err="1">
                <a:solidFill>
                  <a:schemeClr val="tx1"/>
                </a:solidFill>
                <a:effectLst/>
                <a:latin typeface="+mn-lt"/>
                <a:ea typeface="+mn-ea"/>
                <a:cs typeface="+mn-cs"/>
              </a:rPr>
              <a:t>Comammox</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amoA</a:t>
            </a:r>
            <a:r>
              <a:rPr lang="en-US" sz="1200" b="0" i="0" u="none" strike="noStrike" kern="1200" dirty="0">
                <a:solidFill>
                  <a:schemeClr val="tx1"/>
                </a:solidFill>
                <a:effectLst/>
                <a:latin typeface="+mn-lt"/>
                <a:ea typeface="+mn-ea"/>
                <a:cs typeface="+mn-cs"/>
              </a:rPr>
              <a:t> accounted for ~ 0%, 70% and 98% of all the </a:t>
            </a:r>
            <a:r>
              <a:rPr lang="en-US" sz="1200" b="0" i="0" u="none" strike="noStrike" kern="1200" dirty="0" err="1">
                <a:solidFill>
                  <a:schemeClr val="tx1"/>
                </a:solidFill>
                <a:effectLst/>
                <a:latin typeface="+mn-lt"/>
                <a:ea typeface="+mn-ea"/>
                <a:cs typeface="+mn-cs"/>
              </a:rPr>
              <a:t>amoA</a:t>
            </a:r>
            <a:r>
              <a:rPr lang="en-US" sz="1200" b="0" i="0" u="none" strike="noStrike" kern="1200" dirty="0">
                <a:solidFill>
                  <a:schemeClr val="tx1"/>
                </a:solidFill>
                <a:effectLst/>
                <a:latin typeface="+mn-lt"/>
                <a:ea typeface="+mn-ea"/>
                <a:cs typeface="+mn-cs"/>
              </a:rPr>
              <a:t> gene annotated on day0, day 230 and day 405;</a:t>
            </a:r>
          </a:p>
          <a:p>
            <a:r>
              <a:rPr lang="en-US" sz="1200" b="0" i="0" u="none" strike="noStrike" kern="1200" dirty="0">
                <a:solidFill>
                  <a:schemeClr val="tx1"/>
                </a:solidFill>
                <a:effectLst/>
                <a:latin typeface="+mn-lt"/>
                <a:ea typeface="+mn-ea"/>
                <a:cs typeface="+mn-cs"/>
              </a:rPr>
              <a:t> q-PCR results:  </a:t>
            </a:r>
            <a:r>
              <a:rPr lang="en-US" sz="1200" b="0" i="0" u="none" strike="noStrike" kern="1200" dirty="0" err="1">
                <a:solidFill>
                  <a:schemeClr val="tx1"/>
                </a:solidFill>
                <a:effectLst/>
                <a:latin typeface="+mn-lt"/>
                <a:ea typeface="+mn-ea"/>
                <a:cs typeface="+mn-cs"/>
              </a:rPr>
              <a:t>comammox</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amoA</a:t>
            </a:r>
            <a:r>
              <a:rPr lang="en-US" sz="1200" b="0" i="0" u="none" strike="noStrike" kern="1200" dirty="0">
                <a:solidFill>
                  <a:schemeClr val="tx1"/>
                </a:solidFill>
                <a:effectLst/>
                <a:latin typeface="+mn-lt"/>
                <a:ea typeface="+mn-ea"/>
                <a:cs typeface="+mn-cs"/>
              </a:rPr>
              <a:t> accounted for 0%, 42%, and 94% of all the </a:t>
            </a:r>
            <a:r>
              <a:rPr lang="en-US" sz="1200" b="0" i="0" u="none" strike="noStrike" kern="1200" dirty="0" err="1">
                <a:solidFill>
                  <a:schemeClr val="tx1"/>
                </a:solidFill>
                <a:effectLst/>
                <a:latin typeface="+mn-lt"/>
                <a:ea typeface="+mn-ea"/>
                <a:cs typeface="+mn-cs"/>
              </a:rPr>
              <a:t>amoA</a:t>
            </a:r>
            <a:r>
              <a:rPr lang="en-US" sz="1200" b="0" i="0" u="none" strike="noStrike" kern="1200" dirty="0">
                <a:solidFill>
                  <a:schemeClr val="tx1"/>
                </a:solidFill>
                <a:effectLst/>
                <a:latin typeface="+mn-lt"/>
                <a:ea typeface="+mn-ea"/>
                <a:cs typeface="+mn-cs"/>
              </a:rPr>
              <a:t> genes on day0, day 230 and day 405;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presence or abundance of </a:t>
            </a:r>
            <a:r>
              <a:rPr lang="en-US" sz="1200" kern="1200" dirty="0" err="1">
                <a:solidFill>
                  <a:schemeClr val="tx1"/>
                </a:solidFill>
                <a:effectLst/>
                <a:latin typeface="+mn-lt"/>
                <a:ea typeface="+mn-ea"/>
                <a:cs typeface="+mn-cs"/>
              </a:rPr>
              <a:t>comammox</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Nitrospira</a:t>
            </a:r>
            <a:r>
              <a:rPr lang="en-US" sz="1200" kern="1200" dirty="0">
                <a:solidFill>
                  <a:schemeClr val="tx1"/>
                </a:solidFill>
                <a:effectLst/>
                <a:latin typeface="+mn-lt"/>
                <a:ea typeface="+mn-ea"/>
                <a:cs typeface="+mn-cs"/>
              </a:rPr>
              <a:t> cannot be resolved from 16S rRNA amplicon sequencing alone (Lawson and </a:t>
            </a:r>
            <a:r>
              <a:rPr lang="en-US" sz="1200" kern="1200" dirty="0" err="1">
                <a:solidFill>
                  <a:schemeClr val="tx1"/>
                </a:solidFill>
                <a:effectLst/>
                <a:latin typeface="+mn-lt"/>
                <a:ea typeface="+mn-ea"/>
                <a:cs typeface="+mn-cs"/>
              </a:rPr>
              <a:t>Lücker</a:t>
            </a:r>
            <a:r>
              <a:rPr lang="en-US" sz="1200" kern="1200" dirty="0">
                <a:solidFill>
                  <a:schemeClr val="tx1"/>
                </a:solidFill>
                <a:effectLst/>
                <a:latin typeface="+mn-lt"/>
                <a:ea typeface="+mn-ea"/>
                <a:cs typeface="+mn-cs"/>
              </a:rPr>
              <a:t>, 2018), and the unusually abundant </a:t>
            </a:r>
            <a:r>
              <a:rPr lang="en-US" sz="1200" i="1" kern="1200" dirty="0" err="1">
                <a:solidFill>
                  <a:schemeClr val="tx1"/>
                </a:solidFill>
                <a:effectLst/>
                <a:latin typeface="+mn-lt"/>
                <a:ea typeface="+mn-ea"/>
                <a:cs typeface="+mn-cs"/>
              </a:rPr>
              <a:t>Nitrospira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population warranted the use of better tools for functional group quantification. For this purpose, qPCR was used to quantify </a:t>
            </a:r>
            <a:r>
              <a:rPr lang="en-US" sz="1200" kern="1200" dirty="0" err="1">
                <a:solidFill>
                  <a:schemeClr val="tx1"/>
                </a:solidFill>
                <a:effectLst/>
                <a:latin typeface="+mn-lt"/>
                <a:ea typeface="+mn-ea"/>
                <a:cs typeface="+mn-cs"/>
              </a:rPr>
              <a:t>comammox</a:t>
            </a:r>
            <a:r>
              <a:rPr lang="en-US" sz="1200" kern="1200" dirty="0">
                <a:solidFill>
                  <a:schemeClr val="tx1"/>
                </a:solidFill>
                <a:effectLst/>
                <a:latin typeface="+mn-lt"/>
                <a:ea typeface="+mn-ea"/>
                <a:cs typeface="+mn-cs"/>
              </a:rPr>
              <a:t> (targeting </a:t>
            </a:r>
            <a:r>
              <a:rPr lang="en-US" sz="1200" i="1" kern="1200" dirty="0" err="1">
                <a:solidFill>
                  <a:schemeClr val="tx1"/>
                </a:solidFill>
                <a:effectLst/>
                <a:latin typeface="+mn-lt"/>
                <a:ea typeface="+mn-ea"/>
                <a:cs typeface="+mn-cs"/>
              </a:rPr>
              <a:t>amo</a:t>
            </a:r>
            <a:r>
              <a:rPr lang="en-US" sz="1200" kern="1200" dirty="0" err="1">
                <a:solidFill>
                  <a:schemeClr val="tx1"/>
                </a:solidFill>
                <a:effectLst/>
                <a:latin typeface="+mn-lt"/>
                <a:ea typeface="+mn-ea"/>
                <a:cs typeface="+mn-cs"/>
              </a:rPr>
              <a:t>A</a:t>
            </a:r>
            <a:r>
              <a:rPr lang="en-US" sz="1200" kern="1200" dirty="0">
                <a:solidFill>
                  <a:schemeClr val="tx1"/>
                </a:solidFill>
                <a:effectLst/>
                <a:latin typeface="+mn-lt"/>
                <a:ea typeface="+mn-ea"/>
                <a:cs typeface="+mn-cs"/>
              </a:rPr>
              <a:t>), canonical AOB (</a:t>
            </a:r>
            <a:r>
              <a:rPr lang="en-US" sz="1200" i="1" kern="1200" dirty="0" err="1">
                <a:solidFill>
                  <a:schemeClr val="tx1"/>
                </a:solidFill>
                <a:effectLst/>
                <a:latin typeface="+mn-lt"/>
                <a:ea typeface="+mn-ea"/>
                <a:cs typeface="+mn-cs"/>
              </a:rPr>
              <a:t>amo</a:t>
            </a:r>
            <a:r>
              <a:rPr lang="en-US" sz="1200" kern="1200" dirty="0" err="1">
                <a:solidFill>
                  <a:schemeClr val="tx1"/>
                </a:solidFill>
                <a:effectLst/>
                <a:latin typeface="+mn-lt"/>
                <a:ea typeface="+mn-ea"/>
                <a:cs typeface="+mn-cs"/>
              </a:rPr>
              <a:t>A</a:t>
            </a:r>
            <a:r>
              <a:rPr lang="en-US" sz="1200" kern="1200" dirty="0">
                <a:solidFill>
                  <a:schemeClr val="tx1"/>
                </a:solidFill>
                <a:effectLst/>
                <a:latin typeface="+mn-lt"/>
                <a:ea typeface="+mn-ea"/>
                <a:cs typeface="+mn-cs"/>
              </a:rPr>
              <a:t>), total </a:t>
            </a:r>
            <a:r>
              <a:rPr lang="en-US" sz="1200" i="1" kern="1200" dirty="0" err="1">
                <a:solidFill>
                  <a:schemeClr val="tx1"/>
                </a:solidFill>
                <a:effectLst/>
                <a:latin typeface="+mn-lt"/>
                <a:ea typeface="+mn-ea"/>
                <a:cs typeface="+mn-cs"/>
              </a:rPr>
              <a:t>Nitrospira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nxrB</a:t>
            </a:r>
            <a:r>
              <a:rPr lang="en-US" sz="1200" kern="1200" dirty="0">
                <a:solidFill>
                  <a:schemeClr val="tx1"/>
                </a:solidFill>
                <a:effectLst/>
                <a:latin typeface="+mn-lt"/>
                <a:ea typeface="+mn-ea"/>
                <a:cs typeface="+mn-cs"/>
              </a:rPr>
              <a:t>), and total bacteria (16S rRNA)</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t>
            </a:r>
            <a:r>
              <a:rPr lang="en-GB" sz="1200" kern="1200" dirty="0" err="1">
                <a:solidFill>
                  <a:schemeClr val="tx1"/>
                </a:solidFill>
                <a:effectLst/>
                <a:latin typeface="+mn-lt"/>
                <a:ea typeface="+mn-ea"/>
                <a:cs typeface="+mn-cs"/>
              </a:rPr>
              <a:t>comammox</a:t>
            </a:r>
            <a:r>
              <a:rPr lang="en-GB" sz="1200"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amoA</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trend revealed an increasing abundance in </a:t>
            </a:r>
            <a:r>
              <a:rPr lang="en-GB" sz="1200" kern="1200" dirty="0" err="1">
                <a:solidFill>
                  <a:schemeClr val="tx1"/>
                </a:solidFill>
                <a:effectLst/>
                <a:latin typeface="+mn-lt"/>
                <a:ea typeface="+mn-ea"/>
                <a:cs typeface="+mn-cs"/>
              </a:rPr>
              <a:t>comammox</a:t>
            </a:r>
            <a:r>
              <a:rPr lang="en-GB" sz="1200"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Nitrospira</a:t>
            </a:r>
            <a:r>
              <a:rPr lang="en-GB" sz="1200" kern="1200" dirty="0">
                <a:solidFill>
                  <a:schemeClr val="tx1"/>
                </a:solidFill>
                <a:effectLst/>
                <a:latin typeface="+mn-lt"/>
                <a:ea typeface="+mn-ea"/>
                <a:cs typeface="+mn-cs"/>
              </a:rPr>
              <a:t> beginning around Day 222. </a:t>
            </a:r>
            <a:r>
              <a:rPr lang="en-GB" sz="1200" kern="1200" dirty="0" err="1">
                <a:solidFill>
                  <a:schemeClr val="tx1"/>
                </a:solidFill>
                <a:effectLst/>
                <a:latin typeface="+mn-lt"/>
                <a:ea typeface="+mn-ea"/>
                <a:cs typeface="+mn-cs"/>
              </a:rPr>
              <a:t>Comammox</a:t>
            </a:r>
            <a:r>
              <a:rPr lang="en-GB" sz="1200" kern="1200" dirty="0">
                <a:solidFill>
                  <a:schemeClr val="tx1"/>
                </a:solidFill>
                <a:effectLst/>
                <a:latin typeface="+mn-lt"/>
                <a:ea typeface="+mn-ea"/>
                <a:cs typeface="+mn-cs"/>
              </a:rPr>
              <a:t> was the dominant ammonia oxidizer from Day 254 to 414 according to qPCR, with an average 79% of total </a:t>
            </a:r>
            <a:r>
              <a:rPr lang="en-GB" sz="1200" i="1" kern="1200" dirty="0" err="1">
                <a:solidFill>
                  <a:schemeClr val="tx1"/>
                </a:solidFill>
                <a:effectLst/>
                <a:latin typeface="+mn-lt"/>
                <a:ea typeface="+mn-ea"/>
                <a:cs typeface="+mn-cs"/>
              </a:rPr>
              <a:t>amoA</a:t>
            </a:r>
            <a:r>
              <a:rPr lang="en-GB" sz="1200" kern="1200" dirty="0">
                <a:solidFill>
                  <a:schemeClr val="tx1"/>
                </a:solidFill>
                <a:effectLst/>
                <a:latin typeface="+mn-lt"/>
                <a:ea typeface="+mn-ea"/>
                <a:cs typeface="+mn-cs"/>
              </a:rPr>
              <a:t> reads. However, during that same time range </a:t>
            </a:r>
            <a:r>
              <a:rPr lang="en-GB" sz="1200" kern="1200" dirty="0" err="1">
                <a:solidFill>
                  <a:schemeClr val="tx1"/>
                </a:solidFill>
                <a:effectLst/>
                <a:latin typeface="+mn-lt"/>
                <a:ea typeface="+mn-ea"/>
                <a:cs typeface="+mn-cs"/>
              </a:rPr>
              <a:t>comammox</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amoA</a:t>
            </a:r>
            <a:r>
              <a:rPr lang="en-GB" sz="1200" kern="1200" dirty="0">
                <a:solidFill>
                  <a:schemeClr val="tx1"/>
                </a:solidFill>
                <a:effectLst/>
                <a:latin typeface="+mn-lt"/>
                <a:ea typeface="+mn-ea"/>
                <a:cs typeface="+mn-cs"/>
              </a:rPr>
              <a:t> reads were only 5% as abundant as total </a:t>
            </a:r>
            <a:r>
              <a:rPr lang="en-GB" sz="1200" i="1" kern="1200" dirty="0" err="1">
                <a:solidFill>
                  <a:schemeClr val="tx1"/>
                </a:solidFill>
                <a:effectLst/>
                <a:latin typeface="+mn-lt"/>
                <a:ea typeface="+mn-ea"/>
                <a:cs typeface="+mn-cs"/>
              </a:rPr>
              <a:t>nxrB</a:t>
            </a:r>
            <a:r>
              <a:rPr lang="en-GB" sz="1200" kern="1200" dirty="0">
                <a:solidFill>
                  <a:schemeClr val="tx1"/>
                </a:solidFill>
                <a:effectLst/>
                <a:latin typeface="+mn-lt"/>
                <a:ea typeface="+mn-ea"/>
                <a:cs typeface="+mn-cs"/>
              </a:rPr>
              <a:t> reads. By Day 407, </a:t>
            </a:r>
            <a:r>
              <a:rPr lang="en-GB" sz="1200" kern="1200" dirty="0" err="1">
                <a:solidFill>
                  <a:schemeClr val="tx1"/>
                </a:solidFill>
                <a:effectLst/>
                <a:latin typeface="+mn-lt"/>
                <a:ea typeface="+mn-ea"/>
                <a:cs typeface="+mn-cs"/>
              </a:rPr>
              <a:t>comammox</a:t>
            </a:r>
            <a:r>
              <a:rPr lang="en-GB" sz="1200" kern="1200" dirty="0">
                <a:solidFill>
                  <a:schemeClr val="tx1"/>
                </a:solidFill>
                <a:effectLst/>
                <a:latin typeface="+mn-lt"/>
                <a:ea typeface="+mn-ea"/>
                <a:cs typeface="+mn-cs"/>
              </a:rPr>
              <a:t> comprised 94% of all detected</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ammonia oxidizers (via </a:t>
            </a:r>
            <a:r>
              <a:rPr lang="en-GB" sz="1200" i="1" kern="1200" dirty="0" err="1">
                <a:solidFill>
                  <a:schemeClr val="tx1"/>
                </a:solidFill>
                <a:effectLst/>
                <a:latin typeface="+mn-lt"/>
                <a:ea typeface="+mn-ea"/>
                <a:cs typeface="+mn-cs"/>
              </a:rPr>
              <a:t>amoA</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qPCR).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NOTE </a:t>
            </a:r>
            <a:r>
              <a:rPr lang="en-GB" sz="1200" kern="1200" dirty="0" err="1">
                <a:solidFill>
                  <a:schemeClr val="tx1"/>
                </a:solidFill>
                <a:effectLst/>
                <a:latin typeface="+mn-lt"/>
                <a:ea typeface="+mn-ea"/>
                <a:cs typeface="+mn-cs"/>
              </a:rPr>
              <a:t>comammox</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amoA</a:t>
            </a:r>
            <a:r>
              <a:rPr lang="en-GB" sz="1200" kern="1200" dirty="0">
                <a:solidFill>
                  <a:schemeClr val="tx1"/>
                </a:solidFill>
                <a:effectLst/>
                <a:latin typeface="+mn-lt"/>
                <a:ea typeface="+mn-ea"/>
                <a:cs typeface="+mn-cs"/>
              </a:rPr>
              <a:t> reads were only 5% of total </a:t>
            </a:r>
            <a:r>
              <a:rPr lang="en-GB" sz="1200" kern="1200" dirty="0" err="1">
                <a:solidFill>
                  <a:schemeClr val="tx1"/>
                </a:solidFill>
                <a:effectLst/>
                <a:latin typeface="+mn-lt"/>
                <a:ea typeface="+mn-ea"/>
                <a:cs typeface="+mn-cs"/>
              </a:rPr>
              <a:t>Nitrospira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nxrB</a:t>
            </a:r>
            <a:r>
              <a:rPr lang="en-GB" sz="1200" kern="1200" dirty="0">
                <a:solidFill>
                  <a:schemeClr val="tx1"/>
                </a:solidFill>
                <a:effectLst/>
                <a:latin typeface="+mn-lt"/>
                <a:ea typeface="+mn-ea"/>
                <a:cs typeface="+mn-cs"/>
              </a:rPr>
              <a:t> reads in this system. </a:t>
            </a:r>
            <a:r>
              <a:rPr lang="en-US" sz="1200" kern="1200" dirty="0">
                <a:solidFill>
                  <a:schemeClr val="tx1"/>
                </a:solidFill>
                <a:effectLst/>
                <a:latin typeface="+mn-lt"/>
                <a:ea typeface="+mn-ea"/>
                <a:cs typeface="+mn-cs"/>
              </a:rPr>
              <a:t>This result suggests that while </a:t>
            </a:r>
            <a:r>
              <a:rPr lang="en-US" sz="1200" kern="1200" dirty="0" err="1">
                <a:solidFill>
                  <a:schemeClr val="tx1"/>
                </a:solidFill>
                <a:effectLst/>
                <a:latin typeface="+mn-lt"/>
                <a:ea typeface="+mn-ea"/>
                <a:cs typeface="+mn-cs"/>
              </a:rPr>
              <a:t>comammox</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Nitrospira</a:t>
            </a:r>
            <a:r>
              <a:rPr lang="en-US" sz="1200" kern="1200" dirty="0">
                <a:solidFill>
                  <a:schemeClr val="tx1"/>
                </a:solidFill>
                <a:effectLst/>
                <a:latin typeface="+mn-lt"/>
                <a:ea typeface="+mn-ea"/>
                <a:cs typeface="+mn-cs"/>
              </a:rPr>
              <a:t> were the putative dominant ammonia oxidizers in this system (based on abundance relative to canonical AOB), a large fraction of the total </a:t>
            </a:r>
            <a:r>
              <a:rPr lang="en-US" sz="1200" i="1" kern="1200" dirty="0" err="1">
                <a:solidFill>
                  <a:schemeClr val="tx1"/>
                </a:solidFill>
                <a:effectLst/>
                <a:latin typeface="+mn-lt"/>
                <a:ea typeface="+mn-ea"/>
                <a:cs typeface="+mn-cs"/>
              </a:rPr>
              <a:t>Nitrospira</a:t>
            </a:r>
            <a:r>
              <a:rPr lang="en-US" sz="1200" kern="1200" dirty="0">
                <a:solidFill>
                  <a:schemeClr val="tx1"/>
                </a:solidFill>
                <a:effectLst/>
                <a:latin typeface="+mn-lt"/>
                <a:ea typeface="+mn-ea"/>
                <a:cs typeface="+mn-cs"/>
              </a:rPr>
              <a:t> community was incapable of </a:t>
            </a:r>
            <a:r>
              <a:rPr lang="en-US" sz="1200" kern="1200" dirty="0" err="1">
                <a:solidFill>
                  <a:schemeClr val="tx1"/>
                </a:solidFill>
                <a:effectLst/>
                <a:latin typeface="+mn-lt"/>
                <a:ea typeface="+mn-ea"/>
                <a:cs typeface="+mn-cs"/>
              </a:rPr>
              <a:t>comammox</a:t>
            </a:r>
            <a:r>
              <a:rPr lang="en-US" sz="1200" kern="1200" dirty="0">
                <a:solidFill>
                  <a:schemeClr val="tx1"/>
                </a:solidFill>
                <a:effectLst/>
                <a:latin typeface="+mn-lt"/>
                <a:ea typeface="+mn-ea"/>
                <a:cs typeface="+mn-cs"/>
              </a:rPr>
              <a:t> metabolism.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Abundance of </a:t>
            </a:r>
            <a:r>
              <a:rPr lang="en-US" sz="1200" i="1" kern="1200" dirty="0" err="1">
                <a:solidFill>
                  <a:schemeClr val="tx1"/>
                </a:solidFill>
                <a:effectLst/>
                <a:latin typeface="+mn-lt"/>
                <a:ea typeface="+mn-ea"/>
                <a:cs typeface="+mn-cs"/>
              </a:rPr>
              <a:t>Nitrospira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nxrB</a:t>
            </a:r>
            <a:r>
              <a:rPr lang="en-US" sz="1200" kern="1200" dirty="0">
                <a:solidFill>
                  <a:schemeClr val="tx1"/>
                </a:solidFill>
                <a:effectLst/>
                <a:latin typeface="+mn-lt"/>
                <a:ea typeface="+mn-ea"/>
                <a:cs typeface="+mn-cs"/>
              </a:rPr>
              <a:t> (squares), AOB </a:t>
            </a:r>
            <a:r>
              <a:rPr lang="en-US" sz="1200" i="1" kern="1200" dirty="0" err="1">
                <a:solidFill>
                  <a:schemeClr val="tx1"/>
                </a:solidFill>
                <a:effectLst/>
                <a:latin typeface="+mn-lt"/>
                <a:ea typeface="+mn-ea"/>
                <a:cs typeface="+mn-cs"/>
              </a:rPr>
              <a:t>amoA</a:t>
            </a:r>
            <a:r>
              <a:rPr lang="en-US" sz="1200" kern="1200" dirty="0">
                <a:solidFill>
                  <a:schemeClr val="tx1"/>
                </a:solidFill>
                <a:effectLst/>
                <a:latin typeface="+mn-lt"/>
                <a:ea typeface="+mn-ea"/>
                <a:cs typeface="+mn-cs"/>
              </a:rPr>
              <a:t> (circles), and </a:t>
            </a:r>
            <a:r>
              <a:rPr lang="en-US" sz="1200" kern="1200" dirty="0" err="1">
                <a:solidFill>
                  <a:schemeClr val="tx1"/>
                </a:solidFill>
                <a:effectLst/>
                <a:latin typeface="+mn-lt"/>
                <a:ea typeface="+mn-ea"/>
                <a:cs typeface="+mn-cs"/>
              </a:rPr>
              <a:t>comammox</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amoA</a:t>
            </a:r>
            <a:r>
              <a:rPr lang="en-US" sz="1200" kern="1200" dirty="0">
                <a:solidFill>
                  <a:schemeClr val="tx1"/>
                </a:solidFill>
                <a:effectLst/>
                <a:latin typeface="+mn-lt"/>
                <a:ea typeface="+mn-ea"/>
                <a:cs typeface="+mn-cs"/>
              </a:rPr>
              <a:t> (diamonds), as measured by qPCR. Results are normalized to total bacterial 16S rRNA gene copies. </a:t>
            </a:r>
            <a:r>
              <a:rPr lang="en-US" sz="1200" i="1" kern="1200" dirty="0" err="1">
                <a:solidFill>
                  <a:schemeClr val="tx1"/>
                </a:solidFill>
                <a:effectLst/>
                <a:latin typeface="+mn-lt"/>
                <a:ea typeface="+mn-ea"/>
                <a:cs typeface="+mn-cs"/>
              </a:rPr>
              <a:t>Nitrospira</a:t>
            </a:r>
            <a:r>
              <a:rPr lang="en-US" sz="1200" kern="1200" dirty="0">
                <a:solidFill>
                  <a:schemeClr val="tx1"/>
                </a:solidFill>
                <a:effectLst/>
                <a:latin typeface="+mn-lt"/>
                <a:ea typeface="+mn-ea"/>
                <a:cs typeface="+mn-cs"/>
              </a:rPr>
              <a:t> results are shown on the left y-axis, and AOB and </a:t>
            </a:r>
            <a:r>
              <a:rPr lang="en-US" sz="1200" kern="1200" dirty="0" err="1">
                <a:solidFill>
                  <a:schemeClr val="tx1"/>
                </a:solidFill>
                <a:effectLst/>
                <a:latin typeface="+mn-lt"/>
                <a:ea typeface="+mn-ea"/>
                <a:cs typeface="+mn-cs"/>
              </a:rPr>
              <a:t>comammox</a:t>
            </a:r>
            <a:r>
              <a:rPr lang="en-US" sz="1200" kern="1200" dirty="0">
                <a:solidFill>
                  <a:schemeClr val="tx1"/>
                </a:solidFill>
                <a:effectLst/>
                <a:latin typeface="+mn-lt"/>
                <a:ea typeface="+mn-ea"/>
                <a:cs typeface="+mn-cs"/>
              </a:rPr>
              <a:t> results are shown on the right y-axis.</a:t>
            </a:r>
          </a:p>
          <a:p>
            <a:endParaRPr lang="en-US" dirty="0"/>
          </a:p>
        </p:txBody>
      </p:sp>
      <p:sp>
        <p:nvSpPr>
          <p:cNvPr id="4" name="Slide Number Placeholder 3"/>
          <p:cNvSpPr>
            <a:spLocks noGrp="1"/>
          </p:cNvSpPr>
          <p:nvPr>
            <p:ph type="sldNum" sz="quarter" idx="5"/>
          </p:nvPr>
        </p:nvSpPr>
        <p:spPr/>
        <p:txBody>
          <a:bodyPr/>
          <a:lstStyle/>
          <a:p>
            <a:fld id="{A4990A6D-6C81-4BC1-883D-8278155C502F}" type="slidenum">
              <a:rPr lang="en-US" smtClean="0"/>
              <a:pPr/>
              <a:t>45</a:t>
            </a:fld>
            <a:endParaRPr lang="en-US"/>
          </a:p>
        </p:txBody>
      </p:sp>
    </p:spTree>
    <p:extLst>
      <p:ext uri="{BB962C8B-B14F-4D97-AF65-F5344CB8AC3E}">
        <p14:creationId xmlns:p14="http://schemas.microsoft.com/office/powerpoint/2010/main" val="1751544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particularly interested reducing energy and resource use in nutrient removal because, while…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Dominant point source of N pollution is industrial</a:t>
            </a:r>
            <a:r>
              <a:rPr lang="en-US" sz="1200" kern="1200" baseline="0" dirty="0">
                <a:solidFill>
                  <a:schemeClr val="tx1"/>
                </a:solidFill>
                <a:effectLst/>
                <a:latin typeface="+mn-lt"/>
                <a:ea typeface="+mn-ea"/>
                <a:cs typeface="+mn-cs"/>
              </a:rPr>
              <a:t> and municipal wastewater.  So where does energy come in?  Energy comes in because conventional WWT processes are highly energy intensive…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Aeration is dominant energy consumer, so anything we can do to reduce the need for O2 supply will pay huge dividends in terms of energy savings.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addition, wastewater is actually a substantial reservoir of potential energy, particularly in the organic C fraction….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This realization and concerns about energy use are leading to a dramatic paradigm shift in the way we view waste as an industry</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Typical Energy Usage at a 400 MLD (105 </a:t>
            </a:r>
            <a:r>
              <a:rPr lang="en-US" sz="1200" kern="1200" dirty="0" err="1">
                <a:solidFill>
                  <a:schemeClr val="tx1"/>
                </a:solidFill>
                <a:effectLst/>
                <a:latin typeface="+mn-lt"/>
                <a:ea typeface="+mn-ea"/>
                <a:cs typeface="+mn-cs"/>
              </a:rPr>
              <a:t>mgd</a:t>
            </a:r>
            <a:r>
              <a:rPr lang="en-US" sz="1200" kern="1200" dirty="0">
                <a:solidFill>
                  <a:schemeClr val="tx1"/>
                </a:solidFill>
                <a:effectLst/>
                <a:latin typeface="+mn-lt"/>
                <a:ea typeface="+mn-ea"/>
                <a:cs typeface="+mn-cs"/>
              </a:rPr>
              <a:t>) Nitrifying Activated Sludge Facility: “Energy Conservation in Wastewater Treatment Facilities” – Manual of Practice – No. 32, Water Environment Federation, 2009. </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Treatment of organic-rich wastewater currently consumes about 15 GW, or about 3% of all electrical power produced in the United States (1), but domestic, industrial, and animal wastewater together contain ~1.5 × 1011 kilowatt-hour (kWh) of potential energy (~17 GW of power) (2)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FC9AC-C992-4448-B93F-54C359AB78D6}"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70656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dirty="0"/>
              <a:t>Connection to practice: highly efficient nitrification demonstrated at low DO (0.2-1 mg/L, intermittent aeration), at volumetric removal rates parallel full-scale AS reactor</a:t>
            </a:r>
          </a:p>
          <a:p>
            <a:pPr marL="171450" indent="-171450">
              <a:buFont typeface="Wingdings" pitchFamily="2" charset="2"/>
              <a:buChar char="à"/>
            </a:pPr>
            <a:r>
              <a:rPr lang="en-US" sz="1200" dirty="0">
                <a:sym typeface="Wingdings" pitchFamily="2" charset="2"/>
              </a:rPr>
              <a:t>Suggests potential for an energy-efficient and </a:t>
            </a:r>
            <a:r>
              <a:rPr lang="en-US" sz="1200" dirty="0" err="1">
                <a:sym typeface="Wingdings" pitchFamily="2" charset="2"/>
              </a:rPr>
              <a:t>comammox</a:t>
            </a:r>
            <a:r>
              <a:rPr lang="en-US" sz="1200" dirty="0">
                <a:sym typeface="Wingdings" pitchFamily="2" charset="2"/>
              </a:rPr>
              <a:t>-driven low DO alternative to conventional high DO nitrification processes</a:t>
            </a:r>
          </a:p>
          <a:p>
            <a:pPr marL="0" indent="0">
              <a:buNone/>
            </a:pPr>
            <a:r>
              <a:rPr lang="en-US" dirty="0"/>
              <a:t>HRT = 5 </a:t>
            </a:r>
            <a:r>
              <a:rPr lang="en-US" dirty="0" err="1"/>
              <a:t>hrs</a:t>
            </a:r>
            <a:endParaRPr lang="en-US" dirty="0"/>
          </a:p>
          <a:p>
            <a:pPr marL="0" indent="0">
              <a:buNone/>
            </a:pPr>
            <a:r>
              <a:rPr lang="en-US" dirty="0"/>
              <a:t>Effluent NH</a:t>
            </a:r>
            <a:r>
              <a:rPr lang="en-US" baseline="-25000" dirty="0"/>
              <a:t>4</a:t>
            </a:r>
            <a:r>
              <a:rPr lang="en-US" baseline="30000" dirty="0"/>
              <a:t>+</a:t>
            </a:r>
            <a:r>
              <a:rPr lang="en-US" dirty="0"/>
              <a:t> = 2 </a:t>
            </a:r>
            <a:r>
              <a:rPr lang="en-US" dirty="0" err="1"/>
              <a:t>mgN</a:t>
            </a:r>
            <a:r>
              <a:rPr lang="en-US" dirty="0"/>
              <a:t>/L</a:t>
            </a:r>
          </a:p>
          <a:p>
            <a:pPr marL="0" indent="0">
              <a:buNone/>
            </a:pPr>
            <a:r>
              <a:rPr lang="en-US" dirty="0"/>
              <a:t>NH</a:t>
            </a:r>
            <a:r>
              <a:rPr lang="en-US" baseline="-25000" dirty="0"/>
              <a:t>4</a:t>
            </a:r>
            <a:r>
              <a:rPr lang="en-US" baseline="30000" dirty="0"/>
              <a:t>+ </a:t>
            </a:r>
            <a:r>
              <a:rPr lang="en-US" dirty="0"/>
              <a:t>removal =  ~80%</a:t>
            </a:r>
          </a:p>
          <a:p>
            <a:endParaRPr lang="en-US" sz="1200" dirty="0"/>
          </a:p>
          <a:p>
            <a:endParaRPr lang="en-US" sz="1200" dirty="0"/>
          </a:p>
          <a:p>
            <a:r>
              <a:rPr lang="en-US" sz="1200" dirty="0"/>
              <a:t>HENG: </a:t>
            </a:r>
            <a:r>
              <a:rPr lang="en-US" sz="1200" b="0" i="0" u="none" strike="noStrike" kern="1200" dirty="0">
                <a:solidFill>
                  <a:schemeClr val="tx1"/>
                </a:solidFill>
                <a:effectLst/>
                <a:latin typeface="+mn-lt"/>
                <a:ea typeface="+mn-ea"/>
                <a:cs typeface="+mn-cs"/>
              </a:rPr>
              <a:t>  I have a question regarding the information presented on slide 43.  Is the DO values a range?  The DO at the beginning of full-scale aeration tank is typically very low.  Also, this comparison doesn’t include effluent concentration.  Normally, the volumetric removal rate would be lower as the effluent concentration gets lower.  The information could be misleading if presented partially.  Just a thought for your consideration.</a:t>
            </a:r>
          </a:p>
          <a:p>
            <a:r>
              <a:rPr lang="en-US" sz="1200" b="0" i="0" u="none" strike="noStrike" kern="1200" dirty="0">
                <a:solidFill>
                  <a:schemeClr val="tx1"/>
                </a:solidFill>
                <a:effectLst/>
                <a:latin typeface="+mn-lt"/>
                <a:ea typeface="+mn-ea"/>
                <a:cs typeface="+mn-cs"/>
              </a:rPr>
              <a:t> </a:t>
            </a:r>
          </a:p>
          <a:p>
            <a:r>
              <a:rPr lang="en-US" sz="1200" dirty="0"/>
              <a:t>PAUL: </a:t>
            </a:r>
            <a:r>
              <a:rPr lang="en-US" sz="1200" b="0" i="0" u="none" strike="noStrike" kern="1200" dirty="0">
                <a:solidFill>
                  <a:schemeClr val="tx1"/>
                </a:solidFill>
                <a:effectLst/>
                <a:latin typeface="+mn-lt"/>
                <a:ea typeface="+mn-ea"/>
                <a:cs typeface="+mn-cs"/>
              </a:rPr>
              <a:t>Regarding the DO, they are right; it ranges from 0 mg/L at the beginning to 3 - 5 mg/L at the end of the basins. And regarding the NH4+ removal rate, yes, it considers the full aeration basin as I have no way of knowing where or when NH4+ reaches the target effluent concentration in the basin. This is calculated similarly for O'Brien and the SG SBR, that is, by looking at influent and effluent NH4+ and using the HRT to calculate the removal rate. So on the one hand it is a fair comparison, but on the other hand it may really just highlight the fact that there is excess treatment capacity (at least from a nitrification perspective) designed into the basins at O'Brien. SEE Description in </a:t>
            </a:r>
            <a:r>
              <a:rPr lang="en-US" sz="1200" b="0" i="0" u="none" strike="noStrike" kern="1200" dirty="0" err="1">
                <a:solidFill>
                  <a:schemeClr val="tx1"/>
                </a:solidFill>
                <a:effectLst/>
                <a:latin typeface="+mn-lt"/>
                <a:ea typeface="+mn-ea"/>
                <a:cs typeface="+mn-cs"/>
              </a:rPr>
              <a:t>comammox</a:t>
            </a:r>
            <a:r>
              <a:rPr lang="en-US" sz="1200" b="0" i="0" u="none" strike="noStrike" kern="1200" dirty="0">
                <a:solidFill>
                  <a:schemeClr val="tx1"/>
                </a:solidFill>
                <a:effectLst/>
                <a:latin typeface="+mn-lt"/>
                <a:ea typeface="+mn-ea"/>
                <a:cs typeface="+mn-cs"/>
              </a:rPr>
              <a:t> paper</a:t>
            </a:r>
            <a:endParaRPr lang="en-US" sz="1200" dirty="0"/>
          </a:p>
          <a:p>
            <a:endParaRPr lang="en-US" sz="1200" dirty="0"/>
          </a:p>
          <a:p>
            <a:pPr marL="171450" indent="-171450">
              <a:buFont typeface="Wingdings" pitchFamily="2" charset="2"/>
              <a:buChar char="à"/>
            </a:pPr>
            <a:endParaRPr lang="en-US" sz="1200" dirty="0">
              <a:sym typeface="Wingdings" pitchFamily="2" charset="2"/>
            </a:endParaRPr>
          </a:p>
          <a:p>
            <a:pPr marL="171450" indent="-171450">
              <a:buFont typeface="Wingdings" pitchFamily="2" charset="2"/>
              <a:buChar char="à"/>
            </a:pPr>
            <a:endParaRPr lang="en-US" sz="1200" dirty="0"/>
          </a:p>
          <a:p>
            <a:endParaRPr lang="en-US" dirty="0"/>
          </a:p>
        </p:txBody>
      </p:sp>
      <p:sp>
        <p:nvSpPr>
          <p:cNvPr id="4" name="Slide Number Placeholder 3"/>
          <p:cNvSpPr>
            <a:spLocks noGrp="1"/>
          </p:cNvSpPr>
          <p:nvPr>
            <p:ph type="sldNum" sz="quarter" idx="5"/>
          </p:nvPr>
        </p:nvSpPr>
        <p:spPr/>
        <p:txBody>
          <a:bodyPr/>
          <a:lstStyle/>
          <a:p>
            <a:fld id="{A4990A6D-6C81-4BC1-883D-8278155C502F}" type="slidenum">
              <a:rPr lang="en-US" smtClean="0"/>
              <a:pPr/>
              <a:t>46</a:t>
            </a:fld>
            <a:endParaRPr lang="en-US"/>
          </a:p>
        </p:txBody>
      </p:sp>
    </p:spTree>
    <p:extLst>
      <p:ext uri="{BB962C8B-B14F-4D97-AF65-F5344CB8AC3E}">
        <p14:creationId xmlns:p14="http://schemas.microsoft.com/office/powerpoint/2010/main" val="18337486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CUT: </a:t>
            </a:r>
            <a:r>
              <a:rPr lang="en-US" sz="1200" dirty="0"/>
              <a:t>Operational “levers” to select for high </a:t>
            </a:r>
            <a:r>
              <a:rPr lang="en-US" sz="1200" b="1" dirty="0">
                <a:solidFill>
                  <a:srgbClr val="FF0000"/>
                </a:solidFill>
              </a:rPr>
              <a:t>DPAO activity for integrated P removal </a:t>
            </a:r>
            <a:r>
              <a:rPr lang="en-US" sz="1200" dirty="0"/>
              <a:t>are not well understood</a:t>
            </a:r>
          </a:p>
          <a:p>
            <a:endParaRPr lang="en-US" dirty="0"/>
          </a:p>
        </p:txBody>
      </p:sp>
      <p:sp>
        <p:nvSpPr>
          <p:cNvPr id="4" name="Slide Number Placeholder 3"/>
          <p:cNvSpPr>
            <a:spLocks noGrp="1"/>
          </p:cNvSpPr>
          <p:nvPr>
            <p:ph type="sldNum" sz="quarter" idx="10"/>
          </p:nvPr>
        </p:nvSpPr>
        <p:spPr/>
        <p:txBody>
          <a:bodyPr/>
          <a:lstStyle/>
          <a:p>
            <a:fld id="{157FC9AC-C992-4448-B93F-54C359AB78D6}" type="slidenum">
              <a:rPr lang="de-CH" smtClean="0"/>
              <a:t>47</a:t>
            </a:fld>
            <a:endParaRPr lang="de-CH"/>
          </a:p>
        </p:txBody>
      </p:sp>
    </p:spTree>
    <p:extLst>
      <p:ext uri="{BB962C8B-B14F-4D97-AF65-F5344CB8AC3E}">
        <p14:creationId xmlns:p14="http://schemas.microsoft.com/office/powerpoint/2010/main" val="3494130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00300" y="506413"/>
            <a:ext cx="4495800" cy="25288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7FC9AC-C992-4448-B93F-54C359AB78D6}" type="slidenum">
              <a:rPr lang="de-CH" smtClean="0">
                <a:solidFill>
                  <a:prstClr val="black"/>
                </a:solidFill>
                <a:latin typeface="Calibri"/>
              </a:rPr>
              <a:pPr/>
              <a:t>48</a:t>
            </a:fld>
            <a:endParaRPr lang="de-CH">
              <a:solidFill>
                <a:prstClr val="black"/>
              </a:solidFill>
              <a:latin typeface="Calibri"/>
            </a:endParaRPr>
          </a:p>
        </p:txBody>
      </p:sp>
    </p:spTree>
    <p:extLst>
      <p:ext uri="{BB962C8B-B14F-4D97-AF65-F5344CB8AC3E}">
        <p14:creationId xmlns:p14="http://schemas.microsoft.com/office/powerpoint/2010/main" val="4265904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COULD CUT!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 uptake rates in the presence of 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NO</a:t>
            </a:r>
            <a:r>
              <a:rPr lang="en-US" sz="1200" kern="1200" baseline="-250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NO</a:t>
            </a:r>
            <a:r>
              <a:rPr lang="en-US" sz="1200" kern="1200" baseline="-25000" dirty="0">
                <a:solidFill>
                  <a:schemeClr val="tx1"/>
                </a:solidFill>
                <a:effectLst/>
                <a:latin typeface="+mn-lt"/>
                <a:ea typeface="+mn-ea"/>
                <a:cs typeface="+mn-cs"/>
              </a:rPr>
              <a:t>3</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from </a:t>
            </a:r>
            <a:r>
              <a:rPr lang="en-US" sz="1200" i="1" kern="1200" dirty="0">
                <a:solidFill>
                  <a:schemeClr val="tx1"/>
                </a:solidFill>
                <a:effectLst/>
                <a:latin typeface="+mn-lt"/>
                <a:ea typeface="+mn-ea"/>
                <a:cs typeface="+mn-cs"/>
              </a:rPr>
              <a:t>ex situ</a:t>
            </a:r>
            <a:r>
              <a:rPr lang="en-US" sz="1200" kern="1200" dirty="0">
                <a:solidFill>
                  <a:schemeClr val="tx1"/>
                </a:solidFill>
                <a:effectLst/>
                <a:latin typeface="+mn-lt"/>
                <a:ea typeface="+mn-ea"/>
                <a:cs typeface="+mn-cs"/>
              </a:rPr>
              <a:t> batch tests.</a:t>
            </a:r>
            <a:r>
              <a:rPr lang="en-US" dirty="0">
                <a:effectLst/>
              </a:rPr>
              <a:t> </a:t>
            </a:r>
            <a:endParaRPr lang="en-US" dirty="0"/>
          </a:p>
        </p:txBody>
      </p:sp>
      <p:sp>
        <p:nvSpPr>
          <p:cNvPr id="4" name="Slide Number Placeholder 3"/>
          <p:cNvSpPr>
            <a:spLocks noGrp="1"/>
          </p:cNvSpPr>
          <p:nvPr>
            <p:ph type="sldNum" sz="quarter" idx="5"/>
          </p:nvPr>
        </p:nvSpPr>
        <p:spPr/>
        <p:txBody>
          <a:bodyPr/>
          <a:lstStyle/>
          <a:p>
            <a:fld id="{A4990A6D-6C81-4BC1-883D-8278155C502F}" type="slidenum">
              <a:rPr lang="en-US" smtClean="0"/>
              <a:pPr/>
              <a:t>49</a:t>
            </a:fld>
            <a:endParaRPr lang="en-US"/>
          </a:p>
        </p:txBody>
      </p:sp>
    </p:spTree>
    <p:extLst>
      <p:ext uri="{BB962C8B-B14F-4D97-AF65-F5344CB8AC3E}">
        <p14:creationId xmlns:p14="http://schemas.microsoft.com/office/powerpoint/2010/main" val="3889096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CUT: </a:t>
            </a:r>
            <a:r>
              <a:rPr lang="en-US" sz="1200" dirty="0"/>
              <a:t>Operational “levers” to select for high </a:t>
            </a:r>
            <a:r>
              <a:rPr lang="en-US" sz="1200" b="1" dirty="0">
                <a:solidFill>
                  <a:srgbClr val="FF0000"/>
                </a:solidFill>
              </a:rPr>
              <a:t>DPAO activity for integrated P removal </a:t>
            </a:r>
            <a:r>
              <a:rPr lang="en-US" sz="1200" dirty="0"/>
              <a:t>are not well understood</a:t>
            </a:r>
          </a:p>
          <a:p>
            <a:endParaRPr lang="en-US" dirty="0"/>
          </a:p>
        </p:txBody>
      </p:sp>
      <p:sp>
        <p:nvSpPr>
          <p:cNvPr id="4" name="Slide Number Placeholder 3"/>
          <p:cNvSpPr>
            <a:spLocks noGrp="1"/>
          </p:cNvSpPr>
          <p:nvPr>
            <p:ph type="sldNum" sz="quarter" idx="10"/>
          </p:nvPr>
        </p:nvSpPr>
        <p:spPr/>
        <p:txBody>
          <a:bodyPr/>
          <a:lstStyle/>
          <a:p>
            <a:fld id="{157FC9AC-C992-4448-B93F-54C359AB78D6}" type="slidenum">
              <a:rPr lang="de-CH" smtClean="0"/>
              <a:t>50</a:t>
            </a:fld>
            <a:endParaRPr lang="de-CH"/>
          </a:p>
        </p:txBody>
      </p:sp>
    </p:spTree>
    <p:extLst>
      <p:ext uri="{BB962C8B-B14F-4D97-AF65-F5344CB8AC3E}">
        <p14:creationId xmlns:p14="http://schemas.microsoft.com/office/powerpoint/2010/main" val="476576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research question… this is the driving focus behind a number of projects in my group at present, including</a:t>
            </a:r>
            <a:r>
              <a:rPr lang="en-US" baseline="0" dirty="0"/>
              <a:t> ongoing bench-scale work with the MWRDGC</a:t>
            </a:r>
            <a:endParaRPr lang="en-US" dirty="0"/>
          </a:p>
        </p:txBody>
      </p:sp>
      <p:sp>
        <p:nvSpPr>
          <p:cNvPr id="4" name="Slide Number Placeholder 3"/>
          <p:cNvSpPr>
            <a:spLocks noGrp="1"/>
          </p:cNvSpPr>
          <p:nvPr>
            <p:ph type="sldNum" sz="quarter" idx="10"/>
          </p:nvPr>
        </p:nvSpPr>
        <p:spPr/>
        <p:txBody>
          <a:bodyPr/>
          <a:lstStyle/>
          <a:p>
            <a:fld id="{157FC9AC-C992-4448-B93F-54C359AB78D6}" type="slidenum">
              <a:rPr lang="de-CH" smtClean="0"/>
              <a:t>52</a:t>
            </a:fld>
            <a:endParaRPr lang="de-CH"/>
          </a:p>
        </p:txBody>
      </p:sp>
    </p:spTree>
    <p:extLst>
      <p:ext uri="{BB962C8B-B14F-4D97-AF65-F5344CB8AC3E}">
        <p14:creationId xmlns:p14="http://schemas.microsoft.com/office/powerpoint/2010/main" val="32771273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Despite their novel metabolic capabilities, </a:t>
            </a:r>
            <a:r>
              <a:rPr lang="en-GB" sz="1200" kern="1200" dirty="0" err="1">
                <a:solidFill>
                  <a:schemeClr val="tx1"/>
                </a:solidFill>
                <a:effectLst/>
                <a:latin typeface="+mn-lt"/>
                <a:ea typeface="+mn-ea"/>
                <a:cs typeface="+mn-cs"/>
              </a:rPr>
              <a:t>comammox</a:t>
            </a:r>
            <a:r>
              <a:rPr lang="en-GB" sz="1200" kern="1200" dirty="0">
                <a:solidFill>
                  <a:schemeClr val="tx1"/>
                </a:solidFill>
                <a:effectLst/>
                <a:latin typeface="+mn-lt"/>
                <a:ea typeface="+mn-ea"/>
                <a:cs typeface="+mn-cs"/>
              </a:rPr>
              <a:t> affiliate with a very familiar bacterial genus, </a:t>
            </a:r>
            <a:r>
              <a:rPr lang="en-GB" sz="1200" kern="1200" dirty="0" err="1">
                <a:solidFill>
                  <a:schemeClr val="tx1"/>
                </a:solidFill>
                <a:effectLst/>
                <a:latin typeface="+mn-lt"/>
                <a:ea typeface="+mn-ea"/>
                <a:cs typeface="+mn-cs"/>
              </a:rPr>
              <a:t>Nitrospira</a:t>
            </a:r>
            <a:r>
              <a:rPr lang="en-GB" sz="1200" kern="1200" dirty="0">
                <a:solidFill>
                  <a:schemeClr val="tx1"/>
                </a:solidFill>
                <a:effectLst/>
                <a:latin typeface="+mn-lt"/>
                <a:ea typeface="+mn-ea"/>
                <a:cs typeface="+mn-cs"/>
              </a:rPr>
              <a:t>, that are commonly found as NOB in WWTPs.  Their detection and quantification is complicated by the fact that they form two distinct phylogenetically distinct clades within lineage</a:t>
            </a:r>
            <a:r>
              <a:rPr lang="en-GB" sz="1200" b="0" kern="1200" dirty="0">
                <a:solidFill>
                  <a:schemeClr val="tx1"/>
                </a:solidFill>
                <a:effectLst/>
                <a:latin typeface="+mn-lt"/>
                <a:ea typeface="+mn-ea"/>
                <a:cs typeface="+mn-cs"/>
              </a:rPr>
              <a:t> 2 </a:t>
            </a:r>
            <a:r>
              <a:rPr lang="en-GB" sz="1200" b="0" kern="1200" dirty="0" err="1">
                <a:solidFill>
                  <a:schemeClr val="tx1"/>
                </a:solidFill>
                <a:effectLst/>
                <a:latin typeface="+mn-lt"/>
                <a:ea typeface="+mn-ea"/>
                <a:cs typeface="+mn-cs"/>
              </a:rPr>
              <a:t>Nitrospira</a:t>
            </a: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While much remains to be learned, over the last 2-3 years evidence has emerged from the microbial ecology community that </a:t>
            </a:r>
            <a:r>
              <a:rPr lang="en-GB" sz="1200" kern="1200" dirty="0" err="1">
                <a:solidFill>
                  <a:schemeClr val="tx1"/>
                </a:solidFill>
                <a:effectLst/>
                <a:latin typeface="+mn-lt"/>
                <a:ea typeface="+mn-ea"/>
                <a:cs typeface="+mn-cs"/>
              </a:rPr>
              <a:t>comammox</a:t>
            </a:r>
            <a:r>
              <a:rPr lang="en-GB" sz="1200" kern="1200" dirty="0">
                <a:solidFill>
                  <a:schemeClr val="tx1"/>
                </a:solidFill>
                <a:effectLst/>
                <a:latin typeface="+mn-lt"/>
                <a:ea typeface="+mn-ea"/>
                <a:cs typeface="+mn-cs"/>
              </a:rPr>
              <a:t> are very slow growing organisms with high growth yields and with high affinity for ammonia, and possibly also high affinity for DO, and thus may be adapted to a highly oligotrophic lifestyle– for example, in drinking water sand filters.  These aren’t conditions that are typically found in BNR systems, at least not in conventional systems.</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Indeed, early reports suggested that while </a:t>
            </a:r>
            <a:r>
              <a:rPr lang="en-GB" sz="1200" kern="1200" dirty="0" err="1">
                <a:solidFill>
                  <a:schemeClr val="tx1"/>
                </a:solidFill>
                <a:effectLst/>
                <a:latin typeface="+mn-lt"/>
                <a:ea typeface="+mn-ea"/>
                <a:cs typeface="+mn-cs"/>
              </a:rPr>
              <a:t>comammox</a:t>
            </a:r>
            <a:r>
              <a:rPr lang="en-GB" sz="1200" kern="1200" dirty="0">
                <a:solidFill>
                  <a:schemeClr val="tx1"/>
                </a:solidFill>
                <a:effectLst/>
                <a:latin typeface="+mn-lt"/>
                <a:ea typeface="+mn-ea"/>
                <a:cs typeface="+mn-cs"/>
              </a:rPr>
              <a:t> were present in some NDN systems, they were generally very low abundance, and therefore may not be important from a function standpoint</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extent of their importance to wastewater treatment, however, has been downplayed in recent studies (Gonzalez-Martinez et al. 2016; </a:t>
            </a:r>
            <a:r>
              <a:rPr lang="en-GB" sz="1200" kern="1200" dirty="0" err="1">
                <a:solidFill>
                  <a:schemeClr val="tx1"/>
                </a:solidFill>
                <a:effectLst/>
                <a:latin typeface="+mn-lt"/>
                <a:ea typeface="+mn-ea"/>
                <a:cs typeface="+mn-cs"/>
              </a:rPr>
              <a:t>Annavajhala</a:t>
            </a:r>
            <a:r>
              <a:rPr lang="en-GB" sz="1200" kern="1200" dirty="0">
                <a:solidFill>
                  <a:schemeClr val="tx1"/>
                </a:solidFill>
                <a:effectLst/>
                <a:latin typeface="+mn-lt"/>
                <a:ea typeface="+mn-ea"/>
                <a:cs typeface="+mn-cs"/>
              </a:rPr>
              <a:t> et al. 2018).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“oligotrophic lifestyle” (Kits et al., 2017) of </a:t>
            </a:r>
            <a:r>
              <a:rPr lang="en-US" sz="1200" kern="1200" dirty="0" err="1">
                <a:solidFill>
                  <a:schemeClr val="tx1"/>
                </a:solidFill>
                <a:effectLst/>
                <a:latin typeface="+mn-lt"/>
                <a:ea typeface="+mn-ea"/>
                <a:cs typeface="+mn-cs"/>
              </a:rPr>
              <a:t>comammox</a:t>
            </a:r>
            <a:r>
              <a:rPr lang="en-US" sz="1200" kern="1200" dirty="0">
                <a:solidFill>
                  <a:schemeClr val="tx1"/>
                </a:solidFill>
                <a:effectLst/>
                <a:latin typeface="+mn-lt"/>
                <a:ea typeface="+mn-ea"/>
                <a:cs typeface="+mn-cs"/>
              </a:rPr>
              <a:t> suggests that they may not be able to compete in the relatively nutrient-rich environments of wastewater treatment plants (WWTPs), and two surveys for </a:t>
            </a:r>
            <a:r>
              <a:rPr lang="en-US" sz="1200" kern="1200" dirty="0" err="1">
                <a:solidFill>
                  <a:schemeClr val="tx1"/>
                </a:solidFill>
                <a:effectLst/>
                <a:latin typeface="+mn-lt"/>
                <a:ea typeface="+mn-ea"/>
                <a:cs typeface="+mn-cs"/>
              </a:rPr>
              <a:t>comammox</a:t>
            </a:r>
            <a:r>
              <a:rPr lang="en-US" sz="1200" kern="1200" dirty="0">
                <a:solidFill>
                  <a:schemeClr val="tx1"/>
                </a:solidFill>
                <a:effectLst/>
                <a:latin typeface="+mn-lt"/>
                <a:ea typeface="+mn-ea"/>
                <a:cs typeface="+mn-cs"/>
              </a:rPr>
              <a:t> in WWTPs seem to confirm this (</a:t>
            </a:r>
            <a:r>
              <a:rPr lang="en-US" sz="1200" kern="1200" dirty="0" err="1">
                <a:solidFill>
                  <a:schemeClr val="tx1"/>
                </a:solidFill>
                <a:effectLst/>
                <a:latin typeface="+mn-lt"/>
                <a:ea typeface="+mn-ea"/>
                <a:cs typeface="+mn-cs"/>
              </a:rPr>
              <a:t>Annavajhala</a:t>
            </a:r>
            <a:r>
              <a:rPr lang="en-US" sz="1200" kern="1200" dirty="0">
                <a:solidFill>
                  <a:schemeClr val="tx1"/>
                </a:solidFill>
                <a:effectLst/>
                <a:latin typeface="+mn-lt"/>
                <a:ea typeface="+mn-ea"/>
                <a:cs typeface="+mn-cs"/>
              </a:rPr>
              <a:t> et al., 2018; Gonzalez-Martinez et al., 2016). </a:t>
            </a:r>
            <a:endParaRPr lang="en-US" dirty="0"/>
          </a:p>
        </p:txBody>
      </p:sp>
      <p:sp>
        <p:nvSpPr>
          <p:cNvPr id="4" name="Slide Number Placeholder 3"/>
          <p:cNvSpPr>
            <a:spLocks noGrp="1"/>
          </p:cNvSpPr>
          <p:nvPr>
            <p:ph type="sldNum" sz="quarter" idx="5"/>
          </p:nvPr>
        </p:nvSpPr>
        <p:spPr/>
        <p:txBody>
          <a:bodyPr/>
          <a:lstStyle/>
          <a:p>
            <a:fld id="{A4990A6D-6C81-4BC1-883D-8278155C502F}" type="slidenum">
              <a:rPr lang="en-US" smtClean="0"/>
              <a:pPr/>
              <a:t>53</a:t>
            </a:fld>
            <a:endParaRPr lang="en-US"/>
          </a:p>
        </p:txBody>
      </p:sp>
    </p:spTree>
    <p:extLst>
      <p:ext uri="{BB962C8B-B14F-4D97-AF65-F5344CB8AC3E}">
        <p14:creationId xmlns:p14="http://schemas.microsoft.com/office/powerpoint/2010/main" val="1216418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Used complementary analyses of first functional gene sequencing (</a:t>
            </a:r>
            <a:r>
              <a:rPr lang="en-US" dirty="0" err="1"/>
              <a:t>amoA</a:t>
            </a:r>
            <a:r>
              <a:rPr lang="en-US" dirty="0"/>
              <a:t>) followed by targeted genome binning from shotgun metagenomes to evaluate diversity of </a:t>
            </a:r>
            <a:r>
              <a:rPr lang="en-US" dirty="0" err="1"/>
              <a:t>comammox</a:t>
            </a:r>
            <a:r>
              <a:rPr lang="en-US" dirty="0"/>
              <a:t> in this system as well as to validate relative abundance of </a:t>
            </a:r>
            <a:r>
              <a:rPr lang="en-US" dirty="0" err="1"/>
              <a:t>comammox</a:t>
            </a:r>
            <a:r>
              <a:rPr lang="en-US" dirty="0"/>
              <a:t> compared to AOB.  </a:t>
            </a:r>
          </a:p>
          <a:p>
            <a:pPr marL="171450" indent="-171450">
              <a:buFont typeface="Arial" panose="020B0604020202020204" pitchFamily="34" charset="0"/>
              <a:buChar char="•"/>
            </a:pPr>
            <a:r>
              <a:rPr lang="en-US" dirty="0"/>
              <a:t>On right, I’m showing you an </a:t>
            </a:r>
            <a:r>
              <a:rPr lang="en-US" dirty="0" err="1"/>
              <a:t>amoA</a:t>
            </a:r>
            <a:r>
              <a:rPr lang="en-US" dirty="0"/>
              <a:t> phylogenetic tree; this is essentially an evolutionary tree demonstrating relatedness between different </a:t>
            </a:r>
            <a:r>
              <a:rPr lang="en-US" dirty="0" err="1"/>
              <a:t>comammox</a:t>
            </a:r>
            <a:r>
              <a:rPr lang="en-US" dirty="0"/>
              <a:t> strains.  In pink are available </a:t>
            </a:r>
            <a:r>
              <a:rPr lang="en-US" dirty="0" err="1"/>
              <a:t>comammox</a:t>
            </a:r>
            <a:r>
              <a:rPr lang="en-US" dirty="0"/>
              <a:t> genomes from a variety of environments.</a:t>
            </a:r>
          </a:p>
          <a:p>
            <a:pPr marL="171450" indent="-171450">
              <a:buFont typeface="Arial" panose="020B0604020202020204" pitchFamily="34" charset="0"/>
              <a:buChar char="•"/>
            </a:pPr>
            <a:r>
              <a:rPr lang="en-US" dirty="0"/>
              <a:t>In maroon at the bottom of the tree are the </a:t>
            </a:r>
            <a:r>
              <a:rPr lang="en-US" dirty="0" err="1"/>
              <a:t>amoA</a:t>
            </a:r>
            <a:r>
              <a:rPr lang="en-US" dirty="0"/>
              <a:t> unique sequence variants that we retrieved from our reactor, and the red heatmap shows relative abundance of these different unique sequence variants.  </a:t>
            </a:r>
          </a:p>
          <a:p>
            <a:pPr marL="171450" indent="-171450">
              <a:buFont typeface="Arial" panose="020B0604020202020204" pitchFamily="34" charset="0"/>
              <a:buChar char="•"/>
            </a:pPr>
            <a:r>
              <a:rPr lang="en-US" dirty="0"/>
              <a:t>What you’ll note is that we do have </a:t>
            </a:r>
            <a:r>
              <a:rPr lang="en-US" dirty="0" err="1"/>
              <a:t>ome</a:t>
            </a:r>
            <a:r>
              <a:rPr lang="en-US" dirty="0"/>
              <a:t> </a:t>
            </a:r>
            <a:r>
              <a:rPr lang="en-US" dirty="0" err="1"/>
              <a:t>microdiversity</a:t>
            </a:r>
            <a:r>
              <a:rPr lang="en-US" dirty="0"/>
              <a:t> with in the </a:t>
            </a:r>
            <a:r>
              <a:rPr lang="en-US" dirty="0" err="1"/>
              <a:t>comammox</a:t>
            </a:r>
            <a:r>
              <a:rPr lang="en-US" dirty="0"/>
              <a:t> community in this system, but essentially all of the </a:t>
            </a:r>
            <a:r>
              <a:rPr lang="en-US" dirty="0" err="1"/>
              <a:t>commaox</a:t>
            </a:r>
            <a:r>
              <a:rPr lang="en-US" dirty="0"/>
              <a:t> </a:t>
            </a:r>
          </a:p>
          <a:p>
            <a:endParaRPr lang="en-US" dirty="0"/>
          </a:p>
          <a:p>
            <a:r>
              <a:rPr lang="en-US" dirty="0"/>
              <a:t>demonstrate that that we enriched a diversity of </a:t>
            </a:r>
            <a:r>
              <a:rPr lang="en-US" dirty="0" err="1"/>
              <a:t>comammox</a:t>
            </a:r>
            <a:r>
              <a:rPr lang="en-US" dirty="0"/>
              <a:t>, but that the majority of this </a:t>
            </a:r>
            <a:r>
              <a:rPr lang="en-US" dirty="0" err="1"/>
              <a:t>comammox</a:t>
            </a:r>
            <a:r>
              <a:rPr lang="en-US" dirty="0"/>
              <a:t> in this system affiliated with clade A, and were closely related to Ca </a:t>
            </a:r>
            <a:r>
              <a:rPr lang="en-US" dirty="0" err="1"/>
              <a:t>Nitrospira</a:t>
            </a:r>
            <a:r>
              <a:rPr lang="en-US" dirty="0"/>
              <a:t> </a:t>
            </a:r>
            <a:r>
              <a:rPr lang="en-US" dirty="0" err="1"/>
              <a:t>nitrosa</a:t>
            </a:r>
            <a:endParaRPr lang="en-US" dirty="0"/>
          </a:p>
        </p:txBody>
      </p:sp>
      <p:sp>
        <p:nvSpPr>
          <p:cNvPr id="4" name="Slide Number Placeholder 3"/>
          <p:cNvSpPr>
            <a:spLocks noGrp="1"/>
          </p:cNvSpPr>
          <p:nvPr>
            <p:ph type="sldNum" sz="quarter" idx="5"/>
          </p:nvPr>
        </p:nvSpPr>
        <p:spPr/>
        <p:txBody>
          <a:bodyPr/>
          <a:lstStyle/>
          <a:p>
            <a:fld id="{A4990A6D-6C81-4BC1-883D-8278155C502F}" type="slidenum">
              <a:rPr lang="en-US" smtClean="0"/>
              <a:pPr/>
              <a:t>54</a:t>
            </a:fld>
            <a:endParaRPr lang="en-US"/>
          </a:p>
        </p:txBody>
      </p:sp>
    </p:spTree>
    <p:extLst>
      <p:ext uri="{BB962C8B-B14F-4D97-AF65-F5344CB8AC3E}">
        <p14:creationId xmlns:p14="http://schemas.microsoft.com/office/powerpoint/2010/main" val="24906451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altLang="en-US" dirty="0">
                <a:latin typeface="Arial" panose="020B0604020202020204" pitchFamily="34" charset="0"/>
              </a:rPr>
              <a:t>This question is a key focus of two linked projects in my group.  One project is a collaborative effort with</a:t>
            </a:r>
            <a:r>
              <a:rPr lang="en-US" altLang="en-US" baseline="0" dirty="0">
                <a:latin typeface="Arial" panose="020B0604020202020204" pitchFamily="34" charset="0"/>
              </a:rPr>
              <a:t> the MWRDGC to examine a suite of bioprocesses and bench/ pilot scale for shortcut </a:t>
            </a:r>
            <a:r>
              <a:rPr lang="en-US" altLang="en-US" baseline="0" dirty="0" err="1">
                <a:latin typeface="Arial" panose="020B0604020202020204" pitchFamily="34" charset="0"/>
              </a:rPr>
              <a:t>bioN</a:t>
            </a:r>
            <a:r>
              <a:rPr lang="en-US" altLang="en-US" baseline="0" dirty="0">
                <a:latin typeface="Arial" panose="020B0604020202020204" pitchFamily="34" charset="0"/>
              </a:rPr>
              <a:t> removal with ….</a:t>
            </a:r>
          </a:p>
          <a:p>
            <a:endParaRPr lang="en-US" altLang="en-US" baseline="0" dirty="0">
              <a:latin typeface="Arial" panose="020B0604020202020204" pitchFamily="34" charset="0"/>
            </a:endParaRPr>
          </a:p>
          <a:p>
            <a:r>
              <a:rPr lang="en-US" altLang="en-US" baseline="0" dirty="0">
                <a:latin typeface="Arial" panose="020B0604020202020204" pitchFamily="34" charset="0"/>
              </a:rPr>
              <a:t>The second allied project in which the MWRDGC is heavily involved is a WE&amp;RF project I</a:t>
            </a:r>
            <a:r>
              <a:rPr lang="fr-FR" altLang="en-US" baseline="0" dirty="0">
                <a:latin typeface="Arial" panose="020B0604020202020204" pitchFamily="34" charset="0"/>
              </a:rPr>
              <a:t>’</a:t>
            </a:r>
            <a:r>
              <a:rPr lang="en-US" altLang="en-US" baseline="0" dirty="0">
                <a:latin typeface="Arial" panose="020B0604020202020204" pitchFamily="34" charset="0"/>
              </a:rPr>
              <a:t>m leading with Kartik Chandran….</a:t>
            </a:r>
          </a:p>
          <a:p>
            <a:r>
              <a:rPr lang="en-US" altLang="en-US" baseline="0" dirty="0">
                <a:latin typeface="Arial" panose="020B0604020202020204" pitchFamily="34" charset="0"/>
              </a:rPr>
              <a:t>3 primary objectives, the first of which is…</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Utilities: </a:t>
            </a:r>
          </a:p>
          <a:p>
            <a:r>
              <a:rPr lang="en-US" altLang="en-US" dirty="0">
                <a:latin typeface="Arial" panose="020B0604020202020204" pitchFamily="34" charset="0"/>
              </a:rPr>
              <a:t>MWRDGC (Chicago)</a:t>
            </a:r>
          </a:p>
          <a:p>
            <a:r>
              <a:rPr lang="en-US" altLang="en-US" dirty="0">
                <a:latin typeface="Arial" panose="020B0604020202020204" pitchFamily="34" charset="0"/>
              </a:rPr>
              <a:t>Denver</a:t>
            </a:r>
            <a:r>
              <a:rPr lang="en-US" altLang="en-US" baseline="0" dirty="0">
                <a:latin typeface="Arial" panose="020B0604020202020204" pitchFamily="34" charset="0"/>
              </a:rPr>
              <a:t> MWRD</a:t>
            </a:r>
          </a:p>
          <a:p>
            <a:r>
              <a:rPr lang="en-US" altLang="en-US" baseline="0" dirty="0">
                <a:latin typeface="Arial" panose="020B0604020202020204" pitchFamily="34" charset="0"/>
              </a:rPr>
              <a:t>St. </a:t>
            </a:r>
            <a:r>
              <a:rPr lang="en-US" altLang="en-US" baseline="0" dirty="0" err="1">
                <a:latin typeface="Arial" panose="020B0604020202020204" pitchFamily="34" charset="0"/>
              </a:rPr>
              <a:t>Petes</a:t>
            </a:r>
            <a:r>
              <a:rPr lang="en-US" altLang="en-US" baseline="0" dirty="0">
                <a:latin typeface="Arial" panose="020B0604020202020204" pitchFamily="34" charset="0"/>
              </a:rPr>
              <a:t> (Fl)</a:t>
            </a:r>
          </a:p>
          <a:p>
            <a:r>
              <a:rPr lang="en-US" altLang="en-US" baseline="0" dirty="0">
                <a:latin typeface="Arial" panose="020B0604020202020204" pitchFamily="34" charset="0"/>
              </a:rPr>
              <a:t>HRSD (Nansemond and James River)</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latin typeface="Arial" panose="020B0604020202020204" pitchFamily="34" charset="0"/>
              </a:rPr>
              <a:t>DC Water (Blue Plains)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latin typeface="Arial" panose="020B0604020202020204" pitchFamily="34" charset="0"/>
              </a:rPr>
              <a:t>VCS Denmark (</a:t>
            </a:r>
            <a:r>
              <a:rPr lang="en-US" altLang="en-US" baseline="0" dirty="0" err="1">
                <a:latin typeface="Arial" panose="020B0604020202020204" pitchFamily="34" charset="0"/>
              </a:rPr>
              <a:t>Ejby</a:t>
            </a:r>
            <a:r>
              <a:rPr lang="en-US" altLang="en-US" baseline="0" dirty="0">
                <a:latin typeface="Arial" panose="020B0604020202020204" pitchFamily="34" charset="0"/>
              </a:rPr>
              <a:t> </a:t>
            </a:r>
            <a:r>
              <a:rPr lang="en-US" altLang="en-US" baseline="0" dirty="0" err="1">
                <a:latin typeface="Arial" panose="020B0604020202020204" pitchFamily="34" charset="0"/>
              </a:rPr>
              <a:t>Molle</a:t>
            </a:r>
            <a:r>
              <a:rPr lang="en-US" altLang="en-US" baseline="0" dirty="0">
                <a:latin typeface="Arial" panose="020B0604020202020204" pitchFamily="34" charset="0"/>
              </a:rPr>
              <a:t>)</a:t>
            </a:r>
          </a:p>
          <a:p>
            <a:r>
              <a:rPr lang="en-US" altLang="en-US" baseline="0" dirty="0">
                <a:latin typeface="Arial" panose="020B0604020202020204" pitchFamily="34" charset="0"/>
              </a:rPr>
              <a:t>Strass </a:t>
            </a:r>
          </a:p>
          <a:p>
            <a:r>
              <a:rPr lang="en-US" altLang="en-US" baseline="0" dirty="0">
                <a:latin typeface="Arial" panose="020B0604020202020204" pitchFamily="34" charset="0"/>
              </a:rPr>
              <a:t>Alex Renew</a:t>
            </a:r>
          </a:p>
          <a:p>
            <a:endParaRPr lang="en-US" altLang="en-US" baseline="0" dirty="0">
              <a:latin typeface="Arial" panose="020B0604020202020204" pitchFamily="34" charset="0"/>
            </a:endParaRPr>
          </a:p>
          <a:p>
            <a:r>
              <a:rPr lang="en-US" altLang="en-US" baseline="0" dirty="0">
                <a:latin typeface="Arial" panose="020B0604020202020204" pitchFamily="34" charset="0"/>
              </a:rPr>
              <a:t>Also Pueblo, CO</a:t>
            </a:r>
          </a:p>
          <a:p>
            <a:endParaRPr lang="en-US" altLang="en-US" baseline="0" dirty="0">
              <a:latin typeface="Arial" panose="020B0604020202020204" pitchFamily="34" charset="0"/>
            </a:endParaRPr>
          </a:p>
          <a:p>
            <a:r>
              <a:rPr lang="en-US" altLang="en-US" baseline="0" dirty="0">
                <a:latin typeface="Arial" panose="020B0604020202020204" pitchFamily="34" charset="0"/>
              </a:rPr>
              <a:t>Consulting groups:</a:t>
            </a:r>
          </a:p>
          <a:p>
            <a:r>
              <a:rPr lang="en-US" altLang="en-US" baseline="0" dirty="0">
                <a:latin typeface="Arial" panose="020B0604020202020204" pitchFamily="34" charset="0"/>
              </a:rPr>
              <a:t>CH2M</a:t>
            </a:r>
          </a:p>
          <a:p>
            <a:r>
              <a:rPr lang="en-US" altLang="en-US" baseline="0" dirty="0">
                <a:latin typeface="Arial" panose="020B0604020202020204" pitchFamily="34" charset="0"/>
              </a:rPr>
              <a:t>Brown and Caldwell</a:t>
            </a:r>
          </a:p>
          <a:p>
            <a:r>
              <a:rPr lang="en-US" altLang="en-US" baseline="0" dirty="0">
                <a:latin typeface="Arial" panose="020B0604020202020204" pitchFamily="34" charset="0"/>
              </a:rPr>
              <a:t>Hazen &amp; Sawyer</a:t>
            </a:r>
          </a:p>
          <a:p>
            <a:endParaRPr lang="en-US" altLang="en-US" baseline="0"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FC9AC-C992-4448-B93F-54C359AB78D6}"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67152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altLang="en-US" dirty="0">
                <a:latin typeface="Arial" panose="020B0604020202020204" pitchFamily="34" charset="0"/>
              </a:rPr>
              <a:t>This question is a key focus of two linked projects in my group.  One project is a collaborative effort with</a:t>
            </a:r>
            <a:r>
              <a:rPr lang="en-US" altLang="en-US" baseline="0" dirty="0">
                <a:latin typeface="Arial" panose="020B0604020202020204" pitchFamily="34" charset="0"/>
              </a:rPr>
              <a:t> the MWRDGC to examine a suite of bioprocesses and bench/ pilot scale for shortcut </a:t>
            </a:r>
            <a:r>
              <a:rPr lang="en-US" altLang="en-US" baseline="0" dirty="0" err="1">
                <a:latin typeface="Arial" panose="020B0604020202020204" pitchFamily="34" charset="0"/>
              </a:rPr>
              <a:t>bioN</a:t>
            </a:r>
            <a:r>
              <a:rPr lang="en-US" altLang="en-US" baseline="0" dirty="0">
                <a:latin typeface="Arial" panose="020B0604020202020204" pitchFamily="34" charset="0"/>
              </a:rPr>
              <a:t> removal with ….</a:t>
            </a:r>
          </a:p>
          <a:p>
            <a:endParaRPr lang="en-US" altLang="en-US" baseline="0" dirty="0">
              <a:latin typeface="Arial" panose="020B0604020202020204" pitchFamily="34" charset="0"/>
            </a:endParaRPr>
          </a:p>
          <a:p>
            <a:r>
              <a:rPr lang="en-US" altLang="en-US" baseline="0" dirty="0">
                <a:latin typeface="Arial" panose="020B0604020202020204" pitchFamily="34" charset="0"/>
              </a:rPr>
              <a:t>The second allied project in which the MWRDGC is heavily involved is a WE&amp;RF project I</a:t>
            </a:r>
            <a:r>
              <a:rPr lang="fr-FR" altLang="en-US" baseline="0" dirty="0">
                <a:latin typeface="Arial" panose="020B0604020202020204" pitchFamily="34" charset="0"/>
              </a:rPr>
              <a:t>’</a:t>
            </a:r>
            <a:r>
              <a:rPr lang="en-US" altLang="en-US" baseline="0" dirty="0">
                <a:latin typeface="Arial" panose="020B0604020202020204" pitchFamily="34" charset="0"/>
              </a:rPr>
              <a:t>m leading with Kartik Chandran….</a:t>
            </a:r>
          </a:p>
          <a:p>
            <a:r>
              <a:rPr lang="en-US" altLang="en-US" baseline="0" dirty="0">
                <a:latin typeface="Arial" panose="020B0604020202020204" pitchFamily="34" charset="0"/>
              </a:rPr>
              <a:t>3 primary objectives, the first of which is…</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Utilities: </a:t>
            </a:r>
          </a:p>
          <a:p>
            <a:r>
              <a:rPr lang="en-US" altLang="en-US" dirty="0">
                <a:latin typeface="Arial" panose="020B0604020202020204" pitchFamily="34" charset="0"/>
              </a:rPr>
              <a:t>MWRDGC (Chicago)</a:t>
            </a:r>
          </a:p>
          <a:p>
            <a:r>
              <a:rPr lang="en-US" altLang="en-US" dirty="0">
                <a:latin typeface="Arial" panose="020B0604020202020204" pitchFamily="34" charset="0"/>
              </a:rPr>
              <a:t>Denver</a:t>
            </a:r>
            <a:r>
              <a:rPr lang="en-US" altLang="en-US" baseline="0" dirty="0">
                <a:latin typeface="Arial" panose="020B0604020202020204" pitchFamily="34" charset="0"/>
              </a:rPr>
              <a:t> MWRD</a:t>
            </a:r>
          </a:p>
          <a:p>
            <a:r>
              <a:rPr lang="en-US" altLang="en-US" baseline="0" dirty="0">
                <a:latin typeface="Arial" panose="020B0604020202020204" pitchFamily="34" charset="0"/>
              </a:rPr>
              <a:t>St. </a:t>
            </a:r>
            <a:r>
              <a:rPr lang="en-US" altLang="en-US" baseline="0" dirty="0" err="1">
                <a:latin typeface="Arial" panose="020B0604020202020204" pitchFamily="34" charset="0"/>
              </a:rPr>
              <a:t>Petes</a:t>
            </a:r>
            <a:r>
              <a:rPr lang="en-US" altLang="en-US" baseline="0" dirty="0">
                <a:latin typeface="Arial" panose="020B0604020202020204" pitchFamily="34" charset="0"/>
              </a:rPr>
              <a:t> (Fl)</a:t>
            </a:r>
          </a:p>
          <a:p>
            <a:r>
              <a:rPr lang="en-US" altLang="en-US" baseline="0" dirty="0">
                <a:latin typeface="Arial" panose="020B0604020202020204" pitchFamily="34" charset="0"/>
              </a:rPr>
              <a:t>HRSD (Nansemond and James River)</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latin typeface="Arial" panose="020B0604020202020204" pitchFamily="34" charset="0"/>
              </a:rPr>
              <a:t>DC Water (Blue Plains)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latin typeface="Arial" panose="020B0604020202020204" pitchFamily="34" charset="0"/>
              </a:rPr>
              <a:t>VCS Denmark (</a:t>
            </a:r>
            <a:r>
              <a:rPr lang="en-US" altLang="en-US" baseline="0" dirty="0" err="1">
                <a:latin typeface="Arial" panose="020B0604020202020204" pitchFamily="34" charset="0"/>
              </a:rPr>
              <a:t>Ejby</a:t>
            </a:r>
            <a:r>
              <a:rPr lang="en-US" altLang="en-US" baseline="0" dirty="0">
                <a:latin typeface="Arial" panose="020B0604020202020204" pitchFamily="34" charset="0"/>
              </a:rPr>
              <a:t> </a:t>
            </a:r>
            <a:r>
              <a:rPr lang="en-US" altLang="en-US" baseline="0" dirty="0" err="1">
                <a:latin typeface="Arial" panose="020B0604020202020204" pitchFamily="34" charset="0"/>
              </a:rPr>
              <a:t>Molle</a:t>
            </a:r>
            <a:r>
              <a:rPr lang="en-US" altLang="en-US" baseline="0" dirty="0">
                <a:latin typeface="Arial" panose="020B0604020202020204" pitchFamily="34" charset="0"/>
              </a:rPr>
              <a:t>)</a:t>
            </a:r>
          </a:p>
          <a:p>
            <a:r>
              <a:rPr lang="en-US" altLang="en-US" baseline="0" dirty="0">
                <a:latin typeface="Arial" panose="020B0604020202020204" pitchFamily="34" charset="0"/>
              </a:rPr>
              <a:t>Strass </a:t>
            </a:r>
          </a:p>
          <a:p>
            <a:r>
              <a:rPr lang="en-US" altLang="en-US" baseline="0" dirty="0">
                <a:latin typeface="Arial" panose="020B0604020202020204" pitchFamily="34" charset="0"/>
              </a:rPr>
              <a:t>Alex Renew</a:t>
            </a:r>
          </a:p>
          <a:p>
            <a:endParaRPr lang="en-US" altLang="en-US" baseline="0" dirty="0">
              <a:latin typeface="Arial" panose="020B0604020202020204" pitchFamily="34" charset="0"/>
            </a:endParaRPr>
          </a:p>
          <a:p>
            <a:r>
              <a:rPr lang="en-US" altLang="en-US" baseline="0" dirty="0">
                <a:latin typeface="Arial" panose="020B0604020202020204" pitchFamily="34" charset="0"/>
              </a:rPr>
              <a:t>Also Pueblo, CO</a:t>
            </a:r>
          </a:p>
          <a:p>
            <a:endParaRPr lang="en-US" altLang="en-US" baseline="0" dirty="0">
              <a:latin typeface="Arial" panose="020B0604020202020204" pitchFamily="34" charset="0"/>
            </a:endParaRPr>
          </a:p>
          <a:p>
            <a:r>
              <a:rPr lang="en-US" altLang="en-US" baseline="0" dirty="0">
                <a:latin typeface="Arial" panose="020B0604020202020204" pitchFamily="34" charset="0"/>
              </a:rPr>
              <a:t>Consulting groups:</a:t>
            </a:r>
          </a:p>
          <a:p>
            <a:r>
              <a:rPr lang="en-US" altLang="en-US" baseline="0" dirty="0">
                <a:latin typeface="Arial" panose="020B0604020202020204" pitchFamily="34" charset="0"/>
              </a:rPr>
              <a:t>CH2M</a:t>
            </a:r>
          </a:p>
          <a:p>
            <a:r>
              <a:rPr lang="en-US" altLang="en-US" baseline="0" dirty="0">
                <a:latin typeface="Arial" panose="020B0604020202020204" pitchFamily="34" charset="0"/>
              </a:rPr>
              <a:t>Brown and Caldwell</a:t>
            </a:r>
          </a:p>
          <a:p>
            <a:r>
              <a:rPr lang="en-US" altLang="en-US" baseline="0" dirty="0">
                <a:latin typeface="Arial" panose="020B0604020202020204" pitchFamily="34" charset="0"/>
              </a:rPr>
              <a:t>Hazen &amp; Sawyer</a:t>
            </a:r>
          </a:p>
          <a:p>
            <a:endParaRPr lang="en-US" altLang="en-US" baseline="0"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FC9AC-C992-4448-B93F-54C359AB78D6}"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4015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00300" y="506413"/>
            <a:ext cx="4495800" cy="2528887"/>
          </a:xfrm>
        </p:spPr>
      </p:sp>
      <p:sp>
        <p:nvSpPr>
          <p:cNvPr id="3" name="Notes Placeholder 2"/>
          <p:cNvSpPr>
            <a:spLocks noGrp="1"/>
          </p:cNvSpPr>
          <p:nvPr>
            <p:ph type="body" idx="1"/>
          </p:nvPr>
        </p:nvSpPr>
        <p:spPr/>
        <p:txBody>
          <a:bodyPr/>
          <a:lstStyle/>
          <a:p>
            <a:r>
              <a:rPr lang="en-US" dirty="0">
                <a:ea typeface="ＭＳ Ｐゴシック" charset="0"/>
                <a:cs typeface="ＭＳ Ｐゴシック" charset="0"/>
              </a:rPr>
              <a:t>This energy potential inherent in WW is key to the ongoing paradigm shift in our field towards Resource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B3CB0-427D-9F49-85F3-1FB61A9FEF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556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83DDB8-9DD3-8442-805E-AD70FEDF3E0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4451" name="Rectangle 2"/>
          <p:cNvSpPr>
            <a:spLocks noGrp="1" noRot="1" noChangeAspect="1" noChangeArrowheads="1" noTextEdit="1"/>
          </p:cNvSpPr>
          <p:nvPr>
            <p:ph type="sldImg"/>
          </p:nvPr>
        </p:nvSpPr>
        <p:spPr>
          <a:xfrm>
            <a:off x="2400300" y="506413"/>
            <a:ext cx="4495800" cy="2528887"/>
          </a:xfrm>
          <a:ln/>
        </p:spPr>
      </p:sp>
      <p:sp>
        <p:nvSpPr>
          <p:cNvPr id="1044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47500" lnSpcReduction="20000"/>
          </a:bodyPr>
          <a:lstStyle/>
          <a:p>
            <a:pPr eaLnBrk="1" hangingPunct="1"/>
            <a:r>
              <a:rPr lang="en-US" dirty="0">
                <a:ea typeface="ＭＳ Ｐゴシック" charset="0"/>
                <a:cs typeface="ＭＳ Ｐゴシック" charset="0"/>
              </a:rPr>
              <a:t>[CUT?]</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Note reducing equivalents includes organics incorporated</a:t>
            </a:r>
            <a:r>
              <a:rPr lang="en-US" baseline="0" dirty="0">
                <a:ea typeface="ＭＳ Ｐゴシック" charset="0"/>
                <a:cs typeface="ＭＳ Ｐゴシック" charset="0"/>
              </a:rPr>
              <a:t> into biomass and used for denitrification.  (numbers are roughly equivalent to Stinson et al. numbers)</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Key benefits: energy savings (O2)</a:t>
            </a:r>
            <a:r>
              <a:rPr lang="en-US" dirty="0">
                <a:ea typeface="ＭＳ Ｐゴシック" charset="0"/>
                <a:cs typeface="ＭＳ Ｐゴシック" charset="0"/>
                <a:sym typeface="Wingdings"/>
              </a:rPr>
              <a:t> potentially 12-15% of total plant energy use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00000"/>
                </a:solidFill>
              </a:rPr>
              <a:t>12-15%  of the District WRP electricity may be possible (75-100 million kwh per year electricity reduction)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C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00000"/>
                </a:solidFill>
              </a:rPr>
              <a:t>Carbon</a:t>
            </a:r>
            <a:r>
              <a:rPr lang="en-US" sz="1200" baseline="0" dirty="0">
                <a:solidFill>
                  <a:srgbClr val="C00000"/>
                </a:solidFill>
              </a:rPr>
              <a:t> redirection</a:t>
            </a:r>
            <a:endParaRPr lang="en-US" sz="1200" dirty="0">
              <a:solidFill>
                <a:srgbClr val="C00000"/>
              </a:solidFill>
            </a:endParaRP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Table includes biomass production,</a:t>
            </a:r>
            <a:r>
              <a:rPr lang="en-US" baseline="0" dirty="0">
                <a:ea typeface="ＭＳ Ｐゴシック" charset="0"/>
                <a:cs typeface="ＭＳ Ｐゴシック" charset="0"/>
              </a:rPr>
              <a:t> which is why numbers are slightly different than previous slides</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-decrease in O2 requirements with</a:t>
            </a:r>
            <a:r>
              <a:rPr lang="en-US" baseline="0" dirty="0">
                <a:ea typeface="ＭＳ Ｐゴシック" charset="0"/>
                <a:cs typeface="ＭＳ Ｐゴシック" charset="0"/>
              </a:rPr>
              <a:t> associated dramatic energy savings (about 60% for </a:t>
            </a:r>
            <a:r>
              <a:rPr lang="en-US" baseline="0" dirty="0" err="1">
                <a:ea typeface="ＭＳ Ｐゴシック" charset="0"/>
                <a:cs typeface="ＭＳ Ｐゴシック" charset="0"/>
              </a:rPr>
              <a:t>deammonification</a:t>
            </a:r>
            <a:r>
              <a:rPr lang="en-US" baseline="0" dirty="0">
                <a:ea typeface="ＭＳ Ｐゴシック" charset="0"/>
                <a:cs typeface="ＭＳ Ｐゴシック" charset="0"/>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ea typeface="ＭＳ Ｐゴシック" charset="0"/>
                <a:cs typeface="ＭＳ Ｐゴシック" charset="0"/>
              </a:rPr>
              <a:t>-and because this is a completely autotrophic process, we again preclude a </a:t>
            </a:r>
            <a:r>
              <a:rPr lang="en-US" baseline="0" dirty="0" err="1">
                <a:ea typeface="ＭＳ Ｐゴシック" charset="0"/>
                <a:cs typeface="ＭＳ Ｐゴシック" charset="0"/>
              </a:rPr>
              <a:t>denitrification</a:t>
            </a:r>
            <a:r>
              <a:rPr lang="en-US" baseline="0" dirty="0">
                <a:ea typeface="ＭＳ Ｐゴシック" charset="0"/>
                <a:cs typeface="ＭＳ Ｐゴシック" charset="0"/>
              </a:rPr>
              <a:t> step, so we nearly completely alleviate any external organic carbon requirements, opening the possibility of dramatic increases in methane production for energy capture; (about 90% reduction in organic C requirement)</a:t>
            </a:r>
          </a:p>
          <a:p>
            <a:pPr eaLnBrk="1" hangingPunct="1"/>
            <a:r>
              <a:rPr lang="en-US" baseline="0" dirty="0">
                <a:ea typeface="ＭＳ Ｐゴシック" charset="0"/>
                <a:cs typeface="ＭＳ Ｐゴシック" charset="0"/>
              </a:rPr>
              <a:t>-because </a:t>
            </a:r>
            <a:r>
              <a:rPr lang="en-US" baseline="0" dirty="0" err="1">
                <a:ea typeface="ＭＳ Ｐゴシック" charset="0"/>
                <a:cs typeface="ＭＳ Ｐゴシック" charset="0"/>
              </a:rPr>
              <a:t>anammox</a:t>
            </a:r>
            <a:r>
              <a:rPr lang="en-US" baseline="0" dirty="0">
                <a:ea typeface="ＭＳ Ｐゴシック" charset="0"/>
                <a:cs typeface="ＭＳ Ｐゴシック" charset="0"/>
              </a:rPr>
              <a:t> are extremely slow growers, we see an enormous decrease in waste sludge production; waste sludge disposal is a significant fraction of the operating budget of an wastewater treatment plant, so this thus leads to significant cost savings (~75% reduction in biomass production)</a:t>
            </a:r>
          </a:p>
          <a:p>
            <a:pPr eaLnBrk="1" hangingPunct="1"/>
            <a:endParaRPr lang="en-US" baseline="0" dirty="0">
              <a:ea typeface="ＭＳ Ｐゴシック" charset="0"/>
              <a:cs typeface="ＭＳ Ｐゴシック" charset="0"/>
            </a:endParaRPr>
          </a:p>
          <a:p>
            <a:pPr eaLnBrk="1" hangingPunct="1"/>
            <a:endParaRPr lang="en-US" baseline="0" dirty="0">
              <a:ea typeface="ＭＳ Ｐゴシック" charset="0"/>
              <a:cs typeface="ＭＳ Ｐゴシック" charset="0"/>
            </a:endParaRPr>
          </a:p>
          <a:p>
            <a:r>
              <a:rPr lang="en-US" sz="1200" kern="1200" dirty="0">
                <a:solidFill>
                  <a:schemeClr val="tx1"/>
                </a:solidFill>
                <a:latin typeface="+mn-lt"/>
                <a:ea typeface="+mn-ea"/>
                <a:cs typeface="+mn-cs"/>
              </a:rPr>
              <a:t>Organic C savings to energy if all is routed to digester: 128,403 kWh/day of potentially recoverable electricity at Stickney. That's equivalent to the electricity usage of approximately 5000 Illinois homes or approximately 11% of Chicago's municipal electricity usage in 2010.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Approach: COD equivalent of the CO2 lost during  </a:t>
            </a:r>
            <a:r>
              <a:rPr lang="en-US" sz="1200" kern="1200" dirty="0" err="1">
                <a:solidFill>
                  <a:schemeClr val="tx1"/>
                </a:solidFill>
                <a:latin typeface="+mn-lt"/>
                <a:ea typeface="+mn-ea"/>
                <a:cs typeface="+mn-cs"/>
              </a:rPr>
              <a:t>denitrification</a:t>
            </a:r>
            <a:r>
              <a:rPr lang="en-US" sz="1200" kern="1200" dirty="0">
                <a:solidFill>
                  <a:schemeClr val="tx1"/>
                </a:solidFill>
                <a:latin typeface="+mn-lt"/>
                <a:ea typeface="+mn-ea"/>
                <a:cs typeface="+mn-cs"/>
              </a:rPr>
              <a:t>, and use that quantity to estimate how much electricity could be generated if it was 100% re-routed to the anaerobic digesters. So, let me summarize the calculations: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 compared nitrification/</a:t>
            </a:r>
            <a:r>
              <a:rPr lang="en-US" sz="1200" kern="1200" dirty="0" err="1">
                <a:solidFill>
                  <a:schemeClr val="tx1"/>
                </a:solidFill>
                <a:latin typeface="+mn-lt"/>
                <a:ea typeface="+mn-ea"/>
                <a:cs typeface="+mn-cs"/>
              </a:rPr>
              <a:t>denitrification</a:t>
            </a:r>
            <a:r>
              <a:rPr lang="en-US" sz="1200" kern="1200" dirty="0">
                <a:solidFill>
                  <a:schemeClr val="tx1"/>
                </a:solidFill>
                <a:latin typeface="+mn-lt"/>
                <a:ea typeface="+mn-ea"/>
                <a:cs typeface="+mn-cs"/>
              </a:rPr>
              <a:t> with </a:t>
            </a:r>
            <a:r>
              <a:rPr lang="en-US" sz="1200" kern="1200" dirty="0" err="1">
                <a:solidFill>
                  <a:schemeClr val="tx1"/>
                </a:solidFill>
                <a:latin typeface="+mn-lt"/>
                <a:ea typeface="+mn-ea"/>
                <a:cs typeface="+mn-cs"/>
              </a:rPr>
              <a:t>nitritation</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anammox</a:t>
            </a:r>
            <a:r>
              <a:rPr lang="en-US" sz="1200" kern="1200" dirty="0">
                <a:solidFill>
                  <a:schemeClr val="tx1"/>
                </a:solidFill>
                <a:latin typeface="+mn-lt"/>
                <a:ea typeface="+mn-ea"/>
                <a:cs typeface="+mn-cs"/>
              </a:rPr>
              <a:t> on a per unit of ammonia removed (this is favorable to </a:t>
            </a:r>
            <a:r>
              <a:rPr lang="en-US" sz="1200" kern="1200" dirty="0" err="1">
                <a:solidFill>
                  <a:schemeClr val="tx1"/>
                </a:solidFill>
                <a:latin typeface="+mn-lt"/>
                <a:ea typeface="+mn-ea"/>
                <a:cs typeface="+mn-cs"/>
              </a:rPr>
              <a:t>anammox</a:t>
            </a:r>
            <a:r>
              <a:rPr lang="en-US" sz="1200" kern="1200" dirty="0">
                <a:solidFill>
                  <a:schemeClr val="tx1"/>
                </a:solidFill>
                <a:latin typeface="+mn-lt"/>
                <a:ea typeface="+mn-ea"/>
                <a:cs typeface="+mn-cs"/>
              </a:rPr>
              <a:t> because we consider the NO3- residual as part of the removal and assume that all nitrogen at Stickney undergoes </a:t>
            </a:r>
            <a:r>
              <a:rPr lang="en-US" sz="1200" kern="1200" dirty="0" err="1">
                <a:solidFill>
                  <a:schemeClr val="tx1"/>
                </a:solidFill>
                <a:latin typeface="+mn-lt"/>
                <a:ea typeface="+mn-ea"/>
                <a:cs typeface="+mn-cs"/>
              </a:rPr>
              <a:t>denitrification</a:t>
            </a:r>
            <a:r>
              <a:rPr lang="en-US" sz="1200" kern="1200" dirty="0">
                <a:solidFill>
                  <a:schemeClr val="tx1"/>
                </a:solidFill>
                <a:latin typeface="+mn-lt"/>
                <a:ea typeface="+mn-ea"/>
                <a:cs typeface="+mn-cs"/>
              </a:rPr>
              <a:t>...on second thought, that part may not be defensible).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 calculated that 0.84 moles-C are mineralized and lost per mole of ammonia removed in nit/</a:t>
            </a:r>
            <a:r>
              <a:rPr lang="en-US" sz="1200" kern="1200" dirty="0" err="1">
                <a:solidFill>
                  <a:schemeClr val="tx1"/>
                </a:solidFill>
                <a:latin typeface="+mn-lt"/>
                <a:ea typeface="+mn-ea"/>
                <a:cs typeface="+mn-cs"/>
              </a:rPr>
              <a:t>denit</a:t>
            </a:r>
            <a:r>
              <a:rPr lang="en-US" sz="1200" kern="1200" dirty="0">
                <a:solidFill>
                  <a:schemeClr val="tx1"/>
                </a:solidFill>
                <a:latin typeface="+mn-lt"/>
                <a:ea typeface="+mn-ea"/>
                <a:cs typeface="+mn-cs"/>
              </a:rPr>
              <a:t>, and I neglect the small net CO2 assimilation in </a:t>
            </a:r>
            <a:r>
              <a:rPr lang="en-US" sz="1200" kern="1200" dirty="0" err="1">
                <a:solidFill>
                  <a:schemeClr val="tx1"/>
                </a:solidFill>
                <a:latin typeface="+mn-lt"/>
                <a:ea typeface="+mn-ea"/>
                <a:cs typeface="+mn-cs"/>
              </a:rPr>
              <a:t>nitrit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anammox</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0.84 moles-C corresponds to 4.2 e- equivalents of municipal wastewater in </a:t>
            </a:r>
            <a:r>
              <a:rPr lang="en-US" sz="1200" kern="1200" dirty="0" err="1">
                <a:solidFill>
                  <a:schemeClr val="tx1"/>
                </a:solidFill>
                <a:latin typeface="+mn-lt"/>
                <a:ea typeface="+mn-ea"/>
                <a:cs typeface="+mn-cs"/>
              </a:rPr>
              <a:t>Rittmann&amp;McCarty</a:t>
            </a:r>
            <a:r>
              <a:rPr lang="en-US" sz="1200" kern="1200" dirty="0">
                <a:solidFill>
                  <a:schemeClr val="tx1"/>
                </a:solidFill>
                <a:latin typeface="+mn-lt"/>
                <a:ea typeface="+mn-ea"/>
                <a:cs typeface="+mn-cs"/>
              </a:rPr>
              <a:t>. That works out to 2.4g COD lost/g NH4+ removed.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 multiply 2.4 by an </a:t>
            </a:r>
            <a:r>
              <a:rPr lang="en-US" sz="1200" kern="1200" dirty="0" err="1">
                <a:solidFill>
                  <a:schemeClr val="tx1"/>
                </a:solidFill>
                <a:latin typeface="+mn-lt"/>
                <a:ea typeface="+mn-ea"/>
                <a:cs typeface="+mn-cs"/>
              </a:rPr>
              <a:t>fe</a:t>
            </a:r>
            <a:r>
              <a:rPr lang="en-US" sz="1200" kern="1200" dirty="0">
                <a:solidFill>
                  <a:schemeClr val="tx1"/>
                </a:solidFill>
                <a:latin typeface="+mn-lt"/>
                <a:ea typeface="+mn-ea"/>
                <a:cs typeface="+mn-cs"/>
              </a:rPr>
              <a:t> value of 0.9, then by 0.25 gCH4/</a:t>
            </a:r>
            <a:r>
              <a:rPr lang="en-US" sz="1200" kern="1200" dirty="0" err="1">
                <a:solidFill>
                  <a:schemeClr val="tx1"/>
                </a:solidFill>
                <a:latin typeface="+mn-lt"/>
                <a:ea typeface="+mn-ea"/>
                <a:cs typeface="+mn-cs"/>
              </a:rPr>
              <a:t>gCOD</a:t>
            </a:r>
            <a:r>
              <a:rPr lang="en-US" sz="1200" kern="1200" dirty="0">
                <a:solidFill>
                  <a:schemeClr val="tx1"/>
                </a:solidFill>
                <a:latin typeface="+mn-lt"/>
                <a:ea typeface="+mn-ea"/>
                <a:cs typeface="+mn-cs"/>
              </a:rPr>
              <a:t>, then by 0.0155 kWh/gCH4, then by 40% electricity recovery (</a:t>
            </a:r>
            <a:r>
              <a:rPr lang="en-US" sz="1200" kern="1200" dirty="0" err="1">
                <a:solidFill>
                  <a:schemeClr val="tx1"/>
                </a:solidFill>
                <a:latin typeface="+mn-lt"/>
                <a:ea typeface="+mn-ea"/>
                <a:cs typeface="+mn-cs"/>
              </a:rPr>
              <a:t>thats</a:t>
            </a:r>
            <a:r>
              <a:rPr lang="en-US" sz="1200" kern="1200" dirty="0">
                <a:solidFill>
                  <a:schemeClr val="tx1"/>
                </a:solidFill>
                <a:latin typeface="+mn-lt"/>
                <a:ea typeface="+mn-ea"/>
                <a:cs typeface="+mn-cs"/>
              </a:rPr>
              <a:t> from </a:t>
            </a:r>
            <a:r>
              <a:rPr lang="en-US" sz="1200" kern="1200" dirty="0" err="1">
                <a:solidFill>
                  <a:schemeClr val="tx1"/>
                </a:solidFill>
                <a:latin typeface="+mn-lt"/>
                <a:ea typeface="+mn-ea"/>
                <a:cs typeface="+mn-cs"/>
              </a:rPr>
              <a:t>Sherson</a:t>
            </a:r>
            <a:r>
              <a:rPr lang="en-US" sz="1200" kern="1200" dirty="0">
                <a:solidFill>
                  <a:schemeClr val="tx1"/>
                </a:solidFill>
                <a:latin typeface="+mn-lt"/>
                <a:ea typeface="+mn-ea"/>
                <a:cs typeface="+mn-cs"/>
              </a:rPr>
              <a:t> 2014).</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That comes to 3350 kWh/metric ton NH4-N removed.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 took </a:t>
            </a:r>
            <a:r>
              <a:rPr lang="en-US" sz="1200" kern="1200" dirty="0" err="1">
                <a:solidFill>
                  <a:schemeClr val="tx1"/>
                </a:solidFill>
                <a:latin typeface="+mn-lt"/>
                <a:ea typeface="+mn-ea"/>
                <a:cs typeface="+mn-cs"/>
              </a:rPr>
              <a:t>Stickneys</a:t>
            </a:r>
            <a:r>
              <a:rPr lang="en-US" sz="1200" kern="1200" dirty="0">
                <a:solidFill>
                  <a:schemeClr val="tx1"/>
                </a:solidFill>
                <a:latin typeface="+mn-lt"/>
                <a:ea typeface="+mn-ea"/>
                <a:cs typeface="+mn-cs"/>
              </a:rPr>
              <a:t> average 2013 </a:t>
            </a:r>
            <a:r>
              <a:rPr lang="en-US" sz="1200" kern="1200" dirty="0" err="1">
                <a:solidFill>
                  <a:schemeClr val="tx1"/>
                </a:solidFill>
                <a:latin typeface="+mn-lt"/>
                <a:ea typeface="+mn-ea"/>
                <a:cs typeface="+mn-cs"/>
              </a:rPr>
              <a:t>flowrate</a:t>
            </a:r>
            <a:r>
              <a:rPr lang="en-US" sz="1200" kern="1200" dirty="0">
                <a:solidFill>
                  <a:schemeClr val="tx1"/>
                </a:solidFill>
                <a:latin typeface="+mn-lt"/>
                <a:ea typeface="+mn-ea"/>
                <a:cs typeface="+mn-cs"/>
              </a:rPr>
              <a:t> of 676MGD and multiplied it by 3.78L/gal, and then by an estimated 15 mg NH4-N/L. That comes to 38.3 metric tons of nitrogen per day flowing through the plant.</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3350 x 38.3 gives me 128,403 kWh/day.</a:t>
            </a:r>
            <a:endParaRPr lang="en-US" baseline="0" dirty="0">
              <a:ea typeface="ＭＳ Ｐゴシック" charset="0"/>
              <a:cs typeface="ＭＳ Ｐゴシック" charset="0"/>
            </a:endParaRPr>
          </a:p>
        </p:txBody>
      </p:sp>
    </p:spTree>
    <p:extLst>
      <p:ext uri="{BB962C8B-B14F-4D97-AF65-F5344CB8AC3E}">
        <p14:creationId xmlns:p14="http://schemas.microsoft.com/office/powerpoint/2010/main" val="8682937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cut]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0A6D-6C81-4BC1-883D-8278155C50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73443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indent="0">
              <a:buNone/>
            </a:pPr>
            <a:r>
              <a:rPr lang="en-US" sz="1200" b="0" i="0" u="none" strike="noStrike" kern="1200" dirty="0">
                <a:solidFill>
                  <a:schemeClr val="tx1"/>
                </a:solidFill>
                <a:effectLst/>
                <a:latin typeface="+mn-lt"/>
                <a:ea typeface="+mn-ea"/>
                <a:cs typeface="+mn-cs"/>
              </a:rPr>
              <a:t>Patrick: “Painting a big picture early is always good, then there will be plenty of people interested in the details of research and implications, ending with a "</a:t>
            </a:r>
            <a:r>
              <a:rPr lang="en-US" sz="1200" b="0" i="0" u="none" strike="noStrike" kern="1200" dirty="0" err="1">
                <a:solidFill>
                  <a:schemeClr val="tx1"/>
                </a:solidFill>
                <a:effectLst/>
                <a:latin typeface="+mn-lt"/>
                <a:ea typeface="+mn-ea"/>
                <a:cs typeface="+mn-cs"/>
              </a:rPr>
              <a:t>boader</a:t>
            </a:r>
            <a:r>
              <a:rPr lang="en-US" sz="1200" b="0" i="0" u="none" strike="noStrike" kern="1200" dirty="0">
                <a:solidFill>
                  <a:schemeClr val="tx1"/>
                </a:solidFill>
                <a:effectLst/>
                <a:latin typeface="+mn-lt"/>
                <a:ea typeface="+mn-ea"/>
                <a:cs typeface="+mn-cs"/>
              </a:rPr>
              <a:t> overview of approaches and challenges to mainstream shortcut N removal" would be great. So this answers isn't a one thing is best, but I guess the opposite of trying to hit the big broad picture and show your cool new work and approaches. They don't care about minute method details like qPCR protocols, but just saying "we used qPCR to identify X" is enough.”</a:t>
            </a:r>
          </a:p>
          <a:p>
            <a:pPr marL="0" indent="0">
              <a:buNone/>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Abstract: “</a:t>
            </a:r>
            <a:r>
              <a:rPr lang="en-US" sz="1200" kern="1200" dirty="0">
                <a:solidFill>
                  <a:schemeClr val="tx1"/>
                </a:solidFill>
                <a:effectLst/>
                <a:latin typeface="+mn-lt"/>
                <a:ea typeface="+mn-ea"/>
                <a:cs typeface="+mn-cs"/>
              </a:rPr>
              <a:t>While conventional approaches for removing nitrogen (N) from wastewater are largely effective, they are also costly, energy intensive, and ill-suited for the nascent transformation of urban wastewater treatment plants into energy-positive water resource recovery facilities.  Emerging shortcut N removal bioprocesses, including nitrite shunt as well as </a:t>
            </a:r>
            <a:r>
              <a:rPr lang="en-US" sz="1200" kern="1200" dirty="0" err="1">
                <a:solidFill>
                  <a:schemeClr val="tx1"/>
                </a:solidFill>
                <a:effectLst/>
                <a:latin typeface="+mn-lt"/>
                <a:ea typeface="+mn-ea"/>
                <a:cs typeface="+mn-cs"/>
              </a:rPr>
              <a:t>deammonification</a:t>
            </a:r>
            <a:r>
              <a:rPr lang="en-US" sz="1200" kern="1200" dirty="0">
                <a:solidFill>
                  <a:schemeClr val="tx1"/>
                </a:solidFill>
                <a:effectLst/>
                <a:latin typeface="+mn-lt"/>
                <a:ea typeface="+mn-ea"/>
                <a:cs typeface="+mn-cs"/>
              </a:rPr>
              <a:t> processes that leverage anaerobic ammonia oxidizing bacteria (anammox), offer the potential for dramatic savings in energy use relative to conventional N removal process. In addition, they offer the intriguing possibility of substantially enhanced waste organic carbon redirection for energy recovery or generation of value-added products.  While application of such shortcut N removal systems to N-rich </a:t>
            </a:r>
            <a:r>
              <a:rPr lang="en-US" sz="1200" kern="1200" dirty="0" err="1">
                <a:solidFill>
                  <a:schemeClr val="tx1"/>
                </a:solidFill>
                <a:effectLst/>
                <a:latin typeface="+mn-lt"/>
                <a:ea typeface="+mn-ea"/>
                <a:cs typeface="+mn-cs"/>
              </a:rPr>
              <a:t>sidestreams</a:t>
            </a:r>
            <a:r>
              <a:rPr lang="en-US" sz="1200" kern="1200" dirty="0">
                <a:solidFill>
                  <a:schemeClr val="tx1"/>
                </a:solidFill>
                <a:effectLst/>
                <a:latin typeface="+mn-lt"/>
                <a:ea typeface="+mn-ea"/>
                <a:cs typeface="+mn-cs"/>
              </a:rPr>
              <a:t> is rapidly maturing, implementation in dilute, low temperature mainstream wastewater faces considerable challenges.  In this talk, I will detail our ongoing work to understand and implement both nitrite shunt and </a:t>
            </a:r>
            <a:r>
              <a:rPr lang="en-US" sz="1200" kern="1200" dirty="0" err="1">
                <a:solidFill>
                  <a:schemeClr val="tx1"/>
                </a:solidFill>
                <a:effectLst/>
                <a:latin typeface="+mn-lt"/>
                <a:ea typeface="+mn-ea"/>
                <a:cs typeface="+mn-cs"/>
              </a:rPr>
              <a:t>deammonification</a:t>
            </a:r>
            <a:r>
              <a:rPr lang="en-US" sz="1200" kern="1200" dirty="0">
                <a:solidFill>
                  <a:schemeClr val="tx1"/>
                </a:solidFill>
                <a:effectLst/>
                <a:latin typeface="+mn-lt"/>
                <a:ea typeface="+mn-ea"/>
                <a:cs typeface="+mn-cs"/>
              </a:rPr>
              <a:t> processes in the mainstream. I will focus on our efforts to address key impediments limiting mainstream shortcut N removal, including suppression of unwanted microbial populations (nitrite-oxidizing bacteria [NOB]), retention of biomass and activity of desirable microbial consortia members (anammox), and integration with biological phosphorus removal and recovery. Our work has shown that nitrite shunt integrated with biological phosphorus removal is feasible in the mainstream, but also  has elucidated challenges in selecting for high activity denitrifying rather than aerobic P uptake by polyphosphate accumulating organisms. Moreover, we’ve shown that operational conditions commonly employed in shortcut N removal processes (long SRT, low dissolved oxygen) may in some cases inadvertently select for high levels of newly discovered complete ammonia oxidizers (</a:t>
            </a:r>
            <a:r>
              <a:rPr lang="en-US" sz="1200" kern="1200" dirty="0" err="1">
                <a:solidFill>
                  <a:schemeClr val="tx1"/>
                </a:solidFill>
                <a:effectLst/>
                <a:latin typeface="+mn-lt"/>
                <a:ea typeface="+mn-ea"/>
                <a:cs typeface="+mn-cs"/>
              </a:rPr>
              <a:t>comammox</a:t>
            </a:r>
            <a:r>
              <a:rPr lang="en-US" sz="1200" kern="1200" dirty="0">
                <a:solidFill>
                  <a:schemeClr val="tx1"/>
                </a:solidFill>
                <a:effectLst/>
                <a:latin typeface="+mn-lt"/>
                <a:ea typeface="+mn-ea"/>
                <a:cs typeface="+mn-cs"/>
              </a:rPr>
              <a:t>). Conversely, we’ve also shown that </a:t>
            </a:r>
            <a:r>
              <a:rPr lang="en-US" sz="1200" kern="1200" dirty="0" err="1">
                <a:solidFill>
                  <a:schemeClr val="tx1"/>
                </a:solidFill>
                <a:effectLst/>
                <a:latin typeface="+mn-lt"/>
                <a:ea typeface="+mn-ea"/>
                <a:cs typeface="+mn-cs"/>
              </a:rPr>
              <a:t>comammox</a:t>
            </a:r>
            <a:r>
              <a:rPr lang="en-US" sz="1200" kern="1200" dirty="0">
                <a:solidFill>
                  <a:schemeClr val="tx1"/>
                </a:solidFill>
                <a:effectLst/>
                <a:latin typeface="+mn-lt"/>
                <a:ea typeface="+mn-ea"/>
                <a:cs typeface="+mn-cs"/>
              </a:rPr>
              <a:t>-driven systems may offer opportunities for high rate low DO nitrifying bioprocesses that are much more energy efficient than conventional high DO nitrifying activated sludge. These results have important implications for implementation and optimization of shortcut N removal bioprocesses in the mainstream.”</a:t>
            </a:r>
          </a:p>
          <a:p>
            <a:pPr marL="0" indent="0">
              <a:buNone/>
            </a:pPr>
            <a:endParaRPr lang="de-CH"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FC9AC-C992-4448-B93F-54C359AB78D6}"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51887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IFAS PN/A (from Paul, email 3/25/19): </a:t>
            </a:r>
            <a:r>
              <a:rPr lang="en-US" sz="1200" b="0" i="0" u="none" strike="noStrike" kern="1200" dirty="0">
                <a:solidFill>
                  <a:schemeClr val="tx1"/>
                </a:solidFill>
                <a:effectLst/>
                <a:latin typeface="+mn-lt"/>
                <a:ea typeface="+mn-ea"/>
                <a:cs typeface="+mn-cs"/>
              </a:rPr>
              <a:t>Anammox contribution in main slide assumes full denitrification at 4gCOD/</a:t>
            </a:r>
            <a:r>
              <a:rPr lang="en-US" sz="1200" b="0" i="0" u="none" strike="noStrike" kern="1200" dirty="0" err="1">
                <a:solidFill>
                  <a:schemeClr val="tx1"/>
                </a:solidFill>
                <a:effectLst/>
                <a:latin typeface="+mn-lt"/>
                <a:ea typeface="+mn-ea"/>
                <a:cs typeface="+mn-cs"/>
              </a:rPr>
              <a:t>gN.</a:t>
            </a:r>
            <a:r>
              <a:rPr lang="en-US" sz="1200" b="0" i="0" u="none" strike="noStrike" kern="1200" dirty="0">
                <a:solidFill>
                  <a:schemeClr val="tx1"/>
                </a:solidFill>
                <a:effectLst/>
                <a:latin typeface="+mn-lt"/>
                <a:ea typeface="+mn-ea"/>
                <a:cs typeface="+mn-cs"/>
              </a:rPr>
              <a:t> The average SRT for the time frame of that calculation (Nov 9 2018 to Jan 2 2019) was 5.2 days and near 20degC, so from </a:t>
            </a:r>
            <a:r>
              <a:rPr lang="en-US" sz="1200" b="0" i="0" u="none" strike="noStrike" kern="1200" dirty="0" err="1">
                <a:solidFill>
                  <a:schemeClr val="tx1"/>
                </a:solidFill>
                <a:effectLst/>
                <a:latin typeface="+mn-lt"/>
                <a:ea typeface="+mn-ea"/>
                <a:cs typeface="+mn-cs"/>
              </a:rPr>
              <a:t>Daigger</a:t>
            </a:r>
            <a:r>
              <a:rPr lang="en-US" sz="1200" b="0" i="0" u="none" strike="noStrike" kern="1200" dirty="0">
                <a:solidFill>
                  <a:schemeClr val="tx1"/>
                </a:solidFill>
                <a:effectLst/>
                <a:latin typeface="+mn-lt"/>
                <a:ea typeface="+mn-ea"/>
                <a:cs typeface="+mn-cs"/>
              </a:rPr>
              <a:t> Fig 2 carbon requirements would 4.3 </a:t>
            </a:r>
            <a:r>
              <a:rPr lang="en-US" sz="1200" b="0" i="0" u="none" strike="noStrike" kern="1200" dirty="0" err="1">
                <a:solidFill>
                  <a:schemeClr val="tx1"/>
                </a:solidFill>
                <a:effectLst/>
                <a:latin typeface="+mn-lt"/>
                <a:ea typeface="+mn-ea"/>
                <a:cs typeface="+mn-cs"/>
              </a:rPr>
              <a:t>gCOD</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gN</a:t>
            </a:r>
            <a:r>
              <a:rPr lang="en-US" sz="1200" b="0" i="0" u="none" strike="noStrike" kern="1200" dirty="0">
                <a:solidFill>
                  <a:schemeClr val="tx1"/>
                </a:solidFill>
                <a:effectLst/>
                <a:latin typeface="+mn-lt"/>
                <a:ea typeface="+mn-ea"/>
                <a:cs typeface="+mn-cs"/>
              </a:rPr>
              <a:t> for denitrification and 2.6 </a:t>
            </a:r>
            <a:r>
              <a:rPr lang="en-US" sz="1200" b="0" i="0" u="none" strike="noStrike" kern="1200" dirty="0" err="1">
                <a:solidFill>
                  <a:schemeClr val="tx1"/>
                </a:solidFill>
                <a:effectLst/>
                <a:latin typeface="+mn-lt"/>
                <a:ea typeface="+mn-ea"/>
                <a:cs typeface="+mn-cs"/>
              </a:rPr>
              <a:t>gCOD</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gN</a:t>
            </a:r>
            <a:r>
              <a:rPr lang="en-US" sz="1200" b="0" i="0" u="none" strike="noStrike" kern="1200" dirty="0">
                <a:solidFill>
                  <a:schemeClr val="tx1"/>
                </a:solidFill>
                <a:effectLst/>
                <a:latin typeface="+mn-lt"/>
                <a:ea typeface="+mn-ea"/>
                <a:cs typeface="+mn-cs"/>
              </a:rPr>
              <a:t> for </a:t>
            </a:r>
            <a:r>
              <a:rPr lang="en-US" sz="1200" b="0" i="0" u="none" strike="noStrike" kern="1200" dirty="0" err="1">
                <a:solidFill>
                  <a:schemeClr val="tx1"/>
                </a:solidFill>
                <a:effectLst/>
                <a:latin typeface="+mn-lt"/>
                <a:ea typeface="+mn-ea"/>
                <a:cs typeface="+mn-cs"/>
              </a:rPr>
              <a:t>denitritation</a:t>
            </a:r>
            <a:r>
              <a:rPr lang="en-US" sz="1200" b="0" i="0" u="none" strike="noStrike" kern="1200" dirty="0">
                <a:solidFill>
                  <a:schemeClr val="tx1"/>
                </a:solidFill>
                <a:effectLst/>
                <a:latin typeface="+mn-lt"/>
                <a:ea typeface="+mn-ea"/>
                <a:cs typeface="+mn-cs"/>
              </a:rPr>
              <a:t>. Using the 2.6 </a:t>
            </a:r>
            <a:r>
              <a:rPr lang="en-US" sz="1200" b="0" i="0" u="none" strike="noStrike" kern="1200" dirty="0" err="1">
                <a:solidFill>
                  <a:schemeClr val="tx1"/>
                </a:solidFill>
                <a:effectLst/>
                <a:latin typeface="+mn-lt"/>
                <a:ea typeface="+mn-ea"/>
                <a:cs typeface="+mn-cs"/>
              </a:rPr>
              <a:t>gCOD</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gN</a:t>
            </a:r>
            <a:r>
              <a:rPr lang="en-US" sz="1200" b="0" i="0" u="none" strike="noStrike" kern="1200" dirty="0">
                <a:solidFill>
                  <a:schemeClr val="tx1"/>
                </a:solidFill>
                <a:effectLst/>
                <a:latin typeface="+mn-lt"/>
                <a:ea typeface="+mn-ea"/>
                <a:cs typeface="+mn-cs"/>
              </a:rPr>
              <a:t> for </a:t>
            </a:r>
            <a:r>
              <a:rPr lang="en-US" sz="1200" b="0" i="0" u="none" strike="noStrike" kern="1200" dirty="0" err="1">
                <a:solidFill>
                  <a:schemeClr val="tx1"/>
                </a:solidFill>
                <a:effectLst/>
                <a:latin typeface="+mn-lt"/>
                <a:ea typeface="+mn-ea"/>
                <a:cs typeface="+mn-cs"/>
              </a:rPr>
              <a:t>denitritation</a:t>
            </a:r>
            <a:r>
              <a:rPr lang="en-US" sz="1200" b="0" i="0" u="none" strike="noStrike" kern="1200" dirty="0">
                <a:solidFill>
                  <a:schemeClr val="tx1"/>
                </a:solidFill>
                <a:effectLst/>
                <a:latin typeface="+mn-lt"/>
                <a:ea typeface="+mn-ea"/>
                <a:cs typeface="+mn-cs"/>
              </a:rPr>
              <a:t>, the maximum contribution of </a:t>
            </a:r>
            <a:r>
              <a:rPr lang="en-US" sz="1200" b="0" i="0" u="none" strike="noStrike" kern="1200" dirty="0" err="1">
                <a:solidFill>
                  <a:schemeClr val="tx1"/>
                </a:solidFill>
                <a:effectLst/>
                <a:latin typeface="+mn-lt"/>
                <a:ea typeface="+mn-ea"/>
                <a:cs typeface="+mn-cs"/>
              </a:rPr>
              <a:t>denitrifiers</a:t>
            </a:r>
            <a:r>
              <a:rPr lang="en-US" sz="1200" b="0" i="0" u="none" strike="noStrike" kern="1200" dirty="0">
                <a:solidFill>
                  <a:schemeClr val="tx1"/>
                </a:solidFill>
                <a:effectLst/>
                <a:latin typeface="+mn-lt"/>
                <a:ea typeface="+mn-ea"/>
                <a:cs typeface="+mn-cs"/>
              </a:rPr>
              <a:t> to N removal would be 86%, and 14% from anammox. Below is a plot of IFAS suspended SRT, along with suspended and carrier VSS. The dashed line shows when we implemented NH4+ based control and therefore variable HRT (and thus the increase in calculated SRT points).</a:t>
            </a:r>
            <a:endParaRPr lang="en-US" dirty="0"/>
          </a:p>
        </p:txBody>
      </p:sp>
      <p:sp>
        <p:nvSpPr>
          <p:cNvPr id="4" name="Slide Number Placeholder 3"/>
          <p:cNvSpPr>
            <a:spLocks noGrp="1"/>
          </p:cNvSpPr>
          <p:nvPr>
            <p:ph type="sldNum" sz="quarter" idx="5"/>
          </p:nvPr>
        </p:nvSpPr>
        <p:spPr/>
        <p:txBody>
          <a:bodyPr/>
          <a:lstStyle/>
          <a:p>
            <a:fld id="{A4990A6D-6C81-4BC1-883D-8278155C502F}" type="slidenum">
              <a:rPr lang="en-US" smtClean="0"/>
              <a:pPr/>
              <a:t>60</a:t>
            </a:fld>
            <a:endParaRPr lang="en-US"/>
          </a:p>
        </p:txBody>
      </p:sp>
    </p:spTree>
    <p:extLst>
      <p:ext uri="{BB962C8B-B14F-4D97-AF65-F5344CB8AC3E}">
        <p14:creationId xmlns:p14="http://schemas.microsoft.com/office/powerpoint/2010/main" val="31541244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EASILY CUT]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0A6D-6C81-4BC1-883D-8278155C50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64302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3</a:t>
            </a:r>
            <a:r>
              <a:rPr lang="en-US" sz="1200" kern="1200" dirty="0">
                <a:solidFill>
                  <a:schemeClr val="tx1"/>
                </a:solidFill>
                <a:effectLst/>
                <a:latin typeface="+mn-lt"/>
                <a:ea typeface="+mn-ea"/>
                <a:cs typeface="+mn-cs"/>
              </a:rPr>
              <a:t>. Relative abundance of total </a:t>
            </a:r>
            <a:r>
              <a:rPr lang="en-US" sz="1200" i="1" kern="1200" dirty="0" err="1">
                <a:solidFill>
                  <a:schemeClr val="tx1"/>
                </a:solidFill>
                <a:effectLst/>
                <a:latin typeface="+mn-lt"/>
                <a:ea typeface="+mn-ea"/>
                <a:cs typeface="+mn-cs"/>
              </a:rPr>
              <a:t>Nitrospira</a:t>
            </a:r>
            <a:r>
              <a:rPr lang="en-US" sz="1200" kern="1200" dirty="0">
                <a:solidFill>
                  <a:schemeClr val="tx1"/>
                </a:solidFill>
                <a:effectLst/>
                <a:latin typeface="+mn-lt"/>
                <a:ea typeface="+mn-ea"/>
                <a:cs typeface="+mn-cs"/>
              </a:rPr>
              <a:t>, total AOB (all </a:t>
            </a:r>
            <a:r>
              <a:rPr lang="en-US" sz="1200" i="1" kern="1200" dirty="0" err="1">
                <a:solidFill>
                  <a:schemeClr val="tx1"/>
                </a:solidFill>
                <a:effectLst/>
                <a:latin typeface="+mn-lt"/>
                <a:ea typeface="+mn-ea"/>
                <a:cs typeface="+mn-cs"/>
              </a:rPr>
              <a:t>Nitrosomonas</a:t>
            </a:r>
            <a:r>
              <a:rPr lang="en-US" sz="1200" kern="1200" dirty="0">
                <a:solidFill>
                  <a:schemeClr val="tx1"/>
                </a:solidFill>
                <a:effectLst/>
                <a:latin typeface="+mn-lt"/>
                <a:ea typeface="+mn-ea"/>
                <a:cs typeface="+mn-cs"/>
              </a:rPr>
              <a:t>) and total anammox (all </a:t>
            </a:r>
            <a:r>
              <a:rPr lang="en-US" sz="1200" i="1" kern="1200" dirty="0" err="1">
                <a:solidFill>
                  <a:schemeClr val="tx1"/>
                </a:solidFill>
                <a:effectLst/>
                <a:latin typeface="+mn-lt"/>
                <a:ea typeface="+mn-ea"/>
                <a:cs typeface="+mn-cs"/>
              </a:rPr>
              <a:t>Brocadia</a:t>
            </a:r>
            <a:r>
              <a:rPr lang="en-US" sz="1200" kern="1200" dirty="0">
                <a:solidFill>
                  <a:schemeClr val="tx1"/>
                </a:solidFill>
                <a:effectLst/>
                <a:latin typeface="+mn-lt"/>
                <a:ea typeface="+mn-ea"/>
                <a:cs typeface="+mn-cs"/>
              </a:rPr>
              <a:t>), based on 16S rRNA amplicon sequence analysis. Relative abundance for </a:t>
            </a:r>
            <a:r>
              <a:rPr lang="en-US" sz="1200" i="1" kern="1200" dirty="0" err="1">
                <a:solidFill>
                  <a:schemeClr val="tx1"/>
                </a:solidFill>
                <a:effectLst/>
                <a:latin typeface="+mn-lt"/>
                <a:ea typeface="+mn-ea"/>
                <a:cs typeface="+mn-cs"/>
              </a:rPr>
              <a:t>Nitrospira</a:t>
            </a:r>
            <a:r>
              <a:rPr lang="en-US" sz="1200" kern="1200" dirty="0">
                <a:solidFill>
                  <a:schemeClr val="tx1"/>
                </a:solidFill>
                <a:effectLst/>
                <a:latin typeface="+mn-lt"/>
                <a:ea typeface="+mn-ea"/>
                <a:cs typeface="+mn-cs"/>
              </a:rPr>
              <a:t> is shown on the left y-axis, and AOB and anammox are shown on the right y-axis. </a:t>
            </a:r>
            <a:r>
              <a:rPr lang="en-US" sz="1200" i="1" kern="1200" dirty="0" err="1">
                <a:solidFill>
                  <a:schemeClr val="tx1"/>
                </a:solidFill>
                <a:effectLst/>
                <a:latin typeface="+mn-lt"/>
                <a:ea typeface="+mn-ea"/>
                <a:cs typeface="+mn-cs"/>
              </a:rPr>
              <a:t>Nitrospira</a:t>
            </a:r>
            <a:r>
              <a:rPr lang="en-US" sz="1200" kern="1200" dirty="0">
                <a:solidFill>
                  <a:schemeClr val="tx1"/>
                </a:solidFill>
                <a:effectLst/>
                <a:latin typeface="+mn-lt"/>
                <a:ea typeface="+mn-ea"/>
                <a:cs typeface="+mn-cs"/>
              </a:rPr>
              <a:t> OTU2 and OTU4 together comprise 95.3 – 99.8% of total </a:t>
            </a:r>
            <a:r>
              <a:rPr lang="en-US" sz="1200" i="1" kern="1200" dirty="0" err="1">
                <a:solidFill>
                  <a:schemeClr val="tx1"/>
                </a:solidFill>
                <a:effectLst/>
                <a:latin typeface="+mn-lt"/>
                <a:ea typeface="+mn-ea"/>
                <a:cs typeface="+mn-cs"/>
              </a:rPr>
              <a:t>Nitrospira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all time points.</a:t>
            </a:r>
          </a:p>
          <a:p>
            <a:endParaRPr lang="en-US" dirty="0"/>
          </a:p>
        </p:txBody>
      </p:sp>
      <p:sp>
        <p:nvSpPr>
          <p:cNvPr id="4" name="Slide Number Placeholder 3"/>
          <p:cNvSpPr>
            <a:spLocks noGrp="1"/>
          </p:cNvSpPr>
          <p:nvPr>
            <p:ph type="sldNum" sz="quarter" idx="5"/>
          </p:nvPr>
        </p:nvSpPr>
        <p:spPr/>
        <p:txBody>
          <a:bodyPr/>
          <a:lstStyle/>
          <a:p>
            <a:fld id="{A4990A6D-6C81-4BC1-883D-8278155C502F}" type="slidenum">
              <a:rPr lang="en-US" smtClean="0"/>
              <a:pPr/>
              <a:t>68</a:t>
            </a:fld>
            <a:endParaRPr lang="en-US"/>
          </a:p>
        </p:txBody>
      </p:sp>
    </p:spTree>
    <p:extLst>
      <p:ext uri="{BB962C8B-B14F-4D97-AF65-F5344CB8AC3E}">
        <p14:creationId xmlns:p14="http://schemas.microsoft.com/office/powerpoint/2010/main" val="2987414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00300" y="506413"/>
            <a:ext cx="4495800" cy="2528887"/>
          </a:xfrm>
        </p:spPr>
      </p:sp>
      <p:sp>
        <p:nvSpPr>
          <p:cNvPr id="3" name="Notes Placeholder 2"/>
          <p:cNvSpPr>
            <a:spLocks noGrp="1"/>
          </p:cNvSpPr>
          <p:nvPr>
            <p:ph type="body" idx="1"/>
          </p:nvPr>
        </p:nvSpPr>
        <p:spPr/>
        <p:txBody>
          <a:bodyPr/>
          <a:lstStyle/>
          <a:p>
            <a:r>
              <a:rPr lang="en-US" dirty="0">
                <a:ea typeface="ＭＳ Ｐゴシック" charset="0"/>
                <a:cs typeface="ＭＳ Ｐゴシック" charset="0"/>
              </a:rPr>
              <a:t>COULD CUT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B3CB0-427D-9F49-85F3-1FB61A9FEF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5949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5D38BF-394A-7A42-A335-B0D3930259C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0178" name="Rectangle 2"/>
          <p:cNvSpPr>
            <a:spLocks noGrp="1" noRot="1" noChangeAspect="1" noChangeArrowheads="1" noTextEdit="1"/>
          </p:cNvSpPr>
          <p:nvPr>
            <p:ph type="sldImg"/>
          </p:nvPr>
        </p:nvSpPr>
        <p:spPr>
          <a:xfrm>
            <a:off x="2400300" y="506413"/>
            <a:ext cx="4495800" cy="2528887"/>
          </a:xfrm>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Doesn’t include 4e- for biomass (</a:t>
            </a:r>
            <a:r>
              <a:rPr lang="en-US" dirty="0" err="1"/>
              <a:t>denitrification</a:t>
            </a:r>
            <a:r>
              <a:rPr lang="en-US" dirty="0"/>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363597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5D38BF-394A-7A42-A335-B0D3930259C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0178" name="Rectangle 2"/>
          <p:cNvSpPr>
            <a:spLocks noGrp="1" noRot="1" noChangeAspect="1" noChangeArrowheads="1" noTextEdit="1"/>
          </p:cNvSpPr>
          <p:nvPr>
            <p:ph type="sldImg"/>
          </p:nvPr>
        </p:nvSpPr>
        <p:spPr>
          <a:xfrm>
            <a:off x="2400300" y="506413"/>
            <a:ext cx="4495800" cy="2528887"/>
          </a:xfrm>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Note reduction in oxygen requirements AND</a:t>
            </a:r>
            <a:r>
              <a:rPr lang="en-US" baseline="0" dirty="0">
                <a:ea typeface="ＭＳ Ｐゴシック" charset="0"/>
                <a:cs typeface="ＭＳ Ｐゴシック" charset="0"/>
              </a:rPr>
              <a:t> in organic C requirements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181847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5D38BF-394A-7A42-A335-B0D3930259C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0178" name="Rectangle 2"/>
          <p:cNvSpPr>
            <a:spLocks noGrp="1" noRot="1" noChangeAspect="1" noChangeArrowheads="1" noTextEdit="1"/>
          </p:cNvSpPr>
          <p:nvPr>
            <p:ph type="sldImg"/>
          </p:nvPr>
        </p:nvSpPr>
        <p:spPr>
          <a:xfrm>
            <a:off x="2400300" y="506413"/>
            <a:ext cx="4495800" cy="2528887"/>
          </a:xfrm>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This</a:t>
            </a:r>
            <a:r>
              <a:rPr lang="en-US" baseline="0" dirty="0">
                <a:ea typeface="ＭＳ Ｐゴシック" charset="0"/>
                <a:cs typeface="ＭＳ Ｐゴシック" charset="0"/>
              </a:rPr>
              <a:t> is a bit simplified stoichiometry, but it makes clear that </a:t>
            </a:r>
            <a:r>
              <a:rPr lang="en-US" dirty="0">
                <a:ea typeface="ＭＳ Ｐゴシック" charset="0"/>
                <a:cs typeface="ＭＳ Ｐゴシック" charset="0"/>
              </a:rPr>
              <a:t>we can save quite a bit of  O2</a:t>
            </a:r>
            <a:r>
              <a:rPr lang="en-US" baseline="0" dirty="0">
                <a:ea typeface="ＭＳ Ｐゴシック" charset="0"/>
                <a:cs typeface="ＭＳ Ｐゴシック" charset="0"/>
              </a:rPr>
              <a:t> AND eliminate quite a bit of organic C by using shortcut N removal.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045937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5AECA3-CB73-4F70-8158-21B7FABCEB04}" type="datetimeFigureOut">
              <a:rPr lang="en-US" smtClean="0"/>
              <a:pPr/>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2E1B0-17CA-4633-ABDC-69A6AC19A5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5AECA3-CB73-4F70-8158-21B7FABCEB04}" type="datetimeFigureOut">
              <a:rPr lang="en-US" smtClean="0"/>
              <a:pPr/>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2E1B0-17CA-4633-ABDC-69A6AC19A5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5AECA3-CB73-4F70-8158-21B7FABCEB04}" type="datetimeFigureOut">
              <a:rPr lang="en-US" smtClean="0"/>
              <a:pPr/>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2E1B0-17CA-4633-ABDC-69A6AC19A52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1C2CF71-A384-8B49-9207-51FD6CC19425}"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4237DA1-314B-604E-B0EF-FD8F06BFA9CB}" type="slidenum">
              <a:rPr lang="en-US" smtClean="0"/>
              <a:t>‹#›</a:t>
            </a:fld>
            <a:endParaRPr lang="en-US"/>
          </a:p>
        </p:txBody>
      </p:sp>
    </p:spTree>
    <p:extLst>
      <p:ext uri="{BB962C8B-B14F-4D97-AF65-F5344CB8AC3E}">
        <p14:creationId xmlns:p14="http://schemas.microsoft.com/office/powerpoint/2010/main" val="2601724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1C2CF71-A384-8B49-9207-51FD6CC19425}"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4237DA1-314B-604E-B0EF-FD8F06BFA9CB}" type="slidenum">
              <a:rPr lang="en-US" smtClean="0"/>
              <a:t>‹#›</a:t>
            </a:fld>
            <a:endParaRPr lang="en-US"/>
          </a:p>
        </p:txBody>
      </p:sp>
    </p:spTree>
    <p:extLst>
      <p:ext uri="{BB962C8B-B14F-4D97-AF65-F5344CB8AC3E}">
        <p14:creationId xmlns:p14="http://schemas.microsoft.com/office/powerpoint/2010/main" val="2536000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1C2CF71-A384-8B49-9207-51FD6CC19425}"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4237DA1-314B-604E-B0EF-FD8F06BFA9CB}" type="slidenum">
              <a:rPr lang="en-US" smtClean="0"/>
              <a:t>‹#›</a:t>
            </a:fld>
            <a:endParaRPr lang="en-US"/>
          </a:p>
        </p:txBody>
      </p:sp>
    </p:spTree>
    <p:extLst>
      <p:ext uri="{BB962C8B-B14F-4D97-AF65-F5344CB8AC3E}">
        <p14:creationId xmlns:p14="http://schemas.microsoft.com/office/powerpoint/2010/main" val="4019700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1C2CF71-A384-8B49-9207-51FD6CC19425}" type="datetimeFigureOut">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4237DA1-314B-604E-B0EF-FD8F06BFA9CB}" type="slidenum">
              <a:rPr lang="en-US" smtClean="0"/>
              <a:t>‹#›</a:t>
            </a:fld>
            <a:endParaRPr lang="en-US"/>
          </a:p>
        </p:txBody>
      </p:sp>
    </p:spTree>
    <p:extLst>
      <p:ext uri="{BB962C8B-B14F-4D97-AF65-F5344CB8AC3E}">
        <p14:creationId xmlns:p14="http://schemas.microsoft.com/office/powerpoint/2010/main" val="3969081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1C2CF71-A384-8B49-9207-51FD6CC19425}" type="datetimeFigureOut">
              <a:rPr lang="en-US" smtClean="0"/>
              <a:t>12/13/2019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4237DA1-314B-604E-B0EF-FD8F06BFA9CB}" type="slidenum">
              <a:rPr lang="en-US" smtClean="0"/>
              <a:t>‹#›</a:t>
            </a:fld>
            <a:endParaRPr lang="en-US"/>
          </a:p>
        </p:txBody>
      </p:sp>
    </p:spTree>
    <p:extLst>
      <p:ext uri="{BB962C8B-B14F-4D97-AF65-F5344CB8AC3E}">
        <p14:creationId xmlns:p14="http://schemas.microsoft.com/office/powerpoint/2010/main" val="264227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1C2CF71-A384-8B49-9207-51FD6CC19425}" type="datetimeFigureOut">
              <a:rPr lang="en-US" smtClean="0"/>
              <a:t>12/13/2019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4237DA1-314B-604E-B0EF-FD8F06BFA9CB}" type="slidenum">
              <a:rPr lang="en-US" smtClean="0"/>
              <a:t>‹#›</a:t>
            </a:fld>
            <a:endParaRPr lang="en-US"/>
          </a:p>
        </p:txBody>
      </p:sp>
    </p:spTree>
    <p:extLst>
      <p:ext uri="{BB962C8B-B14F-4D97-AF65-F5344CB8AC3E}">
        <p14:creationId xmlns:p14="http://schemas.microsoft.com/office/powerpoint/2010/main" val="273275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1C2CF71-A384-8B49-9207-51FD6CC19425}" type="datetimeFigureOut">
              <a:rPr lang="en-US" smtClean="0"/>
              <a:t>12/13/2019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4237DA1-314B-604E-B0EF-FD8F06BFA9CB}" type="slidenum">
              <a:rPr lang="en-US" smtClean="0"/>
              <a:t>‹#›</a:t>
            </a:fld>
            <a:endParaRPr lang="en-US"/>
          </a:p>
        </p:txBody>
      </p:sp>
    </p:spTree>
    <p:extLst>
      <p:ext uri="{BB962C8B-B14F-4D97-AF65-F5344CB8AC3E}">
        <p14:creationId xmlns:p14="http://schemas.microsoft.com/office/powerpoint/2010/main" val="3811585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1C2CF71-A384-8B49-9207-51FD6CC19425}" type="datetimeFigureOut">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4237DA1-314B-604E-B0EF-FD8F06BFA9CB}" type="slidenum">
              <a:rPr lang="en-US" smtClean="0"/>
              <a:t>‹#›</a:t>
            </a:fld>
            <a:endParaRPr lang="en-US"/>
          </a:p>
        </p:txBody>
      </p:sp>
    </p:spTree>
    <p:extLst>
      <p:ext uri="{BB962C8B-B14F-4D97-AF65-F5344CB8AC3E}">
        <p14:creationId xmlns:p14="http://schemas.microsoft.com/office/powerpoint/2010/main" val="3282771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5AECA3-CB73-4F70-8158-21B7FABCEB04}" type="datetimeFigureOut">
              <a:rPr lang="en-US" smtClean="0"/>
              <a:pPr/>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2E1B0-17CA-4633-ABDC-69A6AC19A52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1C2CF71-A384-8B49-9207-51FD6CC19425}" type="datetimeFigureOut">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4237DA1-314B-604E-B0EF-FD8F06BFA9CB}" type="slidenum">
              <a:rPr lang="en-US" smtClean="0"/>
              <a:t>‹#›</a:t>
            </a:fld>
            <a:endParaRPr lang="en-US"/>
          </a:p>
        </p:txBody>
      </p:sp>
    </p:spTree>
    <p:extLst>
      <p:ext uri="{BB962C8B-B14F-4D97-AF65-F5344CB8AC3E}">
        <p14:creationId xmlns:p14="http://schemas.microsoft.com/office/powerpoint/2010/main" val="2724675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1C2CF71-A384-8B49-9207-51FD6CC19425}"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4237DA1-314B-604E-B0EF-FD8F06BFA9CB}" type="slidenum">
              <a:rPr lang="en-US" smtClean="0"/>
              <a:t>‹#›</a:t>
            </a:fld>
            <a:endParaRPr lang="en-US"/>
          </a:p>
        </p:txBody>
      </p:sp>
    </p:spTree>
    <p:extLst>
      <p:ext uri="{BB962C8B-B14F-4D97-AF65-F5344CB8AC3E}">
        <p14:creationId xmlns:p14="http://schemas.microsoft.com/office/powerpoint/2010/main" val="4209162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1C2CF71-A384-8B49-9207-51FD6CC19425}"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4237DA1-314B-604E-B0EF-FD8F06BFA9CB}" type="slidenum">
              <a:rPr lang="en-US" smtClean="0"/>
              <a:t>‹#›</a:t>
            </a:fld>
            <a:endParaRPr lang="en-US"/>
          </a:p>
        </p:txBody>
      </p:sp>
    </p:spTree>
    <p:extLst>
      <p:ext uri="{BB962C8B-B14F-4D97-AF65-F5344CB8AC3E}">
        <p14:creationId xmlns:p14="http://schemas.microsoft.com/office/powerpoint/2010/main" val="1179097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
        <p:cNvGrpSpPr/>
        <p:nvPr/>
      </p:nvGrpSpPr>
      <p:grpSpPr>
        <a:xfrm>
          <a:off x="0" y="0"/>
          <a:ext cx="0" cy="0"/>
          <a:chOff x="0" y="0"/>
          <a:chExt cx="0" cy="0"/>
        </a:xfrm>
      </p:grpSpPr>
      <p:sp>
        <p:nvSpPr>
          <p:cNvPr id="376" name="Shape 376"/>
          <p:cNvSpPr>
            <a:spLocks noGrp="1"/>
          </p:cNvSpPr>
          <p:nvPr>
            <p:ph type="title"/>
          </p:nvPr>
        </p:nvSpPr>
        <p:spPr>
          <a:xfrm>
            <a:off x="609601" y="694327"/>
            <a:ext cx="10972801" cy="905875"/>
          </a:xfrm>
          <a:prstGeom prst="rect">
            <a:avLst/>
          </a:prstGeom>
        </p:spPr>
        <p:txBody>
          <a:bodyPr lIns="243799" tIns="243799" rIns="243799" bIns="243799" anchor="t"/>
          <a:lstStyle>
            <a:lvl1pPr algn="l" defTabSz="609585">
              <a:lnSpc>
                <a:spcPct val="80000"/>
              </a:lnSpc>
              <a:defRPr sz="3700" cap="all">
                <a:solidFill>
                  <a:srgbClr val="474346"/>
                </a:solidFill>
                <a:latin typeface="Arial Black"/>
                <a:ea typeface="Arial Black"/>
                <a:cs typeface="Arial Black"/>
                <a:sym typeface="Arial Black"/>
              </a:defRPr>
            </a:lvl1pPr>
          </a:lstStyle>
          <a:p>
            <a:r>
              <a:t>Title Text</a:t>
            </a:r>
          </a:p>
        </p:txBody>
      </p:sp>
      <p:sp>
        <p:nvSpPr>
          <p:cNvPr id="377" name="Shape 377"/>
          <p:cNvSpPr>
            <a:spLocks noGrp="1"/>
          </p:cNvSpPr>
          <p:nvPr>
            <p:ph type="body" idx="1"/>
          </p:nvPr>
        </p:nvSpPr>
        <p:spPr>
          <a:xfrm>
            <a:off x="609601" y="1600201"/>
            <a:ext cx="10972801" cy="4967575"/>
          </a:xfrm>
          <a:prstGeom prst="rect">
            <a:avLst/>
          </a:prstGeom>
        </p:spPr>
        <p:txBody>
          <a:bodyPr lIns="243799" tIns="243799" rIns="243799" bIns="243799" anchor="t"/>
          <a:lstStyle>
            <a:lvl1pPr marL="306910" indent="-306910" defTabSz="609585">
              <a:spcBef>
                <a:spcPts val="0"/>
              </a:spcBef>
              <a:buSzPct val="100000"/>
              <a:buFont typeface="Arial"/>
              <a:defRPr sz="3200">
                <a:solidFill>
                  <a:srgbClr val="939598"/>
                </a:solidFill>
                <a:latin typeface="Arial"/>
                <a:ea typeface="Arial"/>
                <a:cs typeface="Arial"/>
                <a:sym typeface="Arial"/>
              </a:defRPr>
            </a:lvl1pPr>
            <a:lvl2pPr marL="565930" indent="-450839" defTabSz="609585">
              <a:spcBef>
                <a:spcPts val="0"/>
              </a:spcBef>
              <a:buSzPct val="100000"/>
              <a:buFont typeface="Arial"/>
              <a:buChar char="–"/>
              <a:defRPr sz="3200">
                <a:solidFill>
                  <a:srgbClr val="939598"/>
                </a:solidFill>
                <a:latin typeface="Arial"/>
                <a:ea typeface="Arial"/>
                <a:cs typeface="Arial"/>
                <a:sym typeface="Arial"/>
              </a:defRPr>
            </a:lvl2pPr>
            <a:lvl3pPr marL="675730" indent="-391574" defTabSz="609585">
              <a:spcBef>
                <a:spcPts val="0"/>
              </a:spcBef>
              <a:buSzPct val="100000"/>
              <a:buFont typeface="Arial"/>
              <a:defRPr sz="3200">
                <a:solidFill>
                  <a:srgbClr val="939598"/>
                </a:solidFill>
                <a:latin typeface="Arial"/>
                <a:ea typeface="Arial"/>
                <a:cs typeface="Arial"/>
                <a:sym typeface="Arial"/>
              </a:defRPr>
            </a:lvl3pPr>
            <a:lvl4pPr marL="879718" indent="-448722" defTabSz="609585">
              <a:spcBef>
                <a:spcPts val="0"/>
              </a:spcBef>
              <a:buSzPct val="100000"/>
              <a:buFont typeface="Arial"/>
              <a:buChar char="–"/>
              <a:defRPr sz="3200">
                <a:solidFill>
                  <a:srgbClr val="939598"/>
                </a:solidFill>
                <a:latin typeface="Arial"/>
                <a:ea typeface="Arial"/>
                <a:cs typeface="Arial"/>
                <a:sym typeface="Arial"/>
              </a:defRPr>
            </a:lvl4pPr>
            <a:lvl5pPr marL="1280128" indent="-365751" defTabSz="609585">
              <a:spcBef>
                <a:spcPts val="0"/>
              </a:spcBef>
              <a:buSzPct val="100000"/>
              <a:buFont typeface="Arial"/>
              <a:buChar char="»"/>
              <a:defRPr sz="3200">
                <a:solidFill>
                  <a:srgbClr val="93959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78" name="Shape 378"/>
          <p:cNvSpPr>
            <a:spLocks noGrp="1"/>
          </p:cNvSpPr>
          <p:nvPr>
            <p:ph type="sldNum" sz="quarter" idx="2"/>
          </p:nvPr>
        </p:nvSpPr>
        <p:spPr>
          <a:xfrm>
            <a:off x="11777494" y="6418097"/>
            <a:ext cx="363161" cy="354777"/>
          </a:xfrm>
          <a:prstGeom prst="rect">
            <a:avLst/>
          </a:prstGeom>
        </p:spPr>
        <p:txBody>
          <a:bodyPr lIns="243799" tIns="243799" rIns="243799" bIns="243799" anchor="ctr"/>
          <a:lstStyle>
            <a:lvl1pPr algn="r" defTabSz="609585">
              <a:defRPr sz="800">
                <a:solidFill>
                  <a:srgbClr val="939598"/>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41986280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6F575-26D5-45C1-A5A3-73991974FE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8744B7-7AC0-44A3-9827-A8D271F288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66C3A6-7D84-43FE-81C2-F4BCA0B42900}"/>
              </a:ext>
            </a:extLst>
          </p:cNvPr>
          <p:cNvSpPr>
            <a:spLocks noGrp="1"/>
          </p:cNvSpPr>
          <p:nvPr>
            <p:ph type="dt" sz="half" idx="10"/>
          </p:nvPr>
        </p:nvSpPr>
        <p:spPr/>
        <p:txBody>
          <a:bodyPr/>
          <a:lstStyle/>
          <a:p>
            <a:fld id="{23F96F0B-078C-4AB4-AE7F-6A07B1A3F758}" type="datetimeFigureOut">
              <a:rPr lang="en-US" smtClean="0"/>
              <a:t>12/13/2019</a:t>
            </a:fld>
            <a:endParaRPr lang="en-US"/>
          </a:p>
        </p:txBody>
      </p:sp>
      <p:sp>
        <p:nvSpPr>
          <p:cNvPr id="5" name="Footer Placeholder 4">
            <a:extLst>
              <a:ext uri="{FF2B5EF4-FFF2-40B4-BE49-F238E27FC236}">
                <a16:creationId xmlns:a16="http://schemas.microsoft.com/office/drawing/2014/main" id="{DC3F5E01-0226-4FC4-B9FD-D477413C2F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66AB4-ED04-41B9-9E8F-A18A58F90C3B}"/>
              </a:ext>
            </a:extLst>
          </p:cNvPr>
          <p:cNvSpPr>
            <a:spLocks noGrp="1"/>
          </p:cNvSpPr>
          <p:nvPr>
            <p:ph type="sldNum" sz="quarter" idx="12"/>
          </p:nvPr>
        </p:nvSpPr>
        <p:spPr/>
        <p:txBody>
          <a:bodyPr/>
          <a:lstStyle/>
          <a:p>
            <a:fld id="{6B0CCE32-0180-48F2-8295-9C0A9AA303E2}" type="slidenum">
              <a:rPr lang="en-US" smtClean="0"/>
              <a:t>‹#›</a:t>
            </a:fld>
            <a:endParaRPr lang="en-US"/>
          </a:p>
        </p:txBody>
      </p:sp>
    </p:spTree>
    <p:extLst>
      <p:ext uri="{BB962C8B-B14F-4D97-AF65-F5344CB8AC3E}">
        <p14:creationId xmlns:p14="http://schemas.microsoft.com/office/powerpoint/2010/main" val="2325972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F1AAA-FAA2-4783-96CB-1CA6D5A857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67BF80-CFC1-4AF4-9BED-FF18D303A4B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71D471-A74C-475A-BE2C-A5A15F3925F5}"/>
              </a:ext>
            </a:extLst>
          </p:cNvPr>
          <p:cNvSpPr>
            <a:spLocks noGrp="1"/>
          </p:cNvSpPr>
          <p:nvPr>
            <p:ph type="dt" sz="half" idx="10"/>
          </p:nvPr>
        </p:nvSpPr>
        <p:spPr/>
        <p:txBody>
          <a:bodyPr/>
          <a:lstStyle/>
          <a:p>
            <a:fld id="{23F96F0B-078C-4AB4-AE7F-6A07B1A3F758}" type="datetimeFigureOut">
              <a:rPr lang="en-US" smtClean="0"/>
              <a:t>12/13/2019</a:t>
            </a:fld>
            <a:endParaRPr lang="en-US"/>
          </a:p>
        </p:txBody>
      </p:sp>
      <p:sp>
        <p:nvSpPr>
          <p:cNvPr id="5" name="Footer Placeholder 4">
            <a:extLst>
              <a:ext uri="{FF2B5EF4-FFF2-40B4-BE49-F238E27FC236}">
                <a16:creationId xmlns:a16="http://schemas.microsoft.com/office/drawing/2014/main" id="{3FA400E0-497C-46FB-9634-636915E3A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8C465C-CECE-42DD-BFED-43F70524630A}"/>
              </a:ext>
            </a:extLst>
          </p:cNvPr>
          <p:cNvSpPr>
            <a:spLocks noGrp="1"/>
          </p:cNvSpPr>
          <p:nvPr>
            <p:ph type="sldNum" sz="quarter" idx="12"/>
          </p:nvPr>
        </p:nvSpPr>
        <p:spPr/>
        <p:txBody>
          <a:bodyPr/>
          <a:lstStyle/>
          <a:p>
            <a:fld id="{6B0CCE32-0180-48F2-8295-9C0A9AA303E2}" type="slidenum">
              <a:rPr lang="en-US" smtClean="0"/>
              <a:t>‹#›</a:t>
            </a:fld>
            <a:endParaRPr lang="en-US"/>
          </a:p>
        </p:txBody>
      </p:sp>
    </p:spTree>
    <p:extLst>
      <p:ext uri="{BB962C8B-B14F-4D97-AF65-F5344CB8AC3E}">
        <p14:creationId xmlns:p14="http://schemas.microsoft.com/office/powerpoint/2010/main" val="2269539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E3754-851F-4357-B55E-1B5AD5BED0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EC492C-A796-444F-9622-E6CA5BC128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63B152-170B-4126-9589-1A3CE33CCB51}"/>
              </a:ext>
            </a:extLst>
          </p:cNvPr>
          <p:cNvSpPr>
            <a:spLocks noGrp="1"/>
          </p:cNvSpPr>
          <p:nvPr>
            <p:ph type="dt" sz="half" idx="10"/>
          </p:nvPr>
        </p:nvSpPr>
        <p:spPr/>
        <p:txBody>
          <a:bodyPr/>
          <a:lstStyle/>
          <a:p>
            <a:fld id="{23F96F0B-078C-4AB4-AE7F-6A07B1A3F758}" type="datetimeFigureOut">
              <a:rPr lang="en-US" smtClean="0"/>
              <a:t>12/13/2019</a:t>
            </a:fld>
            <a:endParaRPr lang="en-US"/>
          </a:p>
        </p:txBody>
      </p:sp>
      <p:sp>
        <p:nvSpPr>
          <p:cNvPr id="5" name="Footer Placeholder 4">
            <a:extLst>
              <a:ext uri="{FF2B5EF4-FFF2-40B4-BE49-F238E27FC236}">
                <a16:creationId xmlns:a16="http://schemas.microsoft.com/office/drawing/2014/main" id="{31DDE39B-7D24-441C-AF7C-7C88B95345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410AED-8356-4C12-B4AE-45D0E59F267D}"/>
              </a:ext>
            </a:extLst>
          </p:cNvPr>
          <p:cNvSpPr>
            <a:spLocks noGrp="1"/>
          </p:cNvSpPr>
          <p:nvPr>
            <p:ph type="sldNum" sz="quarter" idx="12"/>
          </p:nvPr>
        </p:nvSpPr>
        <p:spPr/>
        <p:txBody>
          <a:bodyPr/>
          <a:lstStyle/>
          <a:p>
            <a:fld id="{6B0CCE32-0180-48F2-8295-9C0A9AA303E2}" type="slidenum">
              <a:rPr lang="en-US" smtClean="0"/>
              <a:t>‹#›</a:t>
            </a:fld>
            <a:endParaRPr lang="en-US"/>
          </a:p>
        </p:txBody>
      </p:sp>
    </p:spTree>
    <p:extLst>
      <p:ext uri="{BB962C8B-B14F-4D97-AF65-F5344CB8AC3E}">
        <p14:creationId xmlns:p14="http://schemas.microsoft.com/office/powerpoint/2010/main" val="4220792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8ED14-4EC6-4D5F-A091-2CC784A16A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1BA9B9-A0B9-4042-8CCE-ADCC4C3788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121E1C-A53F-4D0A-8C2E-FABB9A56D5E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4FA465-0239-4B72-9FEF-6891F8DB4AF3}"/>
              </a:ext>
            </a:extLst>
          </p:cNvPr>
          <p:cNvSpPr>
            <a:spLocks noGrp="1"/>
          </p:cNvSpPr>
          <p:nvPr>
            <p:ph type="dt" sz="half" idx="10"/>
          </p:nvPr>
        </p:nvSpPr>
        <p:spPr/>
        <p:txBody>
          <a:bodyPr/>
          <a:lstStyle/>
          <a:p>
            <a:fld id="{23F96F0B-078C-4AB4-AE7F-6A07B1A3F758}" type="datetimeFigureOut">
              <a:rPr lang="en-US" smtClean="0"/>
              <a:t>12/13/2019</a:t>
            </a:fld>
            <a:endParaRPr lang="en-US"/>
          </a:p>
        </p:txBody>
      </p:sp>
      <p:sp>
        <p:nvSpPr>
          <p:cNvPr id="6" name="Footer Placeholder 5">
            <a:extLst>
              <a:ext uri="{FF2B5EF4-FFF2-40B4-BE49-F238E27FC236}">
                <a16:creationId xmlns:a16="http://schemas.microsoft.com/office/drawing/2014/main" id="{CF7EC1BA-A7F9-4A0B-8A72-77F96E51A2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20B05E-CA2A-4308-9A55-7BB00FB3A5E4}"/>
              </a:ext>
            </a:extLst>
          </p:cNvPr>
          <p:cNvSpPr>
            <a:spLocks noGrp="1"/>
          </p:cNvSpPr>
          <p:nvPr>
            <p:ph type="sldNum" sz="quarter" idx="12"/>
          </p:nvPr>
        </p:nvSpPr>
        <p:spPr/>
        <p:txBody>
          <a:bodyPr/>
          <a:lstStyle/>
          <a:p>
            <a:fld id="{6B0CCE32-0180-48F2-8295-9C0A9AA303E2}" type="slidenum">
              <a:rPr lang="en-US" smtClean="0"/>
              <a:t>‹#›</a:t>
            </a:fld>
            <a:endParaRPr lang="en-US"/>
          </a:p>
        </p:txBody>
      </p:sp>
    </p:spTree>
    <p:extLst>
      <p:ext uri="{BB962C8B-B14F-4D97-AF65-F5344CB8AC3E}">
        <p14:creationId xmlns:p14="http://schemas.microsoft.com/office/powerpoint/2010/main" val="39474323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D582-68AD-40A5-9A61-4A259CC756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AFA994-EB17-4468-A59D-FE64DD276E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4096A7B-C9BA-4DC3-9A1A-FC28A87B7E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0BB434-5918-4ECF-88CE-7BC1ABE97A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5C4C42C-F6E6-4367-8F15-CB8A9632120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C4186D-90D0-4B13-89FB-DE4C27E0A87F}"/>
              </a:ext>
            </a:extLst>
          </p:cNvPr>
          <p:cNvSpPr>
            <a:spLocks noGrp="1"/>
          </p:cNvSpPr>
          <p:nvPr>
            <p:ph type="dt" sz="half" idx="10"/>
          </p:nvPr>
        </p:nvSpPr>
        <p:spPr/>
        <p:txBody>
          <a:bodyPr/>
          <a:lstStyle/>
          <a:p>
            <a:fld id="{23F96F0B-078C-4AB4-AE7F-6A07B1A3F758}" type="datetimeFigureOut">
              <a:rPr lang="en-US" smtClean="0"/>
              <a:t>12/13/2019</a:t>
            </a:fld>
            <a:endParaRPr lang="en-US"/>
          </a:p>
        </p:txBody>
      </p:sp>
      <p:sp>
        <p:nvSpPr>
          <p:cNvPr id="8" name="Footer Placeholder 7">
            <a:extLst>
              <a:ext uri="{FF2B5EF4-FFF2-40B4-BE49-F238E27FC236}">
                <a16:creationId xmlns:a16="http://schemas.microsoft.com/office/drawing/2014/main" id="{0611B058-E1CA-4BA6-9091-F2A4C22595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68E3CD-A12D-450D-A2B3-6ED77710EC68}"/>
              </a:ext>
            </a:extLst>
          </p:cNvPr>
          <p:cNvSpPr>
            <a:spLocks noGrp="1"/>
          </p:cNvSpPr>
          <p:nvPr>
            <p:ph type="sldNum" sz="quarter" idx="12"/>
          </p:nvPr>
        </p:nvSpPr>
        <p:spPr/>
        <p:txBody>
          <a:bodyPr/>
          <a:lstStyle/>
          <a:p>
            <a:fld id="{6B0CCE32-0180-48F2-8295-9C0A9AA303E2}" type="slidenum">
              <a:rPr lang="en-US" smtClean="0"/>
              <a:t>‹#›</a:t>
            </a:fld>
            <a:endParaRPr lang="en-US"/>
          </a:p>
        </p:txBody>
      </p:sp>
    </p:spTree>
    <p:extLst>
      <p:ext uri="{BB962C8B-B14F-4D97-AF65-F5344CB8AC3E}">
        <p14:creationId xmlns:p14="http://schemas.microsoft.com/office/powerpoint/2010/main" val="1931356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961B4-BC4E-4AF6-9D2E-3AD1086EAC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1A7400-5712-4519-8D7E-3571076F8D17}"/>
              </a:ext>
            </a:extLst>
          </p:cNvPr>
          <p:cNvSpPr>
            <a:spLocks noGrp="1"/>
          </p:cNvSpPr>
          <p:nvPr>
            <p:ph type="dt" sz="half" idx="10"/>
          </p:nvPr>
        </p:nvSpPr>
        <p:spPr/>
        <p:txBody>
          <a:bodyPr/>
          <a:lstStyle/>
          <a:p>
            <a:fld id="{23F96F0B-078C-4AB4-AE7F-6A07B1A3F758}" type="datetimeFigureOut">
              <a:rPr lang="en-US" smtClean="0"/>
              <a:t>12/13/2019</a:t>
            </a:fld>
            <a:endParaRPr lang="en-US"/>
          </a:p>
        </p:txBody>
      </p:sp>
      <p:sp>
        <p:nvSpPr>
          <p:cNvPr id="4" name="Footer Placeholder 3">
            <a:extLst>
              <a:ext uri="{FF2B5EF4-FFF2-40B4-BE49-F238E27FC236}">
                <a16:creationId xmlns:a16="http://schemas.microsoft.com/office/drawing/2014/main" id="{D5ABDAB2-B3B3-4DD7-B665-3F864BE613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4A79C0-589B-49F5-88D5-26B8735CD564}"/>
              </a:ext>
            </a:extLst>
          </p:cNvPr>
          <p:cNvSpPr>
            <a:spLocks noGrp="1"/>
          </p:cNvSpPr>
          <p:nvPr>
            <p:ph type="sldNum" sz="quarter" idx="12"/>
          </p:nvPr>
        </p:nvSpPr>
        <p:spPr/>
        <p:txBody>
          <a:bodyPr/>
          <a:lstStyle/>
          <a:p>
            <a:fld id="{6B0CCE32-0180-48F2-8295-9C0A9AA303E2}" type="slidenum">
              <a:rPr lang="en-US" smtClean="0"/>
              <a:t>‹#›</a:t>
            </a:fld>
            <a:endParaRPr lang="en-US"/>
          </a:p>
        </p:txBody>
      </p:sp>
    </p:spTree>
    <p:extLst>
      <p:ext uri="{BB962C8B-B14F-4D97-AF65-F5344CB8AC3E}">
        <p14:creationId xmlns:p14="http://schemas.microsoft.com/office/powerpoint/2010/main" val="951214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5AECA3-CB73-4F70-8158-21B7FABCEB04}" type="datetimeFigureOut">
              <a:rPr lang="en-US" smtClean="0"/>
              <a:pPr/>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2E1B0-17CA-4633-ABDC-69A6AC19A52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0A69A2-247B-443E-A8DC-05805DDFB6A3}"/>
              </a:ext>
            </a:extLst>
          </p:cNvPr>
          <p:cNvSpPr>
            <a:spLocks noGrp="1"/>
          </p:cNvSpPr>
          <p:nvPr>
            <p:ph type="dt" sz="half" idx="10"/>
          </p:nvPr>
        </p:nvSpPr>
        <p:spPr/>
        <p:txBody>
          <a:bodyPr/>
          <a:lstStyle/>
          <a:p>
            <a:fld id="{23F96F0B-078C-4AB4-AE7F-6A07B1A3F758}" type="datetimeFigureOut">
              <a:rPr lang="en-US" smtClean="0"/>
              <a:t>12/13/2019</a:t>
            </a:fld>
            <a:endParaRPr lang="en-US"/>
          </a:p>
        </p:txBody>
      </p:sp>
      <p:sp>
        <p:nvSpPr>
          <p:cNvPr id="3" name="Footer Placeholder 2">
            <a:extLst>
              <a:ext uri="{FF2B5EF4-FFF2-40B4-BE49-F238E27FC236}">
                <a16:creationId xmlns:a16="http://schemas.microsoft.com/office/drawing/2014/main" id="{4CD9670A-A9B0-49A0-B22D-77D7358E15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8AFE15-F92D-45FC-8251-DD51D3A14CBB}"/>
              </a:ext>
            </a:extLst>
          </p:cNvPr>
          <p:cNvSpPr>
            <a:spLocks noGrp="1"/>
          </p:cNvSpPr>
          <p:nvPr>
            <p:ph type="sldNum" sz="quarter" idx="12"/>
          </p:nvPr>
        </p:nvSpPr>
        <p:spPr/>
        <p:txBody>
          <a:bodyPr/>
          <a:lstStyle/>
          <a:p>
            <a:fld id="{6B0CCE32-0180-48F2-8295-9C0A9AA303E2}" type="slidenum">
              <a:rPr lang="en-US" smtClean="0"/>
              <a:t>‹#›</a:t>
            </a:fld>
            <a:endParaRPr lang="en-US"/>
          </a:p>
        </p:txBody>
      </p:sp>
    </p:spTree>
    <p:extLst>
      <p:ext uri="{BB962C8B-B14F-4D97-AF65-F5344CB8AC3E}">
        <p14:creationId xmlns:p14="http://schemas.microsoft.com/office/powerpoint/2010/main" val="1816696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2E10-EDFB-4098-AF5F-A86CC6B806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5D8B12-321C-496C-9678-0069CF3C7C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368413-81C2-459F-BAB8-72F9B346E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BC3889-D2F5-4EF9-BE95-FA0F530B4547}"/>
              </a:ext>
            </a:extLst>
          </p:cNvPr>
          <p:cNvSpPr>
            <a:spLocks noGrp="1"/>
          </p:cNvSpPr>
          <p:nvPr>
            <p:ph type="dt" sz="half" idx="10"/>
          </p:nvPr>
        </p:nvSpPr>
        <p:spPr/>
        <p:txBody>
          <a:bodyPr/>
          <a:lstStyle/>
          <a:p>
            <a:fld id="{23F96F0B-078C-4AB4-AE7F-6A07B1A3F758}" type="datetimeFigureOut">
              <a:rPr lang="en-US" smtClean="0"/>
              <a:t>12/13/2019</a:t>
            </a:fld>
            <a:endParaRPr lang="en-US"/>
          </a:p>
        </p:txBody>
      </p:sp>
      <p:sp>
        <p:nvSpPr>
          <p:cNvPr id="6" name="Footer Placeholder 5">
            <a:extLst>
              <a:ext uri="{FF2B5EF4-FFF2-40B4-BE49-F238E27FC236}">
                <a16:creationId xmlns:a16="http://schemas.microsoft.com/office/drawing/2014/main" id="{055CAFD7-1436-4907-A338-70D24DB1EB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E35513-04C9-4243-8327-4E2757456476}"/>
              </a:ext>
            </a:extLst>
          </p:cNvPr>
          <p:cNvSpPr>
            <a:spLocks noGrp="1"/>
          </p:cNvSpPr>
          <p:nvPr>
            <p:ph type="sldNum" sz="quarter" idx="12"/>
          </p:nvPr>
        </p:nvSpPr>
        <p:spPr/>
        <p:txBody>
          <a:bodyPr/>
          <a:lstStyle/>
          <a:p>
            <a:fld id="{6B0CCE32-0180-48F2-8295-9C0A9AA303E2}" type="slidenum">
              <a:rPr lang="en-US" smtClean="0"/>
              <a:t>‹#›</a:t>
            </a:fld>
            <a:endParaRPr lang="en-US"/>
          </a:p>
        </p:txBody>
      </p:sp>
    </p:spTree>
    <p:extLst>
      <p:ext uri="{BB962C8B-B14F-4D97-AF65-F5344CB8AC3E}">
        <p14:creationId xmlns:p14="http://schemas.microsoft.com/office/powerpoint/2010/main" val="4041555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FD7B-8C62-416C-9A30-0F90458C5C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9D2CDD-B75D-4685-A0FA-9472334CA2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B04F22-7BF6-4B92-9753-15E9CD3BD4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41CC59-1BFE-4F4F-8360-7FFEEA979568}"/>
              </a:ext>
            </a:extLst>
          </p:cNvPr>
          <p:cNvSpPr>
            <a:spLocks noGrp="1"/>
          </p:cNvSpPr>
          <p:nvPr>
            <p:ph type="dt" sz="half" idx="10"/>
          </p:nvPr>
        </p:nvSpPr>
        <p:spPr/>
        <p:txBody>
          <a:bodyPr/>
          <a:lstStyle/>
          <a:p>
            <a:fld id="{23F96F0B-078C-4AB4-AE7F-6A07B1A3F758}" type="datetimeFigureOut">
              <a:rPr lang="en-US" smtClean="0"/>
              <a:t>12/13/2019</a:t>
            </a:fld>
            <a:endParaRPr lang="en-US"/>
          </a:p>
        </p:txBody>
      </p:sp>
      <p:sp>
        <p:nvSpPr>
          <p:cNvPr id="6" name="Footer Placeholder 5">
            <a:extLst>
              <a:ext uri="{FF2B5EF4-FFF2-40B4-BE49-F238E27FC236}">
                <a16:creationId xmlns:a16="http://schemas.microsoft.com/office/drawing/2014/main" id="{9B4A8D99-17C4-4893-92F2-9AAA454232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BD685C-C16C-432A-96AE-544952AE92D9}"/>
              </a:ext>
            </a:extLst>
          </p:cNvPr>
          <p:cNvSpPr>
            <a:spLocks noGrp="1"/>
          </p:cNvSpPr>
          <p:nvPr>
            <p:ph type="sldNum" sz="quarter" idx="12"/>
          </p:nvPr>
        </p:nvSpPr>
        <p:spPr/>
        <p:txBody>
          <a:bodyPr/>
          <a:lstStyle/>
          <a:p>
            <a:fld id="{6B0CCE32-0180-48F2-8295-9C0A9AA303E2}" type="slidenum">
              <a:rPr lang="en-US" smtClean="0"/>
              <a:t>‹#›</a:t>
            </a:fld>
            <a:endParaRPr lang="en-US"/>
          </a:p>
        </p:txBody>
      </p:sp>
    </p:spTree>
    <p:extLst>
      <p:ext uri="{BB962C8B-B14F-4D97-AF65-F5344CB8AC3E}">
        <p14:creationId xmlns:p14="http://schemas.microsoft.com/office/powerpoint/2010/main" val="3718138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5F76-24B6-42BC-82E3-3E3D1EF5E3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A8A9C-9FBC-4E16-A8AE-29323429D6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D7A58-92C6-4222-94DB-DF3DEAA4F699}"/>
              </a:ext>
            </a:extLst>
          </p:cNvPr>
          <p:cNvSpPr>
            <a:spLocks noGrp="1"/>
          </p:cNvSpPr>
          <p:nvPr>
            <p:ph type="dt" sz="half" idx="10"/>
          </p:nvPr>
        </p:nvSpPr>
        <p:spPr/>
        <p:txBody>
          <a:bodyPr/>
          <a:lstStyle/>
          <a:p>
            <a:fld id="{23F96F0B-078C-4AB4-AE7F-6A07B1A3F758}" type="datetimeFigureOut">
              <a:rPr lang="en-US" smtClean="0"/>
              <a:t>12/13/2019</a:t>
            </a:fld>
            <a:endParaRPr lang="en-US"/>
          </a:p>
        </p:txBody>
      </p:sp>
      <p:sp>
        <p:nvSpPr>
          <p:cNvPr id="5" name="Footer Placeholder 4">
            <a:extLst>
              <a:ext uri="{FF2B5EF4-FFF2-40B4-BE49-F238E27FC236}">
                <a16:creationId xmlns:a16="http://schemas.microsoft.com/office/drawing/2014/main" id="{00D70985-2605-4656-8F0E-9654D1F409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073C6-4B24-4E39-A577-C9F5B60E7452}"/>
              </a:ext>
            </a:extLst>
          </p:cNvPr>
          <p:cNvSpPr>
            <a:spLocks noGrp="1"/>
          </p:cNvSpPr>
          <p:nvPr>
            <p:ph type="sldNum" sz="quarter" idx="12"/>
          </p:nvPr>
        </p:nvSpPr>
        <p:spPr/>
        <p:txBody>
          <a:bodyPr/>
          <a:lstStyle/>
          <a:p>
            <a:fld id="{6B0CCE32-0180-48F2-8295-9C0A9AA303E2}" type="slidenum">
              <a:rPr lang="en-US" smtClean="0"/>
              <a:t>‹#›</a:t>
            </a:fld>
            <a:endParaRPr lang="en-US"/>
          </a:p>
        </p:txBody>
      </p:sp>
    </p:spTree>
    <p:extLst>
      <p:ext uri="{BB962C8B-B14F-4D97-AF65-F5344CB8AC3E}">
        <p14:creationId xmlns:p14="http://schemas.microsoft.com/office/powerpoint/2010/main" val="341649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91A098-B969-4C30-AF83-BD740E7D3E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22134C-5E9E-464D-B385-AA22B836ED0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648124-1D5B-474C-B38B-0EF922889843}"/>
              </a:ext>
            </a:extLst>
          </p:cNvPr>
          <p:cNvSpPr>
            <a:spLocks noGrp="1"/>
          </p:cNvSpPr>
          <p:nvPr>
            <p:ph type="dt" sz="half" idx="10"/>
          </p:nvPr>
        </p:nvSpPr>
        <p:spPr/>
        <p:txBody>
          <a:bodyPr/>
          <a:lstStyle/>
          <a:p>
            <a:fld id="{23F96F0B-078C-4AB4-AE7F-6A07B1A3F758}" type="datetimeFigureOut">
              <a:rPr lang="en-US" smtClean="0"/>
              <a:t>12/13/2019</a:t>
            </a:fld>
            <a:endParaRPr lang="en-US"/>
          </a:p>
        </p:txBody>
      </p:sp>
      <p:sp>
        <p:nvSpPr>
          <p:cNvPr id="5" name="Footer Placeholder 4">
            <a:extLst>
              <a:ext uri="{FF2B5EF4-FFF2-40B4-BE49-F238E27FC236}">
                <a16:creationId xmlns:a16="http://schemas.microsoft.com/office/drawing/2014/main" id="{4DC3A230-2009-4807-927B-F112EBCC5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06C3DC-B1AF-41D4-9014-0BB713AF3641}"/>
              </a:ext>
            </a:extLst>
          </p:cNvPr>
          <p:cNvSpPr>
            <a:spLocks noGrp="1"/>
          </p:cNvSpPr>
          <p:nvPr>
            <p:ph type="sldNum" sz="quarter" idx="12"/>
          </p:nvPr>
        </p:nvSpPr>
        <p:spPr/>
        <p:txBody>
          <a:bodyPr/>
          <a:lstStyle/>
          <a:p>
            <a:fld id="{6B0CCE32-0180-48F2-8295-9C0A9AA303E2}" type="slidenum">
              <a:rPr lang="en-US" smtClean="0"/>
              <a:t>‹#›</a:t>
            </a:fld>
            <a:endParaRPr lang="en-US"/>
          </a:p>
        </p:txBody>
      </p:sp>
    </p:spTree>
    <p:extLst>
      <p:ext uri="{BB962C8B-B14F-4D97-AF65-F5344CB8AC3E}">
        <p14:creationId xmlns:p14="http://schemas.microsoft.com/office/powerpoint/2010/main" val="24410075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35874"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3358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5CFA88E-4B8B-9B4F-A40D-877F54B8CF8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055320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F0A9E94-6048-9D4B-BB12-5DBE2771534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40792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2FD2166-A959-6343-B05D-B88177FF3C4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03635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54E51936-6AF5-2F42-8A3C-F3A3305EB4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7342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98CB44C2-E54F-A64D-A38F-64BFF3632E6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27543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5AECA3-CB73-4F70-8158-21B7FABCEB04}" type="datetimeFigureOut">
              <a:rPr lang="en-US" smtClean="0"/>
              <a:pPr/>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72E1B0-17CA-4633-ABDC-69A6AC19A52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8DDBB616-126E-7A42-A786-52C187CDA96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79145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F23EA877-2F94-1445-B216-6C9F6447286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58631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4158FE-920C-DF45-BEA2-EE8C1D63D5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528689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077C04E-5FED-7F4C-8779-E1351A26B74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33243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E35EE9F-1757-994C-B38D-13F661A3900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26971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A3F9C81A-BB9B-FE47-B9C6-7AC70D9B4F4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10736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07BBF088-F476-EA49-BC59-70854743036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175660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331CEB-577F-4FBB-A5F4-209C41448111}" type="slidenum">
              <a:rPr lang="en-US" altLang="en-US">
                <a:solidFill>
                  <a:srgbClr val="000000"/>
                </a:solidFill>
              </a:rPr>
              <a:pPr>
                <a:defRPr/>
              </a:pPr>
              <a:t>‹#›</a:t>
            </a:fld>
            <a:endParaRPr lang="en-US" altLang="en-US">
              <a:solidFill>
                <a:srgbClr val="000000"/>
              </a:solidFil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0256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3947CA-F26C-44F8-AF79-6C11AF9042C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5964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DC6AA5-A33E-4EEE-BB83-6105765C7A0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96376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5AECA3-CB73-4F70-8158-21B7FABCEB04}" type="datetimeFigureOut">
              <a:rPr lang="en-US" smtClean="0"/>
              <a:pPr/>
              <a:t>12/13/2019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72E1B0-17CA-4633-ABDC-69A6AC19A520}"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20BB5D-BA8B-438D-9463-36D4822E8F8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03601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2654135-6F7B-450B-B1DE-9B32537B8A9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704524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D029D4F-32CD-46CA-AE67-6BBF8ADFA0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91405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72BF74-280D-4349-BD23-7EB50AFC3AA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3066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27F7A5-7E60-4EF0-B1B5-01FC2F9F55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97584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8E7BCE-DEF0-4806-B4EC-36900FBAE35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128468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8D0540-F263-438C-935B-0B4D7FDE3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954328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143000"/>
            <a:ext cx="25908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143000"/>
            <a:ext cx="756920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7E1EFA-FC5A-47D2-BC87-F6404FF62B0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297303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D653D8-4C03-844C-835D-35B270199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50990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8053DE6-01B1-504E-97A1-412E8BC93F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4315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5AECA3-CB73-4F70-8158-21B7FABCEB04}" type="datetimeFigureOut">
              <a:rPr lang="en-US" smtClean="0"/>
              <a:pPr/>
              <a:t>12/13/2019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72E1B0-17CA-4633-ABDC-69A6AC19A520}"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8068ED8-BBDF-2245-AD4D-DB87D6509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72332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33CCCB6-1BD9-5A42-91BA-C2D63C5D51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27156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20F85BB-7DCA-1D43-8E9E-1AC8B4FCDC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26285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89DD054-6C16-0848-8115-6469EBBB21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68875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0B19BC1-FF5E-3B44-8E3E-1302F98C92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19302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48B6E3-BF77-2B4A-8835-BA8485B46F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03447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06119C9-E294-B549-89E0-C1EB921436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28413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DDDD05-3EB4-BC4A-B5C8-33D62BDB69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49230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72F0F8-13D5-DB44-BECC-0B7CC824E7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47316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C2AD47E-21ED-0541-9E60-7F4EA5505C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545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5AECA3-CB73-4F70-8158-21B7FABCEB04}" type="datetimeFigureOut">
              <a:rPr lang="en-US" smtClean="0"/>
              <a:pPr/>
              <a:t>12/13/2019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72E1B0-17CA-4633-ABDC-69A6AC19A520}"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F79B8A6D-4430-CB4B-82C9-1FFDA65BE9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39858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331CEB-577F-4FBB-A5F4-209C41448111}" type="slidenum">
              <a:rPr lang="en-US" altLang="en-US">
                <a:solidFill>
                  <a:srgbClr val="000000"/>
                </a:solidFill>
                <a:latin typeface="Arial"/>
                <a:ea typeface="ＭＳ Ｐゴシック"/>
                <a:cs typeface="Arial"/>
              </a:rPr>
              <a:pPr>
                <a:defRPr/>
              </a:pPr>
              <a:t>‹#›</a:t>
            </a:fld>
            <a:endParaRPr lang="en-US" altLang="en-US">
              <a:solidFill>
                <a:srgbClr val="000000"/>
              </a:solidFill>
              <a:latin typeface="Arial"/>
              <a:ea typeface="ＭＳ Ｐゴシック"/>
              <a:cs typeface="Aria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02724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xfrm>
            <a:off x="9522460" y="321945"/>
            <a:ext cx="2540000" cy="457200"/>
          </a:xfrm>
          <a:ln/>
        </p:spPr>
        <p:txBody>
          <a:bodyPr/>
          <a:lstStyle>
            <a:lvl1pPr>
              <a:defRPr>
                <a:solidFill>
                  <a:schemeClr val="bg1"/>
                </a:solidFill>
              </a:defRPr>
            </a:lvl1pPr>
          </a:lstStyle>
          <a:p>
            <a:pPr>
              <a:defRPr/>
            </a:pPr>
            <a:fld id="{E43947CA-F26C-44F8-AF79-6C11AF9042C3}" type="slidenum">
              <a:rPr lang="en-US" altLang="en-US" smtClean="0"/>
              <a:pPr>
                <a:defRPr/>
              </a:pPr>
              <a:t>‹#›</a:t>
            </a:fld>
            <a:endParaRPr lang="en-US" altLang="en-US"/>
          </a:p>
        </p:txBody>
      </p:sp>
    </p:spTree>
    <p:extLst>
      <p:ext uri="{BB962C8B-B14F-4D97-AF65-F5344CB8AC3E}">
        <p14:creationId xmlns:p14="http://schemas.microsoft.com/office/powerpoint/2010/main" val="8337382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DC6AA5-A33E-4EEE-BB83-6105765C7A0C}" type="slidenum">
              <a:rPr lang="en-US" altLang="en-US">
                <a:solidFill>
                  <a:srgbClr val="000000"/>
                </a:solidFill>
                <a:latin typeface="Arial"/>
                <a:ea typeface="ＭＳ Ｐゴシック"/>
                <a:cs typeface="Arial"/>
              </a:rPr>
              <a:pPr>
                <a:defRPr/>
              </a:pPr>
              <a:t>‹#›</a:t>
            </a:fld>
            <a:endParaRPr lang="en-US" alt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4249811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20BB5D-BA8B-438D-9463-36D4822E8F87}" type="slidenum">
              <a:rPr lang="en-US" altLang="en-US">
                <a:solidFill>
                  <a:srgbClr val="000000"/>
                </a:solidFill>
                <a:latin typeface="Arial"/>
                <a:ea typeface="ＭＳ Ｐゴシック"/>
                <a:cs typeface="Arial"/>
              </a:rPr>
              <a:pPr>
                <a:defRPr/>
              </a:pPr>
              <a:t>‹#›</a:t>
            </a:fld>
            <a:endParaRPr lang="en-US" alt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9381635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2654135-6F7B-450B-B1DE-9B32537B8A94}" type="slidenum">
              <a:rPr lang="en-US" altLang="en-US">
                <a:solidFill>
                  <a:srgbClr val="000000"/>
                </a:solidFill>
                <a:latin typeface="Arial"/>
                <a:ea typeface="ＭＳ Ｐゴシック"/>
                <a:cs typeface="Arial"/>
              </a:rPr>
              <a:pPr>
                <a:defRPr/>
              </a:pPr>
              <a:t>‹#›</a:t>
            </a:fld>
            <a:endParaRPr lang="en-US" alt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40388631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D029D4F-32CD-46CA-AE67-6BBF8ADFA084}" type="slidenum">
              <a:rPr lang="en-US" altLang="en-US">
                <a:solidFill>
                  <a:srgbClr val="000000"/>
                </a:solidFill>
                <a:latin typeface="Arial"/>
                <a:ea typeface="ＭＳ Ｐゴシック"/>
                <a:cs typeface="Arial"/>
              </a:rPr>
              <a:pPr>
                <a:defRPr/>
              </a:pPr>
              <a:t>‹#›</a:t>
            </a:fld>
            <a:endParaRPr lang="en-US" alt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7413360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72BF74-280D-4349-BD23-7EB50AFC3AA7}" type="slidenum">
              <a:rPr lang="en-US" altLang="en-US">
                <a:solidFill>
                  <a:srgbClr val="000000"/>
                </a:solidFill>
                <a:latin typeface="Arial"/>
                <a:ea typeface="ＭＳ Ｐゴシック"/>
                <a:cs typeface="Arial"/>
              </a:rPr>
              <a:pPr>
                <a:defRPr/>
              </a:pPr>
              <a:t>‹#›</a:t>
            </a:fld>
            <a:endParaRPr lang="en-US" alt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5792300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27F7A5-7E60-4EF0-B1B5-01FC2F9F5580}" type="slidenum">
              <a:rPr lang="en-US" altLang="en-US">
                <a:solidFill>
                  <a:srgbClr val="000000"/>
                </a:solidFill>
                <a:latin typeface="Arial"/>
                <a:ea typeface="ＭＳ Ｐゴシック"/>
                <a:cs typeface="Arial"/>
              </a:rPr>
              <a:pPr>
                <a:defRPr/>
              </a:pPr>
              <a:t>‹#›</a:t>
            </a:fld>
            <a:endParaRPr lang="en-US" alt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3993703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8E7BCE-DEF0-4806-B4EC-36900FBAE354}" type="slidenum">
              <a:rPr lang="en-US" altLang="en-US">
                <a:solidFill>
                  <a:srgbClr val="000000"/>
                </a:solidFill>
                <a:latin typeface="Arial"/>
                <a:ea typeface="ＭＳ Ｐゴシック"/>
                <a:cs typeface="Arial"/>
              </a:rPr>
              <a:pPr>
                <a:defRPr/>
              </a:pPr>
              <a:t>‹#›</a:t>
            </a:fld>
            <a:endParaRPr lang="en-US" alt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23444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5AECA3-CB73-4F70-8158-21B7FABCEB04}" type="datetimeFigureOut">
              <a:rPr lang="en-US" smtClean="0"/>
              <a:pPr/>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72E1B0-17CA-4633-ABDC-69A6AC19A520}"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8D0540-F263-438C-935B-0B4D7FDE316D}" type="slidenum">
              <a:rPr lang="en-US" altLang="en-US">
                <a:solidFill>
                  <a:srgbClr val="000000"/>
                </a:solidFill>
                <a:latin typeface="Arial"/>
                <a:ea typeface="ＭＳ Ｐゴシック"/>
                <a:cs typeface="Arial"/>
              </a:rPr>
              <a:pPr>
                <a:defRPr/>
              </a:pPr>
              <a:t>‹#›</a:t>
            </a:fld>
            <a:endParaRPr lang="en-US" alt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0989058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143000"/>
            <a:ext cx="25908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143000"/>
            <a:ext cx="756920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7E1EFA-FC5A-47D2-BC87-F6404FF62B02}" type="slidenum">
              <a:rPr lang="en-US" altLang="en-US">
                <a:solidFill>
                  <a:srgbClr val="000000"/>
                </a:solidFill>
                <a:latin typeface="Arial"/>
                <a:ea typeface="ＭＳ Ｐゴシック"/>
                <a:cs typeface="Arial"/>
              </a:rPr>
              <a:pPr>
                <a:defRPr/>
              </a:pPr>
              <a:t>‹#›</a:t>
            </a:fld>
            <a:endParaRPr lang="en-US" alt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2229728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069E66E-5FF8-4930-B331-9C1D15031FF1}" type="slidenum">
              <a:rPr lang="en-US"/>
              <a:pPr>
                <a:defRPr/>
              </a:pPr>
              <a:t>‹#›</a:t>
            </a:fld>
            <a:endParaRPr lang="en-US" dirty="0"/>
          </a:p>
        </p:txBody>
      </p:sp>
    </p:spTree>
    <p:extLst>
      <p:ext uri="{BB962C8B-B14F-4D97-AF65-F5344CB8AC3E}">
        <p14:creationId xmlns:p14="http://schemas.microsoft.com/office/powerpoint/2010/main" val="13843058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CCAF250-40D8-4B10-97C8-7708DA927079}" type="slidenum">
              <a:rPr lang="en-US"/>
              <a:pPr>
                <a:defRPr/>
              </a:pPr>
              <a:t>‹#›</a:t>
            </a:fld>
            <a:endParaRPr lang="en-US" dirty="0"/>
          </a:p>
        </p:txBody>
      </p:sp>
    </p:spTree>
    <p:extLst>
      <p:ext uri="{BB962C8B-B14F-4D97-AF65-F5344CB8AC3E}">
        <p14:creationId xmlns:p14="http://schemas.microsoft.com/office/powerpoint/2010/main" val="36425782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700E919-C74E-4971-ADC4-83989D3A3C0E}" type="slidenum">
              <a:rPr lang="en-US"/>
              <a:pPr>
                <a:defRPr/>
              </a:pPr>
              <a:t>‹#›</a:t>
            </a:fld>
            <a:endParaRPr lang="en-US" dirty="0"/>
          </a:p>
        </p:txBody>
      </p:sp>
    </p:spTree>
    <p:extLst>
      <p:ext uri="{BB962C8B-B14F-4D97-AF65-F5344CB8AC3E}">
        <p14:creationId xmlns:p14="http://schemas.microsoft.com/office/powerpoint/2010/main" val="25797799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BD9AE56-A357-4123-85A4-C380F9336765}" type="slidenum">
              <a:rPr lang="en-US"/>
              <a:pPr>
                <a:defRPr/>
              </a:pPr>
              <a:t>‹#›</a:t>
            </a:fld>
            <a:endParaRPr lang="en-US" dirty="0"/>
          </a:p>
        </p:txBody>
      </p:sp>
    </p:spTree>
    <p:extLst>
      <p:ext uri="{BB962C8B-B14F-4D97-AF65-F5344CB8AC3E}">
        <p14:creationId xmlns:p14="http://schemas.microsoft.com/office/powerpoint/2010/main" val="35650577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484A3CD1-9DDF-4A90-A07E-36C388D94275}" type="slidenum">
              <a:rPr lang="en-US"/>
              <a:pPr>
                <a:defRPr/>
              </a:pPr>
              <a:t>‹#›</a:t>
            </a:fld>
            <a:endParaRPr lang="en-US" dirty="0"/>
          </a:p>
        </p:txBody>
      </p:sp>
    </p:spTree>
    <p:extLst>
      <p:ext uri="{BB962C8B-B14F-4D97-AF65-F5344CB8AC3E}">
        <p14:creationId xmlns:p14="http://schemas.microsoft.com/office/powerpoint/2010/main" val="17875982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0CF62EA9-7517-485D-B68A-BBDDA559F346}" type="slidenum">
              <a:rPr lang="en-US"/>
              <a:pPr>
                <a:defRPr/>
              </a:pPr>
              <a:t>‹#›</a:t>
            </a:fld>
            <a:endParaRPr lang="en-US" dirty="0"/>
          </a:p>
        </p:txBody>
      </p:sp>
    </p:spTree>
    <p:extLst>
      <p:ext uri="{BB962C8B-B14F-4D97-AF65-F5344CB8AC3E}">
        <p14:creationId xmlns:p14="http://schemas.microsoft.com/office/powerpoint/2010/main" val="40645490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FFB80070-E1A6-4B24-BBB0-F349B7C91234}" type="slidenum">
              <a:rPr lang="en-US"/>
              <a:pPr>
                <a:defRPr/>
              </a:pPr>
              <a:t>‹#›</a:t>
            </a:fld>
            <a:endParaRPr lang="en-US" dirty="0"/>
          </a:p>
        </p:txBody>
      </p:sp>
    </p:spTree>
    <p:extLst>
      <p:ext uri="{BB962C8B-B14F-4D97-AF65-F5344CB8AC3E}">
        <p14:creationId xmlns:p14="http://schemas.microsoft.com/office/powerpoint/2010/main" val="37455470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0CF4346-FF7E-406E-9AC8-A0862642E550}" type="slidenum">
              <a:rPr lang="en-US"/>
              <a:pPr>
                <a:defRPr/>
              </a:pPr>
              <a:t>‹#›</a:t>
            </a:fld>
            <a:endParaRPr lang="en-US" dirty="0"/>
          </a:p>
        </p:txBody>
      </p:sp>
    </p:spTree>
    <p:extLst>
      <p:ext uri="{BB962C8B-B14F-4D97-AF65-F5344CB8AC3E}">
        <p14:creationId xmlns:p14="http://schemas.microsoft.com/office/powerpoint/2010/main" val="423309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5AECA3-CB73-4F70-8158-21B7FABCEB04}" type="datetimeFigureOut">
              <a:rPr lang="en-US" smtClean="0"/>
              <a:pPr/>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72E1B0-17CA-4633-ABDC-69A6AC19A520}"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B78722E-59B3-4ADB-B20C-B2CE6D3014F8}" type="slidenum">
              <a:rPr lang="en-US"/>
              <a:pPr>
                <a:defRPr/>
              </a:pPr>
              <a:t>‹#›</a:t>
            </a:fld>
            <a:endParaRPr lang="en-US" dirty="0"/>
          </a:p>
        </p:txBody>
      </p:sp>
    </p:spTree>
    <p:extLst>
      <p:ext uri="{BB962C8B-B14F-4D97-AF65-F5344CB8AC3E}">
        <p14:creationId xmlns:p14="http://schemas.microsoft.com/office/powerpoint/2010/main" val="27239327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9450D89-F386-412F-A7C8-E62AA9F17B42}" type="slidenum">
              <a:rPr lang="en-US"/>
              <a:pPr>
                <a:defRPr/>
              </a:pPr>
              <a:t>‹#›</a:t>
            </a:fld>
            <a:endParaRPr lang="en-US" dirty="0"/>
          </a:p>
        </p:txBody>
      </p:sp>
    </p:spTree>
    <p:extLst>
      <p:ext uri="{BB962C8B-B14F-4D97-AF65-F5344CB8AC3E}">
        <p14:creationId xmlns:p14="http://schemas.microsoft.com/office/powerpoint/2010/main" val="9637252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EE5BB09-DDE7-48A8-A723-1F30DB5A8EB0}" type="slidenum">
              <a:rPr lang="en-US"/>
              <a:pPr>
                <a:defRPr/>
              </a:pPr>
              <a:t>‹#›</a:t>
            </a:fld>
            <a:endParaRPr lang="en-US" dirty="0"/>
          </a:p>
        </p:txBody>
      </p:sp>
    </p:spTree>
    <p:extLst>
      <p:ext uri="{BB962C8B-B14F-4D97-AF65-F5344CB8AC3E}">
        <p14:creationId xmlns:p14="http://schemas.microsoft.com/office/powerpoint/2010/main" val="3010283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5AECA3-CB73-4F70-8158-21B7FABCEB04}" type="datetimeFigureOut">
              <a:rPr lang="en-US" smtClean="0"/>
              <a:pPr/>
              <a:t>12/13/2019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72E1B0-17CA-4633-ABDC-69A6AC19A5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981199" y="6311900"/>
            <a:ext cx="55541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595472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A6D72A-40CF-45C6-8B0A-F3140D1A35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8978D3-83D2-4F10-A9AA-4B62EA4A40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CEFEC-DE9F-450E-BB2B-09C259B69E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96F0B-078C-4AB4-AE7F-6A07B1A3F758}" type="datetimeFigureOut">
              <a:rPr lang="en-US" smtClean="0"/>
              <a:t>12/13/2019</a:t>
            </a:fld>
            <a:endParaRPr lang="en-US"/>
          </a:p>
        </p:txBody>
      </p:sp>
      <p:sp>
        <p:nvSpPr>
          <p:cNvPr id="5" name="Footer Placeholder 4">
            <a:extLst>
              <a:ext uri="{FF2B5EF4-FFF2-40B4-BE49-F238E27FC236}">
                <a16:creationId xmlns:a16="http://schemas.microsoft.com/office/drawing/2014/main" id="{3D88256A-BAFA-4BA2-8E75-B429743877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3ACC21-5C47-4E01-A9F8-4F347D855A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0CCE32-0180-48F2-8295-9C0A9AA303E2}" type="slidenum">
              <a:rPr lang="en-US" smtClean="0"/>
              <a:t>‹#›</a:t>
            </a:fld>
            <a:endParaRPr lang="en-US"/>
          </a:p>
        </p:txBody>
      </p:sp>
    </p:spTree>
    <p:extLst>
      <p:ext uri="{BB962C8B-B14F-4D97-AF65-F5344CB8AC3E}">
        <p14:creationId xmlns:p14="http://schemas.microsoft.com/office/powerpoint/2010/main" val="30151644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485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charset="0"/>
                <a:ea typeface="+mn-ea"/>
                <a:cs typeface="+mn-cs"/>
              </a:defRPr>
            </a:lvl1pPr>
          </a:lstStyle>
          <a:p>
            <a:pPr eaLnBrk="0" fontAlgn="base" hangingPunct="0">
              <a:spcBef>
                <a:spcPct val="0"/>
              </a:spcBef>
              <a:spcAft>
                <a:spcPct val="0"/>
              </a:spcAft>
              <a:defRPr/>
            </a:pPr>
            <a:endParaRPr lang="en-US" sz="1400">
              <a:solidFill>
                <a:srgbClr val="FFFFFF"/>
              </a:solidFill>
              <a:ea typeface="Osaka"/>
              <a:cs typeface="Osaka"/>
            </a:endParaRPr>
          </a:p>
        </p:txBody>
      </p:sp>
      <p:sp>
        <p:nvSpPr>
          <p:cNvPr id="33485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atin typeface="Arial" charset="0"/>
                <a:ea typeface="+mn-ea"/>
                <a:cs typeface="+mn-cs"/>
              </a:defRPr>
            </a:lvl1pPr>
          </a:lstStyle>
          <a:p>
            <a:pPr eaLnBrk="0" fontAlgn="base" hangingPunct="0">
              <a:spcBef>
                <a:spcPct val="0"/>
              </a:spcBef>
              <a:spcAft>
                <a:spcPct val="0"/>
              </a:spcAft>
              <a:defRPr/>
            </a:pPr>
            <a:endParaRPr lang="en-US" sz="1400">
              <a:solidFill>
                <a:srgbClr val="FFFFFF"/>
              </a:solidFill>
              <a:ea typeface="Osaka"/>
              <a:cs typeface="Osaka"/>
            </a:endParaRPr>
          </a:p>
        </p:txBody>
      </p:sp>
      <p:sp>
        <p:nvSpPr>
          <p:cNvPr id="33485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ea typeface="Osaka" charset="0"/>
                <a:cs typeface="Osaka" charset="0"/>
              </a:defRPr>
            </a:lvl1pPr>
          </a:lstStyle>
          <a:p>
            <a:pPr eaLnBrk="0" fontAlgn="base" hangingPunct="0">
              <a:spcBef>
                <a:spcPct val="0"/>
              </a:spcBef>
              <a:spcAft>
                <a:spcPct val="0"/>
              </a:spcAft>
            </a:pPr>
            <a:fld id="{696439F2-0842-974B-A0D1-5A27AD718E55}" type="slidenum">
              <a:rPr lang="en-US" sz="1400">
                <a:solidFill>
                  <a:srgbClr val="FFFFFF"/>
                </a:solidFill>
                <a:latin typeface="Arial" charset="0"/>
              </a:rPr>
              <a:pPr eaLnBrk="0" fontAlgn="base" hangingPunct="0">
                <a:spcBef>
                  <a:spcPct val="0"/>
                </a:spcBef>
                <a:spcAft>
                  <a:spcPct val="0"/>
                </a:spcAft>
              </a:pPr>
              <a:t>‹#›</a:t>
            </a:fld>
            <a:endParaRPr lang="en-US" sz="1400">
              <a:solidFill>
                <a:srgbClr val="FFFFFF"/>
              </a:solidFill>
              <a:latin typeface="Arial" charset="0"/>
            </a:endParaRPr>
          </a:p>
        </p:txBody>
      </p:sp>
    </p:spTree>
    <p:extLst>
      <p:ext uri="{BB962C8B-B14F-4D97-AF65-F5344CB8AC3E}">
        <p14:creationId xmlns:p14="http://schemas.microsoft.com/office/powerpoint/2010/main" val="2603501418"/>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143000"/>
            <a:ext cx="10363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988" name="Rectangle 4"/>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41989" name="Rectangle 5"/>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41990" name="Rectangle 6"/>
          <p:cNvSpPr>
            <a:spLocks noGrp="1" noChangeArrowheads="1"/>
          </p:cNvSpPr>
          <p:nvPr>
            <p:ph type="sldNum" sz="quarter" idx="4"/>
          </p:nvPr>
        </p:nvSpPr>
        <p:spPr bwMode="auto">
          <a:xfrm>
            <a:off x="87376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180ACD35-49A2-4D8E-9FB8-95B1B30D87A9}"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grpSp>
        <p:nvGrpSpPr>
          <p:cNvPr id="1031" name="Group 20"/>
          <p:cNvGrpSpPr>
            <a:grpSpLocks/>
          </p:cNvGrpSpPr>
          <p:nvPr/>
        </p:nvGrpSpPr>
        <p:grpSpPr bwMode="auto">
          <a:xfrm>
            <a:off x="0" y="0"/>
            <a:ext cx="12192000" cy="661988"/>
            <a:chOff x="0" y="0"/>
            <a:chExt cx="5760" cy="417"/>
          </a:xfrm>
        </p:grpSpPr>
        <p:sp>
          <p:nvSpPr>
            <p:cNvPr id="1033" name="Rectangle 13"/>
            <p:cNvSpPr>
              <a:spLocks noChangeArrowheads="1"/>
            </p:cNvSpPr>
            <p:nvPr userDrawn="1"/>
          </p:nvSpPr>
          <p:spPr bwMode="auto">
            <a:xfrm>
              <a:off x="696" y="208"/>
              <a:ext cx="5064" cy="209"/>
            </a:xfrm>
            <a:prstGeom prst="rect">
              <a:avLst/>
            </a:prstGeom>
            <a:solidFill>
              <a:srgbClr val="571963"/>
            </a:solidFill>
            <a:ln>
              <a:noFill/>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defRPr/>
              </a:pPr>
              <a:endParaRPr lang="en-US" altLang="en-US" sz="1800">
                <a:solidFill>
                  <a:srgbClr val="000000"/>
                </a:solidFill>
              </a:endParaRPr>
            </a:p>
          </p:txBody>
        </p:sp>
        <p:sp>
          <p:nvSpPr>
            <p:cNvPr id="1034" name="Rectangle 14"/>
            <p:cNvSpPr>
              <a:spLocks noChangeArrowheads="1"/>
            </p:cNvSpPr>
            <p:nvPr userDrawn="1"/>
          </p:nvSpPr>
          <p:spPr bwMode="auto">
            <a:xfrm>
              <a:off x="0" y="0"/>
              <a:ext cx="1219" cy="209"/>
            </a:xfrm>
            <a:prstGeom prst="rect">
              <a:avLst/>
            </a:prstGeom>
            <a:solidFill>
              <a:srgbClr val="333399"/>
            </a:solidFill>
            <a:ln>
              <a:noFill/>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defRPr/>
              </a:pPr>
              <a:endParaRPr lang="en-US" altLang="en-US" sz="1800">
                <a:solidFill>
                  <a:srgbClr val="000000"/>
                </a:solidFill>
              </a:endParaRPr>
            </a:p>
          </p:txBody>
        </p:sp>
        <p:pic>
          <p:nvPicPr>
            <p:cNvPr id="1035" name="Picture 15" descr="McC"/>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72" y="35"/>
              <a:ext cx="224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6" name="Picture 16" descr="NU"/>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67" y="262"/>
              <a:ext cx="1518" cy="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32" name="Text Box 18"/>
          <p:cNvSpPr txBox="1">
            <a:spLocks noChangeArrowheads="1"/>
          </p:cNvSpPr>
          <p:nvPr/>
        </p:nvSpPr>
        <p:spPr bwMode="auto">
          <a:xfrm>
            <a:off x="1485901" y="654050"/>
            <a:ext cx="8470900" cy="336550"/>
          </a:xfrm>
          <a:prstGeom prst="rect">
            <a:avLst/>
          </a:prstGeom>
          <a:noFill/>
          <a:ln>
            <a:noFill/>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50000"/>
              </a:spcBef>
              <a:spcAft>
                <a:spcPct val="0"/>
              </a:spcAft>
              <a:defRPr/>
            </a:pPr>
            <a:r>
              <a:rPr lang="en-US" altLang="en-US" sz="1600">
                <a:solidFill>
                  <a:srgbClr val="C0C0C0"/>
                </a:solidFill>
                <a:latin typeface="Arial Black" panose="020B0A04020102020204" pitchFamily="34" charset="0"/>
              </a:rPr>
              <a:t>Department of Civil and Environmental Engineering</a:t>
            </a:r>
          </a:p>
        </p:txBody>
      </p:sp>
    </p:spTree>
    <p:extLst>
      <p:ext uri="{BB962C8B-B14F-4D97-AF65-F5344CB8AC3E}">
        <p14:creationId xmlns:p14="http://schemas.microsoft.com/office/powerpoint/2010/main" val="359115253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36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3600">
          <a:solidFill>
            <a:schemeClr val="tx2"/>
          </a:solidFill>
          <a:latin typeface="Arial Black" charset="0"/>
          <a:ea typeface="MS PGothic" panose="020B0600070205080204" pitchFamily="34" charset="-128"/>
          <a:cs typeface="Arial" charset="0"/>
        </a:defRPr>
      </a:lvl2pPr>
      <a:lvl3pPr algn="ctr" rtl="0" eaLnBrk="0" fontAlgn="base" hangingPunct="0">
        <a:spcBef>
          <a:spcPct val="0"/>
        </a:spcBef>
        <a:spcAft>
          <a:spcPct val="0"/>
        </a:spcAft>
        <a:defRPr sz="3600">
          <a:solidFill>
            <a:schemeClr val="tx2"/>
          </a:solidFill>
          <a:latin typeface="Arial Black" charset="0"/>
          <a:ea typeface="MS PGothic" panose="020B0600070205080204" pitchFamily="34" charset="-128"/>
          <a:cs typeface="Arial" charset="0"/>
        </a:defRPr>
      </a:lvl3pPr>
      <a:lvl4pPr algn="ctr" rtl="0" eaLnBrk="0" fontAlgn="base" hangingPunct="0">
        <a:spcBef>
          <a:spcPct val="0"/>
        </a:spcBef>
        <a:spcAft>
          <a:spcPct val="0"/>
        </a:spcAft>
        <a:defRPr sz="3600">
          <a:solidFill>
            <a:schemeClr val="tx2"/>
          </a:solidFill>
          <a:latin typeface="Arial Black" charset="0"/>
          <a:ea typeface="MS PGothic" panose="020B0600070205080204" pitchFamily="34" charset="-128"/>
          <a:cs typeface="Arial" charset="0"/>
        </a:defRPr>
      </a:lvl4pPr>
      <a:lvl5pPr algn="ctr" rtl="0" eaLnBrk="0" fontAlgn="base" hangingPunct="0">
        <a:spcBef>
          <a:spcPct val="0"/>
        </a:spcBef>
        <a:spcAft>
          <a:spcPct val="0"/>
        </a:spcAft>
        <a:defRPr sz="3600">
          <a:solidFill>
            <a:schemeClr val="tx2"/>
          </a:solidFill>
          <a:latin typeface="Arial Black" charset="0"/>
          <a:ea typeface="MS PGothic" panose="020B0600070205080204" pitchFamily="34" charset="-128"/>
          <a:cs typeface="Arial" charset="0"/>
        </a:defRPr>
      </a:lvl5pPr>
      <a:lvl6pPr marL="457200" algn="ctr" rtl="0" fontAlgn="base">
        <a:spcBef>
          <a:spcPct val="0"/>
        </a:spcBef>
        <a:spcAft>
          <a:spcPct val="0"/>
        </a:spcAft>
        <a:defRPr sz="3600">
          <a:solidFill>
            <a:schemeClr val="tx2"/>
          </a:solidFill>
          <a:latin typeface="Arial Black" charset="0"/>
          <a:ea typeface="ＭＳ Ｐゴシック" charset="0"/>
          <a:cs typeface="Arial" charset="0"/>
        </a:defRPr>
      </a:lvl6pPr>
      <a:lvl7pPr marL="914400" algn="ctr" rtl="0" fontAlgn="base">
        <a:spcBef>
          <a:spcPct val="0"/>
        </a:spcBef>
        <a:spcAft>
          <a:spcPct val="0"/>
        </a:spcAft>
        <a:defRPr sz="3600">
          <a:solidFill>
            <a:schemeClr val="tx2"/>
          </a:solidFill>
          <a:latin typeface="Arial Black" charset="0"/>
          <a:ea typeface="ＭＳ Ｐゴシック" charset="0"/>
          <a:cs typeface="Arial" charset="0"/>
        </a:defRPr>
      </a:lvl7pPr>
      <a:lvl8pPr marL="1371600" algn="ctr" rtl="0" fontAlgn="base">
        <a:spcBef>
          <a:spcPct val="0"/>
        </a:spcBef>
        <a:spcAft>
          <a:spcPct val="0"/>
        </a:spcAft>
        <a:defRPr sz="3600">
          <a:solidFill>
            <a:schemeClr val="tx2"/>
          </a:solidFill>
          <a:latin typeface="Arial Black" charset="0"/>
          <a:ea typeface="ＭＳ Ｐゴシック" charset="0"/>
          <a:cs typeface="Arial" charset="0"/>
        </a:defRPr>
      </a:lvl8pPr>
      <a:lvl9pPr marL="1828800" algn="ctr" rtl="0" fontAlgn="base">
        <a:spcBef>
          <a:spcPct val="0"/>
        </a:spcBef>
        <a:spcAft>
          <a:spcPct val="0"/>
        </a:spcAft>
        <a:defRPr sz="3600">
          <a:solidFill>
            <a:schemeClr val="tx2"/>
          </a:solidFill>
          <a:latin typeface="Arial Black"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0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50B5A845-0317-B448-8728-3B650BB06430}"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4201815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143000"/>
            <a:ext cx="10363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988" name="Rectangle 4"/>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41989" name="Rectangle 5"/>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41990" name="Rectangle 6"/>
          <p:cNvSpPr>
            <a:spLocks noGrp="1" noChangeArrowheads="1"/>
          </p:cNvSpPr>
          <p:nvPr>
            <p:ph type="sldNum" sz="quarter" idx="4"/>
          </p:nvPr>
        </p:nvSpPr>
        <p:spPr bwMode="auto">
          <a:xfrm>
            <a:off x="87376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180ACD35-49A2-4D8E-9FB8-95B1B30D87A9}"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grpSp>
        <p:nvGrpSpPr>
          <p:cNvPr id="1031" name="Group 20"/>
          <p:cNvGrpSpPr>
            <a:grpSpLocks/>
          </p:cNvGrpSpPr>
          <p:nvPr/>
        </p:nvGrpSpPr>
        <p:grpSpPr bwMode="auto">
          <a:xfrm>
            <a:off x="0" y="1"/>
            <a:ext cx="12192000" cy="661988"/>
            <a:chOff x="0" y="0"/>
            <a:chExt cx="5760" cy="417"/>
          </a:xfrm>
        </p:grpSpPr>
        <p:sp>
          <p:nvSpPr>
            <p:cNvPr id="1033" name="Rectangle 13"/>
            <p:cNvSpPr>
              <a:spLocks noChangeArrowheads="1"/>
            </p:cNvSpPr>
            <p:nvPr userDrawn="1"/>
          </p:nvSpPr>
          <p:spPr bwMode="auto">
            <a:xfrm>
              <a:off x="696" y="208"/>
              <a:ext cx="5064" cy="209"/>
            </a:xfrm>
            <a:prstGeom prst="rect">
              <a:avLst/>
            </a:prstGeom>
            <a:solidFill>
              <a:srgbClr val="571963"/>
            </a:solidFill>
            <a:ln>
              <a:noFill/>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914400" fontAlgn="base">
                <a:spcBef>
                  <a:spcPct val="0"/>
                </a:spcBef>
                <a:spcAft>
                  <a:spcPct val="0"/>
                </a:spcAft>
                <a:defRPr/>
              </a:pPr>
              <a:endParaRPr lang="en-US" altLang="en-US" sz="1800">
                <a:solidFill>
                  <a:srgbClr val="000000"/>
                </a:solidFill>
                <a:cs typeface="Arial"/>
              </a:endParaRPr>
            </a:p>
          </p:txBody>
        </p:sp>
        <p:sp>
          <p:nvSpPr>
            <p:cNvPr id="1034" name="Rectangle 14"/>
            <p:cNvSpPr>
              <a:spLocks noChangeArrowheads="1"/>
            </p:cNvSpPr>
            <p:nvPr userDrawn="1"/>
          </p:nvSpPr>
          <p:spPr bwMode="auto">
            <a:xfrm>
              <a:off x="0" y="0"/>
              <a:ext cx="1219" cy="209"/>
            </a:xfrm>
            <a:prstGeom prst="rect">
              <a:avLst/>
            </a:prstGeom>
            <a:solidFill>
              <a:srgbClr val="333399"/>
            </a:solidFill>
            <a:ln>
              <a:noFill/>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914400" fontAlgn="base">
                <a:spcBef>
                  <a:spcPct val="0"/>
                </a:spcBef>
                <a:spcAft>
                  <a:spcPct val="0"/>
                </a:spcAft>
                <a:defRPr/>
              </a:pPr>
              <a:endParaRPr lang="en-US" altLang="en-US" sz="1800">
                <a:solidFill>
                  <a:srgbClr val="000000"/>
                </a:solidFill>
                <a:cs typeface="Arial"/>
              </a:endParaRPr>
            </a:p>
          </p:txBody>
        </p:sp>
        <p:pic>
          <p:nvPicPr>
            <p:cNvPr id="1035" name="Picture 15" descr="McC"/>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72" y="35"/>
              <a:ext cx="224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6" name="Picture 16" descr="NU"/>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67" y="262"/>
              <a:ext cx="1518" cy="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32" name="Text Box 18"/>
          <p:cNvSpPr txBox="1">
            <a:spLocks noChangeArrowheads="1"/>
          </p:cNvSpPr>
          <p:nvPr/>
        </p:nvSpPr>
        <p:spPr bwMode="auto">
          <a:xfrm>
            <a:off x="1485903" y="654050"/>
            <a:ext cx="8470900" cy="338554"/>
          </a:xfrm>
          <a:prstGeom prst="rect">
            <a:avLst/>
          </a:prstGeom>
          <a:noFill/>
          <a:ln>
            <a:noFill/>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914400" fontAlgn="base">
              <a:spcBef>
                <a:spcPct val="50000"/>
              </a:spcBef>
              <a:spcAft>
                <a:spcPct val="0"/>
              </a:spcAft>
              <a:defRPr/>
            </a:pPr>
            <a:r>
              <a:rPr lang="en-US" altLang="en-US" sz="1600">
                <a:solidFill>
                  <a:srgbClr val="C0C0C0"/>
                </a:solidFill>
                <a:latin typeface="Arial Black" panose="020B0A04020102020204" pitchFamily="34" charset="0"/>
                <a:cs typeface="Arial"/>
              </a:rPr>
              <a:t>Department of Civil and Environmental Engineering</a:t>
            </a:r>
          </a:p>
        </p:txBody>
      </p:sp>
    </p:spTree>
    <p:extLst>
      <p:ext uri="{BB962C8B-B14F-4D97-AF65-F5344CB8AC3E}">
        <p14:creationId xmlns:p14="http://schemas.microsoft.com/office/powerpoint/2010/main" val="330046930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dt="0"/>
  <p:txStyles>
    <p:titleStyle>
      <a:lvl1pPr algn="ctr" rtl="0" eaLnBrk="0" fontAlgn="base" hangingPunct="0">
        <a:spcBef>
          <a:spcPct val="0"/>
        </a:spcBef>
        <a:spcAft>
          <a:spcPct val="0"/>
        </a:spcAft>
        <a:defRPr sz="36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3600">
          <a:solidFill>
            <a:schemeClr val="tx2"/>
          </a:solidFill>
          <a:latin typeface="Arial Black" charset="0"/>
          <a:ea typeface="MS PGothic" panose="020B0600070205080204" pitchFamily="34" charset="-128"/>
          <a:cs typeface="Arial" charset="0"/>
        </a:defRPr>
      </a:lvl2pPr>
      <a:lvl3pPr algn="ctr" rtl="0" eaLnBrk="0" fontAlgn="base" hangingPunct="0">
        <a:spcBef>
          <a:spcPct val="0"/>
        </a:spcBef>
        <a:spcAft>
          <a:spcPct val="0"/>
        </a:spcAft>
        <a:defRPr sz="3600">
          <a:solidFill>
            <a:schemeClr val="tx2"/>
          </a:solidFill>
          <a:latin typeface="Arial Black" charset="0"/>
          <a:ea typeface="MS PGothic" panose="020B0600070205080204" pitchFamily="34" charset="-128"/>
          <a:cs typeface="Arial" charset="0"/>
        </a:defRPr>
      </a:lvl3pPr>
      <a:lvl4pPr algn="ctr" rtl="0" eaLnBrk="0" fontAlgn="base" hangingPunct="0">
        <a:spcBef>
          <a:spcPct val="0"/>
        </a:spcBef>
        <a:spcAft>
          <a:spcPct val="0"/>
        </a:spcAft>
        <a:defRPr sz="3600">
          <a:solidFill>
            <a:schemeClr val="tx2"/>
          </a:solidFill>
          <a:latin typeface="Arial Black" charset="0"/>
          <a:ea typeface="MS PGothic" panose="020B0600070205080204" pitchFamily="34" charset="-128"/>
          <a:cs typeface="Arial" charset="0"/>
        </a:defRPr>
      </a:lvl4pPr>
      <a:lvl5pPr algn="ctr" rtl="0" eaLnBrk="0" fontAlgn="base" hangingPunct="0">
        <a:spcBef>
          <a:spcPct val="0"/>
        </a:spcBef>
        <a:spcAft>
          <a:spcPct val="0"/>
        </a:spcAft>
        <a:defRPr sz="3600">
          <a:solidFill>
            <a:schemeClr val="tx2"/>
          </a:solidFill>
          <a:latin typeface="Arial Black" charset="0"/>
          <a:ea typeface="MS PGothic" panose="020B0600070205080204" pitchFamily="34" charset="-128"/>
          <a:cs typeface="Arial" charset="0"/>
        </a:defRPr>
      </a:lvl5pPr>
      <a:lvl6pPr marL="457200" algn="ctr" rtl="0" fontAlgn="base">
        <a:spcBef>
          <a:spcPct val="0"/>
        </a:spcBef>
        <a:spcAft>
          <a:spcPct val="0"/>
        </a:spcAft>
        <a:defRPr sz="3600">
          <a:solidFill>
            <a:schemeClr val="tx2"/>
          </a:solidFill>
          <a:latin typeface="Arial Black" charset="0"/>
          <a:ea typeface="ＭＳ Ｐゴシック" charset="0"/>
          <a:cs typeface="Arial" charset="0"/>
        </a:defRPr>
      </a:lvl6pPr>
      <a:lvl7pPr marL="914400" algn="ctr" rtl="0" fontAlgn="base">
        <a:spcBef>
          <a:spcPct val="0"/>
        </a:spcBef>
        <a:spcAft>
          <a:spcPct val="0"/>
        </a:spcAft>
        <a:defRPr sz="3600">
          <a:solidFill>
            <a:schemeClr val="tx2"/>
          </a:solidFill>
          <a:latin typeface="Arial Black" charset="0"/>
          <a:ea typeface="ＭＳ Ｐゴシック" charset="0"/>
          <a:cs typeface="Arial" charset="0"/>
        </a:defRPr>
      </a:lvl7pPr>
      <a:lvl8pPr marL="1371600" algn="ctr" rtl="0" fontAlgn="base">
        <a:spcBef>
          <a:spcPct val="0"/>
        </a:spcBef>
        <a:spcAft>
          <a:spcPct val="0"/>
        </a:spcAft>
        <a:defRPr sz="3600">
          <a:solidFill>
            <a:schemeClr val="tx2"/>
          </a:solidFill>
          <a:latin typeface="Arial Black" charset="0"/>
          <a:ea typeface="ＭＳ Ｐゴシック" charset="0"/>
          <a:cs typeface="Arial" charset="0"/>
        </a:defRPr>
      </a:lvl8pPr>
      <a:lvl9pPr marL="1828800" algn="ctr" rtl="0" fontAlgn="base">
        <a:spcBef>
          <a:spcPct val="0"/>
        </a:spcBef>
        <a:spcAft>
          <a:spcPct val="0"/>
        </a:spcAft>
        <a:defRPr sz="3600">
          <a:solidFill>
            <a:schemeClr val="tx2"/>
          </a:solidFill>
          <a:latin typeface="Arial Black"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0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3C78572-1E5F-4374-87A3-3EDC5B119DE9}" type="slidenum">
              <a:rPr lang="en-US"/>
              <a:pPr>
                <a:defRPr/>
              </a:pPr>
              <a:t>‹#›</a:t>
            </a:fld>
            <a:endParaRPr lang="en-US" dirty="0"/>
          </a:p>
        </p:txBody>
      </p:sp>
    </p:spTree>
    <p:extLst>
      <p:ext uri="{BB962C8B-B14F-4D97-AF65-F5344CB8AC3E}">
        <p14:creationId xmlns:p14="http://schemas.microsoft.com/office/powerpoint/2010/main" val="303817087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5.xml"/><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28.xml"/><Relationship Id="rId1" Type="http://schemas.openxmlformats.org/officeDocument/2006/relationships/slideLayout" Target="../slideLayouts/slideLayout25.xml"/><Relationship Id="rId5" Type="http://schemas.openxmlformats.org/officeDocument/2006/relationships/image" Target="../media/image34.jpe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10.emf"/></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75" name="Rectangle 3"/>
          <p:cNvSpPr>
            <a:spLocks noGrp="1"/>
          </p:cNvSpPr>
          <p:nvPr>
            <p:ph type="subTitle" idx="4294967295"/>
          </p:nvPr>
        </p:nvSpPr>
        <p:spPr>
          <a:xfrm>
            <a:off x="1524000" y="2438400"/>
            <a:ext cx="9144000" cy="3200400"/>
          </a:xfrm>
        </p:spPr>
        <p:txBody>
          <a:bodyPr/>
          <a:lstStyle/>
          <a:p>
            <a:pPr marL="0" indent="0" algn="ctr" eaLnBrk="1" hangingPunct="1">
              <a:buNone/>
            </a:pPr>
            <a:r>
              <a:rPr lang="en-US" sz="4800" b="1" dirty="0">
                <a:solidFill>
                  <a:schemeClr val="bg1"/>
                </a:solidFill>
              </a:rPr>
              <a:t>WELCOME</a:t>
            </a:r>
            <a:r>
              <a:rPr lang="en-US" sz="4400" b="1" dirty="0">
                <a:solidFill>
                  <a:schemeClr val="bg1"/>
                </a:solidFill>
              </a:rPr>
              <a:t> </a:t>
            </a:r>
          </a:p>
          <a:p>
            <a:pPr marL="0" indent="0" algn="ctr" eaLnBrk="1" hangingPunct="1">
              <a:buNone/>
            </a:pPr>
            <a:r>
              <a:rPr lang="en-US" sz="4400" b="1" dirty="0">
                <a:solidFill>
                  <a:schemeClr val="bg1"/>
                </a:solidFill>
              </a:rPr>
              <a:t>TO THE DECEMBER EDITION </a:t>
            </a:r>
          </a:p>
          <a:p>
            <a:pPr marL="0" indent="0" algn="ctr" eaLnBrk="1" hangingPunct="1">
              <a:buNone/>
            </a:pPr>
            <a:r>
              <a:rPr lang="en-US" sz="4400" b="1" dirty="0">
                <a:solidFill>
                  <a:schemeClr val="bg1"/>
                </a:solidFill>
              </a:rPr>
              <a:t>OF THE 2019 </a:t>
            </a:r>
          </a:p>
          <a:p>
            <a:pPr marL="0" indent="0" algn="ctr" eaLnBrk="1" hangingPunct="1">
              <a:buNone/>
            </a:pPr>
            <a:r>
              <a:rPr lang="en-US" sz="4400" b="1" dirty="0">
                <a:solidFill>
                  <a:schemeClr val="bg1"/>
                </a:solidFill>
              </a:rPr>
              <a:t>M&amp;R SEMINAR SERIES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
            <a:ext cx="12949767" cy="1447801"/>
          </a:xfrm>
          <a:prstGeom prst="rect">
            <a:avLst/>
          </a:prstGeom>
        </p:spPr>
      </p:pic>
    </p:spTree>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rc 7"/>
          <p:cNvSpPr>
            <a:spLocks/>
          </p:cNvSpPr>
          <p:nvPr/>
        </p:nvSpPr>
        <p:spPr bwMode="auto">
          <a:xfrm rot="6811044">
            <a:off x="6918910" y="3197091"/>
            <a:ext cx="432048" cy="33908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Osaka"/>
              <a:cs typeface="Osaka"/>
            </a:endParaRPr>
          </a:p>
        </p:txBody>
      </p:sp>
      <p:grpSp>
        <p:nvGrpSpPr>
          <p:cNvPr id="7" name="Group 6"/>
          <p:cNvGrpSpPr/>
          <p:nvPr/>
        </p:nvGrpSpPr>
        <p:grpSpPr>
          <a:xfrm>
            <a:off x="2999657" y="1876762"/>
            <a:ext cx="7473280" cy="2992398"/>
            <a:chOff x="1447800" y="2057400"/>
            <a:chExt cx="7473280" cy="2992398"/>
          </a:xfrm>
        </p:grpSpPr>
        <p:grpSp>
          <p:nvGrpSpPr>
            <p:cNvPr id="55" name="Group 54"/>
            <p:cNvGrpSpPr/>
            <p:nvPr/>
          </p:nvGrpSpPr>
          <p:grpSpPr>
            <a:xfrm>
              <a:off x="3808512" y="2633464"/>
              <a:ext cx="2563688" cy="1478856"/>
              <a:chOff x="3808512" y="2633464"/>
              <a:chExt cx="2563688" cy="1478856"/>
            </a:xfrm>
          </p:grpSpPr>
          <p:sp>
            <p:nvSpPr>
              <p:cNvPr id="56" name="Text Box 44"/>
              <p:cNvSpPr txBox="1">
                <a:spLocks noChangeArrowheads="1"/>
              </p:cNvSpPr>
              <p:nvPr/>
            </p:nvSpPr>
            <p:spPr bwMode="auto">
              <a:xfrm>
                <a:off x="3808512" y="2705472"/>
                <a:ext cx="223224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Arial" charset="0"/>
                    <a:ea typeface="ＭＳ Ｐゴシック" charset="0"/>
                    <a:cs typeface="Arial" charset="0"/>
                    <a:sym typeface="Symbol" charset="0"/>
                  </a:rPr>
                  <a:t>Denitritation</a:t>
                </a:r>
                <a:r>
                  <a:rPr kumimoji="0" lang="en-US"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sym typeface="Symbol" charset="0"/>
                  </a:rPr>
                  <a:t> (anoxic)</a:t>
                </a:r>
              </a:p>
            </p:txBody>
          </p:sp>
          <p:cxnSp>
            <p:nvCxnSpPr>
              <p:cNvPr id="57" name="Straight Arrow Connector 61"/>
              <p:cNvCxnSpPr>
                <a:cxnSpLocks noChangeShapeType="1"/>
              </p:cNvCxnSpPr>
              <p:nvPr/>
            </p:nvCxnSpPr>
            <p:spPr bwMode="auto">
              <a:xfrm flipV="1">
                <a:off x="5292080" y="2633464"/>
                <a:ext cx="1080120" cy="1478856"/>
              </a:xfrm>
              <a:prstGeom prst="straightConnector1">
                <a:avLst/>
              </a:prstGeom>
              <a:noFill/>
              <a:ln w="57150">
                <a:solidFill>
                  <a:srgbClr val="FF0000"/>
                </a:solidFill>
                <a:round/>
                <a:headEnd/>
                <a:tailEnd type="triangle" w="lg" len="lg"/>
              </a:ln>
              <a:extLst>
                <a:ext uri="{909E8E84-426E-40dd-AFC4-6F175D3DCCD1}">
                  <a14:hiddenFill xmlns="" xmlns:a14="http://schemas.microsoft.com/office/drawing/2010/main">
                    <a:noFill/>
                  </a14:hiddenFill>
                </a:ext>
              </a:extLst>
            </p:spPr>
          </p:cxnSp>
        </p:grpSp>
        <p:grpSp>
          <p:nvGrpSpPr>
            <p:cNvPr id="59" name="Group 58"/>
            <p:cNvGrpSpPr/>
            <p:nvPr/>
          </p:nvGrpSpPr>
          <p:grpSpPr>
            <a:xfrm>
              <a:off x="1447800" y="2057400"/>
              <a:ext cx="7473280" cy="2992398"/>
              <a:chOff x="1447800" y="2057400"/>
              <a:chExt cx="7473280" cy="2992398"/>
            </a:xfrm>
          </p:grpSpPr>
          <p:sp>
            <p:nvSpPr>
              <p:cNvPr id="60" name="Text Box 3"/>
              <p:cNvSpPr txBox="1">
                <a:spLocks noChangeArrowheads="1"/>
              </p:cNvSpPr>
              <p:nvPr/>
            </p:nvSpPr>
            <p:spPr bwMode="auto">
              <a:xfrm>
                <a:off x="1447800" y="4011613"/>
                <a:ext cx="6868616"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NH</a:t>
                </a:r>
                <a:r>
                  <a:rPr kumimoji="0" lang="en-US" sz="3200" b="0" i="0" u="none" strike="noStrike" kern="1200" cap="none" spc="0" normalizeH="0" baseline="-25000" noProof="0" dirty="0">
                    <a:ln>
                      <a:noFill/>
                    </a:ln>
                    <a:solidFill>
                      <a:prstClr val="black"/>
                    </a:solidFill>
                    <a:effectLst/>
                    <a:uLnTx/>
                    <a:uFillTx/>
                    <a:latin typeface="Arial" charset="0"/>
                    <a:ea typeface="ＭＳ Ｐゴシック" charset="0"/>
                    <a:cs typeface="Arial" charset="0"/>
                  </a:rPr>
                  <a:t>3</a:t>
                </a:r>
                <a:r>
                  <a:rPr kumimoji="0" lang="en-US" sz="3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  </a:t>
                </a:r>
                <a:r>
                  <a:rPr kumimoji="0" lang="en-US" sz="3200" b="0" i="0" u="none" strike="noStrike" kern="1200" cap="none" spc="0" normalizeH="0" baseline="0" noProof="0" dirty="0">
                    <a:ln>
                      <a:noFill/>
                    </a:ln>
                    <a:solidFill>
                      <a:prstClr val="black"/>
                    </a:solidFill>
                    <a:effectLst/>
                    <a:uLnTx/>
                    <a:uFillTx/>
                    <a:latin typeface="Arial" charset="0"/>
                    <a:ea typeface="ＭＳ Ｐゴシック" charset="0"/>
                    <a:cs typeface="Arial" charset="0"/>
                    <a:sym typeface="Symbol" charset="0"/>
                  </a:rPr>
                  <a:t>                     NO</a:t>
                </a:r>
                <a:r>
                  <a:rPr kumimoji="0" lang="en-US" sz="3200" b="0" i="0" u="none" strike="noStrike" kern="1200" cap="none" spc="0" normalizeH="0" baseline="-25000" noProof="0" dirty="0">
                    <a:ln>
                      <a:noFill/>
                    </a:ln>
                    <a:solidFill>
                      <a:prstClr val="black"/>
                    </a:solidFill>
                    <a:effectLst/>
                    <a:uLnTx/>
                    <a:uFillTx/>
                    <a:latin typeface="Arial" charset="0"/>
                    <a:ea typeface="ＭＳ Ｐゴシック" charset="0"/>
                    <a:cs typeface="Arial" charset="0"/>
                    <a:sym typeface="Symbol" charset="0"/>
                  </a:rPr>
                  <a:t>2</a:t>
                </a:r>
                <a:r>
                  <a:rPr kumimoji="0" lang="en-US" sz="3200" b="0" i="0" u="none" strike="noStrike" kern="1200" cap="none" spc="0" normalizeH="0" baseline="30000" noProof="0" dirty="0">
                    <a:ln>
                      <a:noFill/>
                    </a:ln>
                    <a:solidFill>
                      <a:prstClr val="black"/>
                    </a:solidFill>
                    <a:effectLst/>
                    <a:uLnTx/>
                    <a:uFillTx/>
                    <a:latin typeface="Arial" charset="0"/>
                    <a:ea typeface="ＭＳ Ｐゴシック" charset="0"/>
                    <a:cs typeface="Arial" charset="0"/>
                    <a:sym typeface="Symbol" charset="0"/>
                  </a:rPr>
                  <a:t>-</a:t>
                </a:r>
                <a:r>
                  <a:rPr kumimoji="0" lang="en-US" sz="3200" b="0" i="0" u="none" strike="noStrike" kern="1200" cap="none" spc="0" normalizeH="0" baseline="0" noProof="0" dirty="0">
                    <a:ln>
                      <a:noFill/>
                    </a:ln>
                    <a:solidFill>
                      <a:prstClr val="black"/>
                    </a:solidFill>
                    <a:effectLst/>
                    <a:uLnTx/>
                    <a:uFillTx/>
                    <a:latin typeface="Arial" charset="0"/>
                    <a:ea typeface="ＭＳ Ｐゴシック" charset="0"/>
                    <a:cs typeface="Arial" charset="0"/>
                    <a:sym typeface="Symbol" charset="0"/>
                  </a:rPr>
                  <a:t>        </a:t>
                </a:r>
                <a:r>
                  <a:rPr kumimoji="0" lang="en-US" sz="3200" b="0" i="0" u="none" strike="noStrike" kern="1200" cap="none" spc="0" normalizeH="0" baseline="0" noProof="0" dirty="0">
                    <a:ln>
                      <a:noFill/>
                    </a:ln>
                    <a:solidFill>
                      <a:srgbClr val="FFFFFF">
                        <a:lumMod val="65000"/>
                      </a:srgbClr>
                    </a:solidFill>
                    <a:effectLst/>
                    <a:uLnTx/>
                    <a:uFillTx/>
                    <a:latin typeface="Arial" charset="0"/>
                    <a:ea typeface="ＭＳ Ｐゴシック" charset="0"/>
                    <a:cs typeface="Arial" charset="0"/>
                    <a:sym typeface="Symbol" charset="0"/>
                  </a:rPr>
                  <a:t>NO</a:t>
                </a:r>
                <a:r>
                  <a:rPr kumimoji="0" lang="en-US" sz="3200" b="0" i="0" u="none" strike="noStrike" kern="1200" cap="none" spc="0" normalizeH="0" baseline="-25000" noProof="0" dirty="0">
                    <a:ln>
                      <a:noFill/>
                    </a:ln>
                    <a:solidFill>
                      <a:srgbClr val="FFFFFF">
                        <a:lumMod val="65000"/>
                      </a:srgbClr>
                    </a:solidFill>
                    <a:effectLst/>
                    <a:uLnTx/>
                    <a:uFillTx/>
                    <a:latin typeface="Arial" charset="0"/>
                    <a:ea typeface="ＭＳ Ｐゴシック" charset="0"/>
                    <a:cs typeface="Arial" charset="0"/>
                    <a:sym typeface="Symbol" charset="0"/>
                  </a:rPr>
                  <a:t>3</a:t>
                </a:r>
                <a:r>
                  <a:rPr kumimoji="0" lang="en-US" sz="3200" b="0" i="0" u="none" strike="noStrike" kern="1200" cap="none" spc="0" normalizeH="0" baseline="30000" noProof="0" dirty="0">
                    <a:ln>
                      <a:noFill/>
                    </a:ln>
                    <a:solidFill>
                      <a:srgbClr val="FFFFFF">
                        <a:lumMod val="75000"/>
                      </a:srgbClr>
                    </a:solidFill>
                    <a:effectLst/>
                    <a:uLnTx/>
                    <a:uFillTx/>
                    <a:latin typeface="Arial" charset="0"/>
                    <a:ea typeface="ＭＳ Ｐゴシック" charset="0"/>
                    <a:cs typeface="Arial" charset="0"/>
                    <a:sym typeface="Symbol" charset="0"/>
                  </a:rPr>
                  <a:t>-</a:t>
                </a:r>
              </a:p>
            </p:txBody>
          </p:sp>
          <p:sp>
            <p:nvSpPr>
              <p:cNvPr id="61" name="Arc 4"/>
              <p:cNvSpPr>
                <a:spLocks/>
              </p:cNvSpPr>
              <p:nvPr/>
            </p:nvSpPr>
            <p:spPr bwMode="auto">
              <a:xfrm flipH="1" flipV="1">
                <a:off x="3203848" y="4136504"/>
                <a:ext cx="381000" cy="228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rot="10800000"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sp>
            <p:nvSpPr>
              <p:cNvPr id="62" name="Text Box 5"/>
              <p:cNvSpPr txBox="1">
                <a:spLocks noChangeArrowheads="1"/>
              </p:cNvSpPr>
              <p:nvPr/>
            </p:nvSpPr>
            <p:spPr bwMode="auto">
              <a:xfrm>
                <a:off x="2843808" y="3789040"/>
                <a:ext cx="10801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1.5O</a:t>
                </a:r>
                <a:r>
                  <a:rPr kumimoji="0" lang="en-US" sz="1800" b="1" i="0" u="none" strike="noStrike" kern="1200" cap="none" spc="0" normalizeH="0" baseline="-25000" noProof="0" dirty="0">
                    <a:ln>
                      <a:noFill/>
                    </a:ln>
                    <a:solidFill>
                      <a:prstClr val="black"/>
                    </a:solidFill>
                    <a:effectLst/>
                    <a:uLnTx/>
                    <a:uFillTx/>
                    <a:latin typeface="Arial" charset="0"/>
                    <a:ea typeface="ＭＳ Ｐゴシック" charset="0"/>
                    <a:cs typeface="Arial" charset="0"/>
                  </a:rPr>
                  <a:t>2</a:t>
                </a:r>
              </a:p>
            </p:txBody>
          </p:sp>
          <p:sp>
            <p:nvSpPr>
              <p:cNvPr id="63" name="Arc 7"/>
              <p:cNvSpPr>
                <a:spLocks/>
              </p:cNvSpPr>
              <p:nvPr/>
            </p:nvSpPr>
            <p:spPr bwMode="auto">
              <a:xfrm flipH="1" flipV="1">
                <a:off x="6096000" y="3984104"/>
                <a:ext cx="228600" cy="381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9050">
                <a:solidFill>
                  <a:srgbClr val="A6A6A6"/>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Osaka"/>
                  <a:cs typeface="Osaka"/>
                </a:endParaRPr>
              </a:p>
            </p:txBody>
          </p:sp>
          <p:sp>
            <p:nvSpPr>
              <p:cNvPr id="64" name="Text Box 8"/>
              <p:cNvSpPr txBox="1">
                <a:spLocks noChangeArrowheads="1"/>
              </p:cNvSpPr>
              <p:nvPr/>
            </p:nvSpPr>
            <p:spPr bwMode="auto">
              <a:xfrm>
                <a:off x="5715000" y="3638352"/>
                <a:ext cx="77068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A6A6"/>
                    </a:solidFill>
                    <a:effectLst/>
                    <a:uLnTx/>
                    <a:uFillTx/>
                    <a:latin typeface="Arial" charset="0"/>
                    <a:ea typeface="ＭＳ Ｐゴシック" charset="0"/>
                    <a:cs typeface="Arial" charset="0"/>
                  </a:rPr>
                  <a:t>0.5O</a:t>
                </a:r>
                <a:r>
                  <a:rPr kumimoji="0" lang="en-US" sz="1800" b="1" i="0" u="none" strike="noStrike" kern="1200" cap="none" spc="0" normalizeH="0" baseline="-25000" noProof="0" dirty="0">
                    <a:ln>
                      <a:noFill/>
                    </a:ln>
                    <a:solidFill>
                      <a:srgbClr val="A6A6A6"/>
                    </a:solidFill>
                    <a:effectLst/>
                    <a:uLnTx/>
                    <a:uFillTx/>
                    <a:latin typeface="Arial" charset="0"/>
                    <a:ea typeface="ＭＳ Ｐゴシック" charset="0"/>
                    <a:cs typeface="Arial" charset="0"/>
                  </a:rPr>
                  <a:t>2</a:t>
                </a:r>
              </a:p>
            </p:txBody>
          </p:sp>
          <p:sp>
            <p:nvSpPr>
              <p:cNvPr id="65" name="Text Box 10"/>
              <p:cNvSpPr txBox="1">
                <a:spLocks noChangeArrowheads="1"/>
              </p:cNvSpPr>
              <p:nvPr/>
            </p:nvSpPr>
            <p:spPr bwMode="auto">
              <a:xfrm>
                <a:off x="2267744" y="4649688"/>
                <a:ext cx="255009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Arial" charset="0"/>
                    <a:ea typeface="ＭＳ Ｐゴシック" charset="0"/>
                    <a:cs typeface="Arial" charset="0"/>
                  </a:rPr>
                  <a:t>Nitritation</a:t>
                </a:r>
                <a:r>
                  <a:rPr kumimoji="0" lang="en-US"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(aerobic)</a:t>
                </a:r>
              </a:p>
            </p:txBody>
          </p:sp>
          <p:sp>
            <p:nvSpPr>
              <p:cNvPr id="68" name="Line 22"/>
              <p:cNvSpPr>
                <a:spLocks noChangeShapeType="1"/>
              </p:cNvSpPr>
              <p:nvPr/>
            </p:nvSpPr>
            <p:spPr bwMode="auto">
              <a:xfrm flipV="1">
                <a:off x="6918325" y="2667000"/>
                <a:ext cx="15875" cy="1427163"/>
              </a:xfrm>
              <a:prstGeom prst="line">
                <a:avLst/>
              </a:prstGeom>
              <a:noFill/>
              <a:ln w="25400">
                <a:solidFill>
                  <a:schemeClr val="bg1">
                    <a:lumMod val="65000"/>
                  </a:schemeClr>
                </a:solidFill>
                <a:round/>
                <a:headEnd type="none"/>
                <a:tailEnd type="arrow" w="lg"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50000"/>
                    </a:srgbClr>
                  </a:solidFill>
                  <a:effectLst/>
                  <a:uLnTx/>
                  <a:uFillTx/>
                  <a:latin typeface="Arial"/>
                  <a:ea typeface="Osaka"/>
                  <a:cs typeface="Osaka"/>
                </a:endParaRPr>
              </a:p>
            </p:txBody>
          </p:sp>
          <p:sp>
            <p:nvSpPr>
              <p:cNvPr id="69" name="Text Box 27"/>
              <p:cNvSpPr txBox="1">
                <a:spLocks noChangeArrowheads="1"/>
              </p:cNvSpPr>
              <p:nvPr/>
            </p:nvSpPr>
            <p:spPr bwMode="auto">
              <a:xfrm>
                <a:off x="6172200" y="2057400"/>
                <a:ext cx="1447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charset="0"/>
                    <a:ea typeface="ＭＳ Ｐゴシック" charset="0"/>
                    <a:cs typeface="Arial" charset="0"/>
                    <a:sym typeface="Symbol" charset="0"/>
                  </a:rPr>
                  <a:t>N</a:t>
                </a:r>
                <a:r>
                  <a:rPr kumimoji="0" lang="en-US" sz="3200" b="0" i="0" u="none" strike="noStrike" kern="1200" cap="none" spc="0" normalizeH="0" baseline="-25000" noProof="0" dirty="0">
                    <a:ln>
                      <a:noFill/>
                    </a:ln>
                    <a:solidFill>
                      <a:prstClr val="black"/>
                    </a:solidFill>
                    <a:effectLst/>
                    <a:uLnTx/>
                    <a:uFillTx/>
                    <a:latin typeface="Arial" charset="0"/>
                    <a:ea typeface="ＭＳ Ｐゴシック" charset="0"/>
                    <a:cs typeface="Arial" charset="0"/>
                    <a:sym typeface="Symbol" charset="0"/>
                  </a:rPr>
                  <a:t>2</a:t>
                </a:r>
                <a:r>
                  <a:rPr kumimoji="0" lang="en-US" sz="3200" b="0" i="0" u="none" strike="noStrike" kern="1200" cap="none" spc="0" normalizeH="0" baseline="0" noProof="0" dirty="0">
                    <a:ln>
                      <a:noFill/>
                    </a:ln>
                    <a:solidFill>
                      <a:prstClr val="black"/>
                    </a:solidFill>
                    <a:effectLst/>
                    <a:uLnTx/>
                    <a:uFillTx/>
                    <a:latin typeface="Arial" charset="0"/>
                    <a:ea typeface="ＭＳ Ｐゴシック" charset="0"/>
                    <a:cs typeface="Arial" charset="0"/>
                    <a:sym typeface="Symbol" charset="0"/>
                  </a:rPr>
                  <a:t> (g)</a:t>
                </a:r>
              </a:p>
            </p:txBody>
          </p:sp>
          <p:sp>
            <p:nvSpPr>
              <p:cNvPr id="70" name="Text Box 11"/>
              <p:cNvSpPr txBox="1">
                <a:spLocks noChangeArrowheads="1"/>
              </p:cNvSpPr>
              <p:nvPr/>
            </p:nvSpPr>
            <p:spPr bwMode="auto">
              <a:xfrm>
                <a:off x="7092280" y="2780928"/>
                <a:ext cx="1828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lumMod val="50000"/>
                      </a:prstClr>
                    </a:solidFill>
                    <a:effectLst/>
                    <a:uLnTx/>
                    <a:uFillTx/>
                    <a:latin typeface="Arial" charset="0"/>
                    <a:ea typeface="ＭＳ Ｐゴシック" charset="0"/>
                    <a:cs typeface="Arial" charset="0"/>
                  </a:rPr>
                  <a:t>Denitrification</a:t>
                </a:r>
                <a:endParaRPr kumimoji="0" lang="en-US" sz="1800" b="1" i="0" u="none" strike="noStrike" kern="1200" cap="none" spc="0" normalizeH="0" baseline="0" noProof="0" dirty="0">
                  <a:ln>
                    <a:noFill/>
                  </a:ln>
                  <a:solidFill>
                    <a:prstClr val="white">
                      <a:lumMod val="50000"/>
                    </a:prstClr>
                  </a:solidFill>
                  <a:effectLst/>
                  <a:uLnTx/>
                  <a:uFillTx/>
                  <a:latin typeface="Arial" charset="0"/>
                  <a:ea typeface="ＭＳ Ｐゴシック"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50000"/>
                      </a:prstClr>
                    </a:solidFill>
                    <a:effectLst/>
                    <a:uLnTx/>
                    <a:uFillTx/>
                    <a:latin typeface="Arial" charset="0"/>
                    <a:ea typeface="ＭＳ Ｐゴシック" charset="0"/>
                    <a:cs typeface="Arial" charset="0"/>
                  </a:rPr>
                  <a:t>(Anoxic)</a:t>
                </a:r>
              </a:p>
            </p:txBody>
          </p:sp>
        </p:grpSp>
        <p:cxnSp>
          <p:nvCxnSpPr>
            <p:cNvPr id="71" name="Straight Arrow Connector 70"/>
            <p:cNvCxnSpPr/>
            <p:nvPr/>
          </p:nvCxnSpPr>
          <p:spPr bwMode="auto">
            <a:xfrm>
              <a:off x="2411760" y="4365104"/>
              <a:ext cx="2376264" cy="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72" name="Straight Arrow Connector 71"/>
            <p:cNvCxnSpPr/>
            <p:nvPr/>
          </p:nvCxnSpPr>
          <p:spPr bwMode="auto">
            <a:xfrm>
              <a:off x="5796136" y="4365104"/>
              <a:ext cx="792088" cy="0"/>
            </a:xfrm>
            <a:prstGeom prst="straightConnector1">
              <a:avLst/>
            </a:prstGeom>
            <a:solidFill>
              <a:schemeClr val="accent1"/>
            </a:solidFill>
            <a:ln w="25400" cap="flat" cmpd="sng" algn="ctr">
              <a:solidFill>
                <a:srgbClr val="A6A6A6"/>
              </a:solidFill>
              <a:prstDash val="solid"/>
              <a:round/>
              <a:headEnd type="none" w="med" len="med"/>
              <a:tailEnd type="arrow"/>
            </a:ln>
            <a:effectLst/>
          </p:spPr>
        </p:cxnSp>
        <p:sp>
          <p:nvSpPr>
            <p:cNvPr id="73" name="Arc 7"/>
            <p:cNvSpPr>
              <a:spLocks/>
            </p:cNvSpPr>
            <p:nvPr/>
          </p:nvSpPr>
          <p:spPr bwMode="auto">
            <a:xfrm flipH="1" flipV="1">
              <a:off x="6948264" y="3284984"/>
              <a:ext cx="360040" cy="381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9050">
              <a:solidFill>
                <a:schemeClr val="bg1">
                  <a:lumMod val="65000"/>
                </a:schemeClr>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Osaka"/>
                <a:cs typeface="Osaka"/>
              </a:endParaRPr>
            </a:p>
          </p:txBody>
        </p:sp>
        <p:sp>
          <p:nvSpPr>
            <p:cNvPr id="74" name="Text Box 8"/>
            <p:cNvSpPr txBox="1">
              <a:spLocks noChangeArrowheads="1"/>
            </p:cNvSpPr>
            <p:nvPr/>
          </p:nvSpPr>
          <p:spPr bwMode="auto">
            <a:xfrm>
              <a:off x="4816624" y="3497560"/>
              <a:ext cx="51829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3e-</a:t>
              </a:r>
              <a:endParaRPr kumimoji="0" lang="en-US" sz="1800" b="1" i="0" u="none" strike="noStrike" kern="1200" cap="none" spc="0" normalizeH="0" baseline="-25000" noProof="0" dirty="0">
                <a:ln>
                  <a:noFill/>
                </a:ln>
                <a:solidFill>
                  <a:prstClr val="black"/>
                </a:solidFill>
                <a:effectLst/>
                <a:uLnTx/>
                <a:uFillTx/>
                <a:latin typeface="Arial" charset="0"/>
                <a:ea typeface="ＭＳ Ｐゴシック" charset="0"/>
                <a:cs typeface="Arial" charset="0"/>
              </a:endParaRPr>
            </a:p>
          </p:txBody>
        </p:sp>
      </p:grpSp>
      <p:sp>
        <p:nvSpPr>
          <p:cNvPr id="75" name="Text Box 10"/>
          <p:cNvSpPr txBox="1">
            <a:spLocks noChangeArrowheads="1"/>
          </p:cNvSpPr>
          <p:nvPr/>
        </p:nvSpPr>
        <p:spPr bwMode="auto">
          <a:xfrm>
            <a:off x="4107634" y="4181018"/>
            <a:ext cx="163325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AOB &amp; AOA</a:t>
            </a:r>
          </a:p>
        </p:txBody>
      </p:sp>
      <p:sp>
        <p:nvSpPr>
          <p:cNvPr id="76" name="Text Box 11"/>
          <p:cNvSpPr txBox="1">
            <a:spLocks noChangeArrowheads="1"/>
          </p:cNvSpPr>
          <p:nvPr/>
        </p:nvSpPr>
        <p:spPr bwMode="auto">
          <a:xfrm>
            <a:off x="7232577" y="4181018"/>
            <a:ext cx="9747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Arial" charset="0"/>
                <a:ea typeface="ＭＳ Ｐゴシック" charset="0"/>
                <a:cs typeface="Arial" charset="0"/>
              </a:rPr>
              <a:t>NOB</a:t>
            </a:r>
          </a:p>
        </p:txBody>
      </p:sp>
      <p:sp>
        <p:nvSpPr>
          <p:cNvPr id="35" name="Rectangle 3"/>
          <p:cNvSpPr>
            <a:spLocks noGrp="1" noChangeArrowheads="1"/>
          </p:cNvSpPr>
          <p:nvPr>
            <p:ph type="title"/>
          </p:nvPr>
        </p:nvSpPr>
        <p:spPr>
          <a:xfrm>
            <a:off x="1524000" y="-99392"/>
            <a:ext cx="9036496" cy="1143000"/>
          </a:xfrm>
        </p:spPr>
        <p:txBody>
          <a:bodyPr/>
          <a:lstStyle/>
          <a:p>
            <a:pPr eaLnBrk="1" hangingPunct="1"/>
            <a:r>
              <a:rPr lang="en-US" sz="2800" b="1" dirty="0">
                <a:solidFill>
                  <a:srgbClr val="0070C0"/>
                </a:solidFill>
                <a:latin typeface="Arial" charset="0"/>
                <a:ea typeface="Osaka" charset="0"/>
                <a:cs typeface="Osaka" charset="0"/>
              </a:rPr>
              <a:t>Shortcut N Removal Processes: A Critical Opportunity for Sustainable Wastewater Treatment</a:t>
            </a:r>
          </a:p>
        </p:txBody>
      </p:sp>
      <p:sp>
        <p:nvSpPr>
          <p:cNvPr id="36" name="Rectangle 3"/>
          <p:cNvSpPr txBox="1">
            <a:spLocks noChangeArrowheads="1"/>
          </p:cNvSpPr>
          <p:nvPr/>
        </p:nvSpPr>
        <p:spPr bwMode="auto">
          <a:xfrm>
            <a:off x="2298051" y="980907"/>
            <a:ext cx="6873805"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236537" marR="0" lvl="0" indent="0" algn="ctr" defTabSz="914400" rtl="0" eaLnBrk="1" fontAlgn="base" latinLnBrk="0" hangingPunct="1">
              <a:lnSpc>
                <a:spcPct val="100000"/>
              </a:lnSpc>
              <a:spcBef>
                <a:spcPct val="20000"/>
              </a:spcBef>
              <a:spcAft>
                <a:spcPct val="0"/>
              </a:spcAft>
              <a:buClr>
                <a:srgbClr val="FFFF00"/>
              </a:buClr>
              <a:buSzTx/>
              <a:buFontTx/>
              <a:buNone/>
              <a:tabLst/>
              <a:defRPr/>
            </a:pPr>
            <a:r>
              <a:rPr kumimoji="0" lang="en-US" sz="3000" b="1" i="0" u="none" strike="noStrike" kern="1200" cap="none" spc="0" normalizeH="0" baseline="0" noProof="0" dirty="0">
                <a:ln>
                  <a:noFill/>
                </a:ln>
                <a:solidFill>
                  <a:srgbClr val="FF0000"/>
                </a:solidFill>
                <a:effectLst/>
                <a:uLnTx/>
                <a:uFillTx/>
                <a:latin typeface="Arial" charset="0"/>
                <a:ea typeface="Osaka" charset="0"/>
                <a:cs typeface="Osaka" charset="0"/>
              </a:rPr>
              <a:t>Shortcut 1: </a:t>
            </a:r>
            <a:r>
              <a:rPr kumimoji="0" lang="en-US" sz="3000" b="1" i="0" u="none" strike="noStrike" kern="1200" cap="none" spc="0" normalizeH="0" baseline="0" noProof="0" dirty="0" err="1">
                <a:ln>
                  <a:noFill/>
                </a:ln>
                <a:solidFill>
                  <a:srgbClr val="FF0000"/>
                </a:solidFill>
                <a:effectLst/>
                <a:uLnTx/>
                <a:uFillTx/>
                <a:latin typeface="Arial" charset="0"/>
                <a:ea typeface="Osaka" charset="0"/>
                <a:cs typeface="Osaka" charset="0"/>
              </a:rPr>
              <a:t>Nitritation-Denitritation</a:t>
            </a:r>
            <a:r>
              <a:rPr kumimoji="0" lang="en-US" sz="3000" b="1" i="0" u="none" strike="noStrike" kern="1200" cap="none" spc="0" normalizeH="0" baseline="0" noProof="0" dirty="0">
                <a:ln>
                  <a:noFill/>
                </a:ln>
                <a:solidFill>
                  <a:srgbClr val="FF0000"/>
                </a:solidFill>
                <a:effectLst/>
                <a:uLnTx/>
                <a:uFillTx/>
                <a:latin typeface="Arial" charset="0"/>
                <a:ea typeface="Osaka" charset="0"/>
                <a:cs typeface="Osaka" charset="0"/>
              </a:rPr>
              <a:t> </a:t>
            </a:r>
            <a:r>
              <a:rPr kumimoji="0" lang="en-US" sz="1800" b="0" i="1" u="none" strike="noStrike" kern="1200" cap="none" spc="0" normalizeH="0" baseline="0" noProof="0" dirty="0">
                <a:ln>
                  <a:noFill/>
                </a:ln>
                <a:solidFill>
                  <a:srgbClr val="FF0000"/>
                </a:solidFill>
                <a:effectLst/>
                <a:uLnTx/>
                <a:uFillTx/>
                <a:latin typeface="Arial" charset="0"/>
                <a:ea typeface="Osaka" charset="0"/>
                <a:cs typeface="Osaka" charset="0"/>
              </a:rPr>
              <a:t>(Also called Nitrite Shunt)</a:t>
            </a:r>
            <a:endParaRPr lang="en-US" sz="1800" i="1" dirty="0">
              <a:solidFill>
                <a:srgbClr val="FF0000"/>
              </a:solidFill>
              <a:latin typeface="Arial" charset="0"/>
              <a:ea typeface="Osaka" charset="0"/>
              <a:cs typeface="Osaka" charset="0"/>
            </a:endParaRPr>
          </a:p>
          <a:p>
            <a:pPr marL="236537" marR="0" lvl="0" indent="0" algn="ctr" defTabSz="914400" rtl="0" eaLnBrk="1" fontAlgn="base" latinLnBrk="0" hangingPunct="1">
              <a:lnSpc>
                <a:spcPct val="100000"/>
              </a:lnSpc>
              <a:spcBef>
                <a:spcPct val="20000"/>
              </a:spcBef>
              <a:spcAft>
                <a:spcPct val="0"/>
              </a:spcAft>
              <a:buClr>
                <a:srgbClr val="FFFF00"/>
              </a:buClr>
              <a:buSzTx/>
              <a:buFontTx/>
              <a:buNone/>
              <a:tabLst/>
              <a:defRPr/>
            </a:pPr>
            <a:endParaRPr kumimoji="0" lang="en-US" sz="1800" b="0" i="0" u="none" strike="noStrike" kern="1200" cap="none" spc="0" normalizeH="0" baseline="0" noProof="0" dirty="0">
              <a:ln>
                <a:noFill/>
              </a:ln>
              <a:solidFill>
                <a:srgbClr val="FF0000"/>
              </a:solidFill>
              <a:effectLst/>
              <a:uLnTx/>
              <a:uFillTx/>
              <a:latin typeface="Arial" charset="0"/>
              <a:ea typeface="Osaka" charset="0"/>
              <a:cs typeface="Osaka" charset="0"/>
            </a:endParaRPr>
          </a:p>
        </p:txBody>
      </p:sp>
      <p:sp>
        <p:nvSpPr>
          <p:cNvPr id="37" name="Rounded Rectangle 36"/>
          <p:cNvSpPr/>
          <p:nvPr/>
        </p:nvSpPr>
        <p:spPr bwMode="auto">
          <a:xfrm>
            <a:off x="2235137" y="992566"/>
            <a:ext cx="7099907" cy="799993"/>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39" name="Text Box 8"/>
          <p:cNvSpPr txBox="1">
            <a:spLocks noChangeArrowheads="1"/>
          </p:cNvSpPr>
          <p:nvPr/>
        </p:nvSpPr>
        <p:spPr bwMode="auto">
          <a:xfrm>
            <a:off x="8816754" y="3320370"/>
            <a:ext cx="51829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A6A6"/>
                </a:solidFill>
                <a:effectLst/>
                <a:uLnTx/>
                <a:uFillTx/>
                <a:latin typeface="Arial" charset="0"/>
                <a:ea typeface="ＭＳ Ｐゴシック" charset="0"/>
                <a:cs typeface="Arial" charset="0"/>
              </a:rPr>
              <a:t>5e-</a:t>
            </a:r>
            <a:endParaRPr kumimoji="0" lang="en-US" sz="1800" b="1" i="0" u="none" strike="noStrike" kern="1200" cap="none" spc="0" normalizeH="0" baseline="-25000" noProof="0" dirty="0">
              <a:ln>
                <a:noFill/>
              </a:ln>
              <a:solidFill>
                <a:srgbClr val="A6A6A6"/>
              </a:solidFill>
              <a:effectLst/>
              <a:uLnTx/>
              <a:uFillTx/>
              <a:latin typeface="Arial" charset="0"/>
              <a:ea typeface="ＭＳ Ｐゴシック" charset="0"/>
              <a:cs typeface="Arial" charset="0"/>
            </a:endParaRPr>
          </a:p>
        </p:txBody>
      </p:sp>
      <p:sp>
        <p:nvSpPr>
          <p:cNvPr id="28" name="TextBox 27">
            <a:extLst>
              <a:ext uri="{FF2B5EF4-FFF2-40B4-BE49-F238E27FC236}">
                <a16:creationId xmlns:a16="http://schemas.microsoft.com/office/drawing/2014/main" id="{E2766EA2-D241-4847-AEAA-D6AD881565C9}"/>
              </a:ext>
            </a:extLst>
          </p:cNvPr>
          <p:cNvSpPr txBox="1"/>
          <p:nvPr/>
        </p:nvSpPr>
        <p:spPr>
          <a:xfrm>
            <a:off x="3308442" y="5265985"/>
            <a:ext cx="6120078" cy="1200329"/>
          </a:xfrm>
          <a:prstGeom prst="rect">
            <a:avLst/>
          </a:prstGeom>
          <a:noFill/>
          <a:ln w="38100">
            <a:solidFill>
              <a:schemeClr val="tx1"/>
            </a:solidFill>
          </a:ln>
        </p:spPr>
        <p:txBody>
          <a:bodyPr wrap="square" rtlCol="0">
            <a:spAutoFit/>
          </a:bodyPr>
          <a:lstStyle/>
          <a:p>
            <a:pPr marL="287338" indent="-287338">
              <a:buFont typeface="Arial" pitchFamily="34" charset="0"/>
              <a:buChar char="•"/>
            </a:pPr>
            <a:r>
              <a:rPr lang="en-US" sz="2400" b="1" dirty="0"/>
              <a:t>25% reduction in O</a:t>
            </a:r>
            <a:r>
              <a:rPr lang="en-US" sz="2400" b="1" baseline="-25000" dirty="0"/>
              <a:t>2</a:t>
            </a:r>
            <a:r>
              <a:rPr lang="en-US" sz="2400" b="1" dirty="0"/>
              <a:t> demand</a:t>
            </a:r>
          </a:p>
          <a:p>
            <a:pPr marL="287338" indent="-287338">
              <a:buFont typeface="Arial" pitchFamily="34" charset="0"/>
              <a:buChar char="•"/>
            </a:pPr>
            <a:r>
              <a:rPr lang="en-US" sz="2400" b="1" dirty="0"/>
              <a:t>40% reduction in carbon demand (potentially redirected to bio P)</a:t>
            </a:r>
          </a:p>
        </p:txBody>
      </p:sp>
    </p:spTree>
    <p:extLst>
      <p:ext uri="{BB962C8B-B14F-4D97-AF65-F5344CB8AC3E}">
        <p14:creationId xmlns:p14="http://schemas.microsoft.com/office/powerpoint/2010/main" val="102764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482521" y="1948770"/>
            <a:ext cx="7962559" cy="2992398"/>
            <a:chOff x="958521" y="2057400"/>
            <a:chExt cx="7962559" cy="2992398"/>
          </a:xfrm>
        </p:grpSpPr>
        <p:grpSp>
          <p:nvGrpSpPr>
            <p:cNvPr id="55" name="Group 54"/>
            <p:cNvGrpSpPr/>
            <p:nvPr/>
          </p:nvGrpSpPr>
          <p:grpSpPr>
            <a:xfrm>
              <a:off x="958521" y="2347913"/>
              <a:ext cx="5213679" cy="1766887"/>
              <a:chOff x="958521" y="2347913"/>
              <a:chExt cx="5213679" cy="1766887"/>
            </a:xfrm>
          </p:grpSpPr>
          <p:sp>
            <p:nvSpPr>
              <p:cNvPr id="56" name="Text Box 44"/>
              <p:cNvSpPr txBox="1">
                <a:spLocks noChangeArrowheads="1"/>
              </p:cNvSpPr>
              <p:nvPr/>
            </p:nvSpPr>
            <p:spPr bwMode="auto">
              <a:xfrm>
                <a:off x="958521" y="3016638"/>
                <a:ext cx="3733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Arial" charset="0"/>
                    <a:ea typeface="ＭＳ Ｐゴシック" charset="0"/>
                    <a:cs typeface="Arial" charset="0"/>
                    <a:sym typeface="Symbol" charset="0"/>
                  </a:rPr>
                  <a:t>Anammox</a:t>
                </a:r>
                <a:endParaRPr kumimoji="0" lang="en-US"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sym typeface="Symbol" charset="0"/>
                </a:endParaRPr>
              </a:p>
            </p:txBody>
          </p:sp>
          <p:cxnSp>
            <p:nvCxnSpPr>
              <p:cNvPr id="57" name="Straight Arrow Connector 61"/>
              <p:cNvCxnSpPr>
                <a:cxnSpLocks noChangeShapeType="1"/>
                <a:endCxn id="69" idx="1"/>
              </p:cNvCxnSpPr>
              <p:nvPr/>
            </p:nvCxnSpPr>
            <p:spPr bwMode="auto">
              <a:xfrm flipV="1">
                <a:off x="1828800" y="2347913"/>
                <a:ext cx="4343400" cy="1766887"/>
              </a:xfrm>
              <a:prstGeom prst="straightConnector1">
                <a:avLst/>
              </a:prstGeom>
              <a:noFill/>
              <a:ln w="57150">
                <a:solidFill>
                  <a:srgbClr val="FF0000"/>
                </a:solidFill>
                <a:round/>
                <a:headEnd/>
                <a:tailEnd type="triangle" w="lg" len="lg"/>
              </a:ln>
              <a:extLst>
                <a:ext uri="{909E8E84-426E-40dd-AFC4-6F175D3DCCD1}">
                  <a14:hiddenFill xmlns="" xmlns:a14="http://schemas.microsoft.com/office/drawing/2010/main">
                    <a:noFill/>
                  </a14:hiddenFill>
                </a:ext>
              </a:extLst>
            </p:spPr>
          </p:cxnSp>
          <p:sp>
            <p:nvSpPr>
              <p:cNvPr id="58" name="Arc 4"/>
              <p:cNvSpPr>
                <a:spLocks/>
              </p:cNvSpPr>
              <p:nvPr/>
            </p:nvSpPr>
            <p:spPr bwMode="auto">
              <a:xfrm rot="10800000" flipV="1">
                <a:off x="5334000" y="2438400"/>
                <a:ext cx="685800" cy="16764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57150">
                <a:solidFill>
                  <a:srgbClr val="FF0000"/>
                </a:solidFill>
                <a:round/>
                <a:headEnd type="none" w="lg" len="me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Osaka"/>
                  <a:cs typeface="Osaka"/>
                </a:endParaRPr>
              </a:p>
            </p:txBody>
          </p:sp>
        </p:grpSp>
        <p:grpSp>
          <p:nvGrpSpPr>
            <p:cNvPr id="59" name="Group 58"/>
            <p:cNvGrpSpPr/>
            <p:nvPr/>
          </p:nvGrpSpPr>
          <p:grpSpPr>
            <a:xfrm>
              <a:off x="1513384" y="2057400"/>
              <a:ext cx="7407696" cy="2992398"/>
              <a:chOff x="1513384" y="2057400"/>
              <a:chExt cx="7407696" cy="2992398"/>
            </a:xfrm>
          </p:grpSpPr>
          <p:sp>
            <p:nvSpPr>
              <p:cNvPr id="60" name="Text Box 3"/>
              <p:cNvSpPr txBox="1">
                <a:spLocks noChangeArrowheads="1"/>
              </p:cNvSpPr>
              <p:nvPr/>
            </p:nvSpPr>
            <p:spPr bwMode="auto">
              <a:xfrm>
                <a:off x="1513384" y="4054152"/>
                <a:ext cx="6868616" cy="58477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NH</a:t>
                </a:r>
                <a:r>
                  <a:rPr kumimoji="0" lang="en-US" sz="3200" b="0" i="0" u="none" strike="noStrike" kern="1200" cap="none" spc="0" normalizeH="0" baseline="-25000" noProof="0" dirty="0">
                    <a:ln>
                      <a:noFill/>
                    </a:ln>
                    <a:solidFill>
                      <a:prstClr val="black"/>
                    </a:solidFill>
                    <a:effectLst/>
                    <a:uLnTx/>
                    <a:uFillTx/>
                    <a:latin typeface="Arial" charset="0"/>
                    <a:ea typeface="ＭＳ Ｐゴシック" charset="0"/>
                    <a:cs typeface="Arial" charset="0"/>
                  </a:rPr>
                  <a:t>3</a:t>
                </a:r>
                <a:r>
                  <a:rPr kumimoji="0" lang="en-US" sz="3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  </a:t>
                </a:r>
                <a:r>
                  <a:rPr kumimoji="0" lang="en-US" sz="3200" b="0" i="0" u="none" strike="noStrike" kern="1200" cap="none" spc="0" normalizeH="0" baseline="0" noProof="0" dirty="0">
                    <a:ln>
                      <a:noFill/>
                    </a:ln>
                    <a:solidFill>
                      <a:prstClr val="black"/>
                    </a:solidFill>
                    <a:effectLst/>
                    <a:uLnTx/>
                    <a:uFillTx/>
                    <a:latin typeface="Arial" charset="0"/>
                    <a:ea typeface="ＭＳ Ｐゴシック" charset="0"/>
                    <a:cs typeface="Arial" charset="0"/>
                    <a:sym typeface="Symbol" charset="0"/>
                  </a:rPr>
                  <a:t>                     NO</a:t>
                </a:r>
                <a:r>
                  <a:rPr kumimoji="0" lang="en-US" sz="3200" b="0" i="0" u="none" strike="noStrike" kern="1200" cap="none" spc="0" normalizeH="0" baseline="-25000" noProof="0" dirty="0">
                    <a:ln>
                      <a:noFill/>
                    </a:ln>
                    <a:solidFill>
                      <a:prstClr val="black"/>
                    </a:solidFill>
                    <a:effectLst/>
                    <a:uLnTx/>
                    <a:uFillTx/>
                    <a:latin typeface="Arial" charset="0"/>
                    <a:ea typeface="ＭＳ Ｐゴシック" charset="0"/>
                    <a:cs typeface="Arial" charset="0"/>
                    <a:sym typeface="Symbol" charset="0"/>
                  </a:rPr>
                  <a:t>2</a:t>
                </a:r>
                <a:r>
                  <a:rPr kumimoji="0" lang="en-US" sz="3200" b="0" i="0" u="none" strike="noStrike" kern="1200" cap="none" spc="0" normalizeH="0" baseline="30000" noProof="0" dirty="0">
                    <a:ln>
                      <a:noFill/>
                    </a:ln>
                    <a:solidFill>
                      <a:prstClr val="black"/>
                    </a:solidFill>
                    <a:effectLst/>
                    <a:uLnTx/>
                    <a:uFillTx/>
                    <a:latin typeface="Arial" charset="0"/>
                    <a:ea typeface="ＭＳ Ｐゴシック" charset="0"/>
                    <a:cs typeface="Arial" charset="0"/>
                    <a:sym typeface="Symbol" charset="0"/>
                  </a:rPr>
                  <a:t>-</a:t>
                </a:r>
                <a:r>
                  <a:rPr kumimoji="0" lang="en-US" sz="3200" b="0" i="0" u="none" strike="noStrike" kern="1200" cap="none" spc="0" normalizeH="0" baseline="0" noProof="0" dirty="0">
                    <a:ln>
                      <a:noFill/>
                    </a:ln>
                    <a:solidFill>
                      <a:prstClr val="black"/>
                    </a:solidFill>
                    <a:effectLst/>
                    <a:uLnTx/>
                    <a:uFillTx/>
                    <a:latin typeface="Arial" charset="0"/>
                    <a:ea typeface="ＭＳ Ｐゴシック" charset="0"/>
                    <a:cs typeface="Arial" charset="0"/>
                    <a:sym typeface="Symbol" charset="0"/>
                  </a:rPr>
                  <a:t> </a:t>
                </a: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Symbol" charset="0"/>
                  </a:rPr>
                  <a:t>       </a:t>
                </a:r>
                <a:r>
                  <a:rPr kumimoji="0" lang="en-US" sz="3200" b="0" i="0" u="none" strike="noStrike" kern="1200" cap="none" spc="0" normalizeH="0" baseline="0" noProof="0" dirty="0">
                    <a:ln>
                      <a:noFill/>
                    </a:ln>
                    <a:solidFill>
                      <a:srgbClr val="FFFFFF">
                        <a:lumMod val="50000"/>
                      </a:srgbClr>
                    </a:solidFill>
                    <a:effectLst/>
                    <a:uLnTx/>
                    <a:uFillTx/>
                    <a:latin typeface="Arial" charset="0"/>
                    <a:ea typeface="ＭＳ Ｐゴシック" charset="0"/>
                    <a:cs typeface="Arial" charset="0"/>
                    <a:sym typeface="Symbol" charset="0"/>
                  </a:rPr>
                  <a:t>NO</a:t>
                </a:r>
                <a:r>
                  <a:rPr kumimoji="0" lang="en-US" sz="3200" b="0" i="0" u="none" strike="noStrike" kern="1200" cap="none" spc="0" normalizeH="0" baseline="-25000" noProof="0" dirty="0">
                    <a:ln>
                      <a:noFill/>
                    </a:ln>
                    <a:solidFill>
                      <a:srgbClr val="FFFFFF">
                        <a:lumMod val="50000"/>
                      </a:srgbClr>
                    </a:solidFill>
                    <a:effectLst/>
                    <a:uLnTx/>
                    <a:uFillTx/>
                    <a:latin typeface="Arial" charset="0"/>
                    <a:ea typeface="ＭＳ Ｐゴシック" charset="0"/>
                    <a:cs typeface="Arial" charset="0"/>
                    <a:sym typeface="Symbol" charset="0"/>
                  </a:rPr>
                  <a:t>3</a:t>
                </a:r>
                <a:r>
                  <a:rPr kumimoji="0" lang="en-US" sz="3200" b="0" i="0" u="none" strike="noStrike" kern="1200" cap="none" spc="0" normalizeH="0" baseline="30000" noProof="0" dirty="0">
                    <a:ln>
                      <a:noFill/>
                    </a:ln>
                    <a:solidFill>
                      <a:srgbClr val="FFFFFF">
                        <a:lumMod val="50000"/>
                      </a:srgbClr>
                    </a:solidFill>
                    <a:effectLst/>
                    <a:uLnTx/>
                    <a:uFillTx/>
                    <a:latin typeface="Arial" charset="0"/>
                    <a:ea typeface="ＭＳ Ｐゴシック" charset="0"/>
                    <a:cs typeface="Arial" charset="0"/>
                    <a:sym typeface="Symbol" charset="0"/>
                  </a:rPr>
                  <a:t>-</a:t>
                </a:r>
              </a:p>
            </p:txBody>
          </p:sp>
          <p:sp>
            <p:nvSpPr>
              <p:cNvPr id="61" name="Arc 4"/>
              <p:cNvSpPr>
                <a:spLocks/>
              </p:cNvSpPr>
              <p:nvPr/>
            </p:nvSpPr>
            <p:spPr bwMode="auto">
              <a:xfrm flipH="1" flipV="1">
                <a:off x="3203848" y="4136504"/>
                <a:ext cx="381000" cy="228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rot="10800000"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sp>
            <p:nvSpPr>
              <p:cNvPr id="62" name="Text Box 5"/>
              <p:cNvSpPr txBox="1">
                <a:spLocks noChangeArrowheads="1"/>
              </p:cNvSpPr>
              <p:nvPr/>
            </p:nvSpPr>
            <p:spPr bwMode="auto">
              <a:xfrm>
                <a:off x="2843808" y="3789040"/>
                <a:ext cx="10801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0.75O</a:t>
                </a:r>
                <a:r>
                  <a:rPr kumimoji="0" lang="en-US" sz="1800" b="1" i="0" u="none" strike="noStrike" kern="1200" cap="none" spc="0" normalizeH="0" baseline="-25000" noProof="0" dirty="0">
                    <a:ln>
                      <a:noFill/>
                    </a:ln>
                    <a:solidFill>
                      <a:prstClr val="black"/>
                    </a:solidFill>
                    <a:effectLst/>
                    <a:uLnTx/>
                    <a:uFillTx/>
                    <a:latin typeface="Arial" charset="0"/>
                    <a:ea typeface="ＭＳ Ｐゴシック" charset="0"/>
                    <a:cs typeface="Arial" charset="0"/>
                  </a:rPr>
                  <a:t>2</a:t>
                </a:r>
              </a:p>
            </p:txBody>
          </p:sp>
          <p:sp>
            <p:nvSpPr>
              <p:cNvPr id="63" name="Arc 7"/>
              <p:cNvSpPr>
                <a:spLocks/>
              </p:cNvSpPr>
              <p:nvPr/>
            </p:nvSpPr>
            <p:spPr bwMode="auto">
              <a:xfrm flipH="1" flipV="1">
                <a:off x="6096000" y="3984104"/>
                <a:ext cx="228600" cy="381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9050">
                <a:solidFill>
                  <a:schemeClr val="bg1">
                    <a:lumMod val="65000"/>
                  </a:schemeClr>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Osaka"/>
                  <a:cs typeface="Osaka"/>
                </a:endParaRPr>
              </a:p>
            </p:txBody>
          </p:sp>
          <p:sp>
            <p:nvSpPr>
              <p:cNvPr id="64" name="Text Box 8"/>
              <p:cNvSpPr txBox="1">
                <a:spLocks noChangeArrowheads="1"/>
              </p:cNvSpPr>
              <p:nvPr/>
            </p:nvSpPr>
            <p:spPr bwMode="auto">
              <a:xfrm>
                <a:off x="5715000" y="3638352"/>
                <a:ext cx="77068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F7F7F"/>
                    </a:solidFill>
                    <a:effectLst/>
                    <a:uLnTx/>
                    <a:uFillTx/>
                    <a:latin typeface="Arial" charset="0"/>
                    <a:ea typeface="ＭＳ Ｐゴシック" charset="0"/>
                    <a:cs typeface="Arial" charset="0"/>
                  </a:rPr>
                  <a:t>0.5O</a:t>
                </a:r>
                <a:r>
                  <a:rPr kumimoji="0" lang="en-US" sz="1800" b="1" i="0" u="none" strike="noStrike" kern="1200" cap="none" spc="0" normalizeH="0" baseline="-25000" noProof="0" dirty="0">
                    <a:ln>
                      <a:noFill/>
                    </a:ln>
                    <a:solidFill>
                      <a:srgbClr val="7F7F7F"/>
                    </a:solidFill>
                    <a:effectLst/>
                    <a:uLnTx/>
                    <a:uFillTx/>
                    <a:latin typeface="Arial" charset="0"/>
                    <a:ea typeface="ＭＳ Ｐゴシック" charset="0"/>
                    <a:cs typeface="Arial" charset="0"/>
                  </a:rPr>
                  <a:t>2</a:t>
                </a:r>
              </a:p>
            </p:txBody>
          </p:sp>
          <p:sp>
            <p:nvSpPr>
              <p:cNvPr id="65" name="Text Box 10"/>
              <p:cNvSpPr txBox="1">
                <a:spLocks noChangeArrowheads="1"/>
              </p:cNvSpPr>
              <p:nvPr/>
            </p:nvSpPr>
            <p:spPr bwMode="auto">
              <a:xfrm>
                <a:off x="2267744" y="4649688"/>
                <a:ext cx="255009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Arial" charset="0"/>
                    <a:ea typeface="ＭＳ Ｐゴシック" charset="0"/>
                    <a:cs typeface="Arial" charset="0"/>
                  </a:rPr>
                  <a:t>Nitritation</a:t>
                </a:r>
                <a:r>
                  <a:rPr kumimoji="0" lang="en-US"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(aerobic)</a:t>
                </a:r>
              </a:p>
            </p:txBody>
          </p:sp>
          <p:sp>
            <p:nvSpPr>
              <p:cNvPr id="68" name="Line 22"/>
              <p:cNvSpPr>
                <a:spLocks noChangeShapeType="1"/>
              </p:cNvSpPr>
              <p:nvPr/>
            </p:nvSpPr>
            <p:spPr bwMode="auto">
              <a:xfrm flipV="1">
                <a:off x="6918325" y="2667000"/>
                <a:ext cx="15875" cy="1427163"/>
              </a:xfrm>
              <a:prstGeom prst="line">
                <a:avLst/>
              </a:prstGeom>
              <a:noFill/>
              <a:ln w="25400">
                <a:solidFill>
                  <a:schemeClr val="bg1">
                    <a:lumMod val="65000"/>
                  </a:schemeClr>
                </a:solidFill>
                <a:round/>
                <a:headEnd type="none"/>
                <a:tailEnd type="arrow" w="lg"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50000"/>
                    </a:srgbClr>
                  </a:solidFill>
                  <a:effectLst/>
                  <a:uLnTx/>
                  <a:uFillTx/>
                  <a:latin typeface="Arial"/>
                  <a:ea typeface="Osaka"/>
                  <a:cs typeface="Osaka"/>
                </a:endParaRPr>
              </a:p>
            </p:txBody>
          </p:sp>
          <p:sp>
            <p:nvSpPr>
              <p:cNvPr id="69" name="Text Box 27"/>
              <p:cNvSpPr txBox="1">
                <a:spLocks noChangeArrowheads="1"/>
              </p:cNvSpPr>
              <p:nvPr/>
            </p:nvSpPr>
            <p:spPr bwMode="auto">
              <a:xfrm>
                <a:off x="6172200" y="2057400"/>
                <a:ext cx="1447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charset="0"/>
                    <a:ea typeface="ＭＳ Ｐゴシック" charset="0"/>
                    <a:cs typeface="Arial" charset="0"/>
                    <a:sym typeface="Symbol" charset="0"/>
                  </a:rPr>
                  <a:t>N</a:t>
                </a:r>
                <a:r>
                  <a:rPr kumimoji="0" lang="en-US" sz="3200" b="0" i="0" u="none" strike="noStrike" kern="1200" cap="none" spc="0" normalizeH="0" baseline="-25000" noProof="0" dirty="0">
                    <a:ln>
                      <a:noFill/>
                    </a:ln>
                    <a:solidFill>
                      <a:prstClr val="black"/>
                    </a:solidFill>
                    <a:effectLst/>
                    <a:uLnTx/>
                    <a:uFillTx/>
                    <a:latin typeface="Arial" charset="0"/>
                    <a:ea typeface="ＭＳ Ｐゴシック" charset="0"/>
                    <a:cs typeface="Arial" charset="0"/>
                    <a:sym typeface="Symbol" charset="0"/>
                  </a:rPr>
                  <a:t>2</a:t>
                </a:r>
                <a:r>
                  <a:rPr kumimoji="0" lang="en-US" sz="3200" b="0" i="0" u="none" strike="noStrike" kern="1200" cap="none" spc="0" normalizeH="0" baseline="0" noProof="0" dirty="0">
                    <a:ln>
                      <a:noFill/>
                    </a:ln>
                    <a:solidFill>
                      <a:prstClr val="black"/>
                    </a:solidFill>
                    <a:effectLst/>
                    <a:uLnTx/>
                    <a:uFillTx/>
                    <a:latin typeface="Arial" charset="0"/>
                    <a:ea typeface="ＭＳ Ｐゴシック" charset="0"/>
                    <a:cs typeface="Arial" charset="0"/>
                    <a:sym typeface="Symbol" charset="0"/>
                  </a:rPr>
                  <a:t> (g)</a:t>
                </a:r>
              </a:p>
            </p:txBody>
          </p:sp>
          <p:sp>
            <p:nvSpPr>
              <p:cNvPr id="70" name="Text Box 11"/>
              <p:cNvSpPr txBox="1">
                <a:spLocks noChangeArrowheads="1"/>
              </p:cNvSpPr>
              <p:nvPr/>
            </p:nvSpPr>
            <p:spPr bwMode="auto">
              <a:xfrm>
                <a:off x="7092280" y="2780928"/>
                <a:ext cx="1828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chemeClr val="bg1">
                        <a:lumMod val="50000"/>
                      </a:schemeClr>
                    </a:solidFill>
                    <a:effectLst/>
                    <a:uLnTx/>
                    <a:uFillTx/>
                    <a:latin typeface="Arial" charset="0"/>
                    <a:ea typeface="ＭＳ Ｐゴシック" charset="0"/>
                    <a:cs typeface="Arial" charset="0"/>
                  </a:rPr>
                  <a:t>Denitrification</a:t>
                </a:r>
                <a:endParaRPr kumimoji="0" lang="en-US" sz="1800" b="1" i="0" u="none" strike="noStrike" kern="1200" cap="none" spc="0" normalizeH="0" baseline="0" noProof="0" dirty="0">
                  <a:ln>
                    <a:noFill/>
                  </a:ln>
                  <a:solidFill>
                    <a:schemeClr val="bg1">
                      <a:lumMod val="50000"/>
                    </a:schemeClr>
                  </a:solidFill>
                  <a:effectLst/>
                  <a:uLnTx/>
                  <a:uFillTx/>
                  <a:latin typeface="Arial" charset="0"/>
                  <a:ea typeface="ＭＳ Ｐゴシック"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lumMod val="50000"/>
                      </a:schemeClr>
                    </a:solidFill>
                    <a:effectLst/>
                    <a:uLnTx/>
                    <a:uFillTx/>
                    <a:latin typeface="Arial" charset="0"/>
                    <a:ea typeface="ＭＳ Ｐゴシック" charset="0"/>
                    <a:cs typeface="Arial" charset="0"/>
                  </a:rPr>
                  <a:t>(Anoxic)</a:t>
                </a:r>
              </a:p>
            </p:txBody>
          </p:sp>
        </p:grpSp>
        <p:cxnSp>
          <p:nvCxnSpPr>
            <p:cNvPr id="71" name="Straight Arrow Connector 70"/>
            <p:cNvCxnSpPr/>
            <p:nvPr/>
          </p:nvCxnSpPr>
          <p:spPr bwMode="auto">
            <a:xfrm>
              <a:off x="2411760" y="4365104"/>
              <a:ext cx="2376264" cy="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72" name="Straight Arrow Connector 71"/>
            <p:cNvCxnSpPr/>
            <p:nvPr/>
          </p:nvCxnSpPr>
          <p:spPr bwMode="auto">
            <a:xfrm>
              <a:off x="5796136" y="4365104"/>
              <a:ext cx="792088" cy="0"/>
            </a:xfrm>
            <a:prstGeom prst="straightConnector1">
              <a:avLst/>
            </a:prstGeom>
            <a:solidFill>
              <a:schemeClr val="accent1"/>
            </a:solidFill>
            <a:ln w="25400" cap="flat" cmpd="sng" algn="ctr">
              <a:solidFill>
                <a:schemeClr val="bg1">
                  <a:lumMod val="65000"/>
                </a:schemeClr>
              </a:solidFill>
              <a:prstDash val="solid"/>
              <a:round/>
              <a:headEnd type="none" w="med" len="med"/>
              <a:tailEnd type="arrow"/>
            </a:ln>
            <a:effectLst/>
          </p:spPr>
        </p:cxnSp>
        <p:sp>
          <p:nvSpPr>
            <p:cNvPr id="73" name="Arc 7"/>
            <p:cNvSpPr>
              <a:spLocks/>
            </p:cNvSpPr>
            <p:nvPr/>
          </p:nvSpPr>
          <p:spPr bwMode="auto">
            <a:xfrm flipH="1" flipV="1">
              <a:off x="6948264" y="3284984"/>
              <a:ext cx="360040" cy="381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9050">
              <a:solidFill>
                <a:schemeClr val="bg1">
                  <a:lumMod val="65000"/>
                </a:schemeClr>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Osaka"/>
                <a:cs typeface="Osaka"/>
              </a:endParaRPr>
            </a:p>
          </p:txBody>
        </p:sp>
        <p:sp>
          <p:nvSpPr>
            <p:cNvPr id="74" name="Text Box 8"/>
            <p:cNvSpPr txBox="1">
              <a:spLocks noChangeArrowheads="1"/>
            </p:cNvSpPr>
            <p:nvPr/>
          </p:nvSpPr>
          <p:spPr bwMode="auto">
            <a:xfrm>
              <a:off x="7236296" y="3501008"/>
              <a:ext cx="51829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A6A6"/>
                  </a:solidFill>
                  <a:effectLst/>
                  <a:uLnTx/>
                  <a:uFillTx/>
                  <a:latin typeface="Arial" charset="0"/>
                  <a:ea typeface="ＭＳ Ｐゴシック" charset="0"/>
                  <a:cs typeface="Arial" charset="0"/>
                </a:rPr>
                <a:t>5e-</a:t>
              </a:r>
              <a:endParaRPr kumimoji="0" lang="en-US" sz="1800" b="1" i="0" u="none" strike="noStrike" kern="1200" cap="none" spc="0" normalizeH="0" baseline="-25000" noProof="0" dirty="0">
                <a:ln>
                  <a:noFill/>
                </a:ln>
                <a:solidFill>
                  <a:srgbClr val="A6A6A6"/>
                </a:solidFill>
                <a:effectLst/>
                <a:uLnTx/>
                <a:uFillTx/>
                <a:latin typeface="Arial" charset="0"/>
                <a:ea typeface="ＭＳ Ｐゴシック" charset="0"/>
                <a:cs typeface="Arial" charset="0"/>
              </a:endParaRPr>
            </a:p>
          </p:txBody>
        </p:sp>
      </p:grpSp>
      <p:sp>
        <p:nvSpPr>
          <p:cNvPr id="75" name="Text Box 10"/>
          <p:cNvSpPr txBox="1">
            <a:spLocks noChangeArrowheads="1"/>
          </p:cNvSpPr>
          <p:nvPr/>
        </p:nvSpPr>
        <p:spPr bwMode="auto">
          <a:xfrm>
            <a:off x="4079778" y="4253026"/>
            <a:ext cx="163325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AOB &amp; AOA</a:t>
            </a:r>
          </a:p>
        </p:txBody>
      </p:sp>
      <p:sp>
        <p:nvSpPr>
          <p:cNvPr id="76" name="Text Box 11"/>
          <p:cNvSpPr txBox="1">
            <a:spLocks noChangeArrowheads="1"/>
          </p:cNvSpPr>
          <p:nvPr/>
        </p:nvSpPr>
        <p:spPr bwMode="auto">
          <a:xfrm>
            <a:off x="7248129" y="4356972"/>
            <a:ext cx="9747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lumMod val="50000"/>
                  </a:schemeClr>
                </a:solidFill>
                <a:effectLst/>
                <a:uLnTx/>
                <a:uFillTx/>
                <a:latin typeface="Arial" charset="0"/>
                <a:ea typeface="ＭＳ Ｐゴシック" charset="0"/>
                <a:cs typeface="Arial" charset="0"/>
              </a:rPr>
              <a:t>NOB</a:t>
            </a:r>
          </a:p>
        </p:txBody>
      </p:sp>
      <p:sp>
        <p:nvSpPr>
          <p:cNvPr id="35" name="Rectangle 3"/>
          <p:cNvSpPr>
            <a:spLocks noGrp="1" noChangeArrowheads="1"/>
          </p:cNvSpPr>
          <p:nvPr>
            <p:ph type="title"/>
          </p:nvPr>
        </p:nvSpPr>
        <p:spPr>
          <a:xfrm>
            <a:off x="1524000" y="-99392"/>
            <a:ext cx="9036496" cy="1143000"/>
          </a:xfrm>
        </p:spPr>
        <p:txBody>
          <a:bodyPr/>
          <a:lstStyle/>
          <a:p>
            <a:pPr eaLnBrk="1" hangingPunct="1"/>
            <a:r>
              <a:rPr lang="en-US" sz="2800" b="1" dirty="0">
                <a:solidFill>
                  <a:srgbClr val="0070C0"/>
                </a:solidFill>
                <a:latin typeface="Arial" charset="0"/>
                <a:ea typeface="Osaka" charset="0"/>
                <a:cs typeface="Osaka" charset="0"/>
              </a:rPr>
              <a:t>Shortcut N Removal Processes: A Critical Opportunity for Sustainable Wastewater Treatment</a:t>
            </a:r>
          </a:p>
        </p:txBody>
      </p:sp>
      <p:sp>
        <p:nvSpPr>
          <p:cNvPr id="37" name="Rectangle 3"/>
          <p:cNvSpPr txBox="1">
            <a:spLocks noChangeArrowheads="1"/>
          </p:cNvSpPr>
          <p:nvPr/>
        </p:nvSpPr>
        <p:spPr bwMode="auto">
          <a:xfrm>
            <a:off x="1143000" y="1008287"/>
            <a:ext cx="10972800"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236537" marR="0" lvl="0" indent="0" algn="ctr" defTabSz="914400" rtl="0" eaLnBrk="1" fontAlgn="base" latinLnBrk="0" hangingPunct="1">
              <a:lnSpc>
                <a:spcPct val="100000"/>
              </a:lnSpc>
              <a:spcBef>
                <a:spcPct val="20000"/>
              </a:spcBef>
              <a:spcAft>
                <a:spcPct val="0"/>
              </a:spcAft>
              <a:buClr>
                <a:srgbClr val="FFFF00"/>
              </a:buClr>
              <a:buSzTx/>
              <a:buFontTx/>
              <a:buNone/>
              <a:tabLst/>
              <a:defRPr/>
            </a:pPr>
            <a:r>
              <a:rPr kumimoji="0" lang="en-US" sz="3000" b="1" i="0" u="none" strike="noStrike" kern="1200" cap="none" spc="0" normalizeH="0" baseline="0" noProof="0" dirty="0">
                <a:ln>
                  <a:noFill/>
                </a:ln>
                <a:solidFill>
                  <a:srgbClr val="FF0000"/>
                </a:solidFill>
                <a:effectLst/>
                <a:uLnTx/>
                <a:uFillTx/>
                <a:latin typeface="Arial" charset="0"/>
                <a:ea typeface="Osaka" charset="0"/>
                <a:cs typeface="Osaka" charset="0"/>
              </a:rPr>
              <a:t>Shortcut 2: </a:t>
            </a:r>
            <a:r>
              <a:rPr kumimoji="0" lang="en-US" sz="3000" b="1" i="0" u="none" strike="noStrike" kern="1200" cap="none" spc="0" normalizeH="0" baseline="0" noProof="0" dirty="0" err="1">
                <a:ln>
                  <a:noFill/>
                </a:ln>
                <a:solidFill>
                  <a:srgbClr val="FF0000"/>
                </a:solidFill>
                <a:effectLst/>
                <a:uLnTx/>
                <a:uFillTx/>
                <a:latin typeface="Arial" charset="0"/>
                <a:ea typeface="Osaka" charset="0"/>
                <a:cs typeface="Osaka" charset="0"/>
              </a:rPr>
              <a:t>Deammonification</a:t>
            </a:r>
            <a:r>
              <a:rPr kumimoji="0" lang="en-US" sz="3000" b="1" i="0" u="none" strike="noStrike" kern="1200" cap="none" spc="0" normalizeH="0" baseline="0" noProof="0" dirty="0">
                <a:ln>
                  <a:noFill/>
                </a:ln>
                <a:solidFill>
                  <a:srgbClr val="FF0000"/>
                </a:solidFill>
                <a:effectLst/>
                <a:uLnTx/>
                <a:uFillTx/>
                <a:latin typeface="Arial" charset="0"/>
                <a:ea typeface="Osaka" charset="0"/>
                <a:cs typeface="Osaka" charset="0"/>
              </a:rPr>
              <a:t> </a:t>
            </a:r>
            <a:br>
              <a:rPr kumimoji="0" lang="en-US" sz="3000" b="1" i="0" u="none" strike="noStrike" kern="1200" cap="none" spc="0" normalizeH="0" baseline="0" noProof="0" dirty="0">
                <a:ln>
                  <a:noFill/>
                </a:ln>
                <a:solidFill>
                  <a:srgbClr val="FF0000"/>
                </a:solidFill>
                <a:effectLst/>
                <a:uLnTx/>
                <a:uFillTx/>
                <a:latin typeface="Arial" charset="0"/>
                <a:ea typeface="Osaka" charset="0"/>
                <a:cs typeface="Osaka" charset="0"/>
              </a:rPr>
            </a:br>
            <a:r>
              <a:rPr kumimoji="0" lang="en-US" sz="1800" b="0" i="1" u="none" strike="noStrike" kern="1200" cap="none" spc="0" normalizeH="0" baseline="0" noProof="0" dirty="0">
                <a:ln>
                  <a:noFill/>
                </a:ln>
                <a:solidFill>
                  <a:srgbClr val="FF0000"/>
                </a:solidFill>
                <a:effectLst/>
                <a:uLnTx/>
                <a:uFillTx/>
                <a:latin typeface="Arial" charset="0"/>
                <a:ea typeface="Osaka" charset="0"/>
                <a:cs typeface="Osaka" charset="0"/>
              </a:rPr>
              <a:t>(or Partial </a:t>
            </a:r>
            <a:r>
              <a:rPr kumimoji="0" lang="en-US" sz="1800" b="0" i="1" u="none" strike="noStrike" kern="1200" cap="none" spc="0" normalizeH="0" baseline="0" noProof="0" dirty="0" err="1">
                <a:ln>
                  <a:noFill/>
                </a:ln>
                <a:solidFill>
                  <a:srgbClr val="FF0000"/>
                </a:solidFill>
                <a:effectLst/>
                <a:uLnTx/>
                <a:uFillTx/>
                <a:latin typeface="Arial" charset="0"/>
                <a:ea typeface="Osaka" charset="0"/>
                <a:cs typeface="Osaka" charset="0"/>
              </a:rPr>
              <a:t>Nitritation</a:t>
            </a:r>
            <a:r>
              <a:rPr kumimoji="0" lang="en-US" sz="1800" b="0" i="1" u="none" strike="noStrike" kern="1200" cap="none" spc="0" normalizeH="0" baseline="0" noProof="0" dirty="0">
                <a:ln>
                  <a:noFill/>
                </a:ln>
                <a:solidFill>
                  <a:srgbClr val="FF0000"/>
                </a:solidFill>
                <a:effectLst/>
                <a:uLnTx/>
                <a:uFillTx/>
                <a:latin typeface="Arial" charset="0"/>
                <a:ea typeface="Osaka" charset="0"/>
                <a:cs typeface="Osaka" charset="0"/>
              </a:rPr>
              <a:t>/Anammox [PNA])</a:t>
            </a:r>
            <a:br>
              <a:rPr kumimoji="0" lang="en-US" sz="3000" b="0" i="0" u="none" strike="noStrike" kern="1200" cap="none" spc="0" normalizeH="0" baseline="0" noProof="0" dirty="0">
                <a:ln>
                  <a:noFill/>
                </a:ln>
                <a:solidFill>
                  <a:srgbClr val="FF0000"/>
                </a:solidFill>
                <a:effectLst/>
                <a:uLnTx/>
                <a:uFillTx/>
                <a:latin typeface="Arial" charset="0"/>
                <a:ea typeface="Osaka" charset="0"/>
                <a:cs typeface="Osaka" charset="0"/>
              </a:rPr>
            </a:br>
            <a:endParaRPr kumimoji="0" lang="en-US" sz="3000" b="0" i="0" u="none" strike="noStrike" kern="1200" cap="none" spc="0" normalizeH="0" baseline="0" noProof="0" dirty="0">
              <a:ln>
                <a:noFill/>
              </a:ln>
              <a:solidFill>
                <a:srgbClr val="FF0000"/>
              </a:solidFill>
              <a:effectLst/>
              <a:uLnTx/>
              <a:uFillTx/>
              <a:latin typeface="Arial" charset="0"/>
              <a:ea typeface="Osaka" charset="0"/>
              <a:cs typeface="Osaka" charset="0"/>
            </a:endParaRPr>
          </a:p>
        </p:txBody>
      </p:sp>
      <p:sp>
        <p:nvSpPr>
          <p:cNvPr id="38" name="Rounded Rectangle 37"/>
          <p:cNvSpPr/>
          <p:nvPr/>
        </p:nvSpPr>
        <p:spPr bwMode="auto">
          <a:xfrm>
            <a:off x="3657600" y="982703"/>
            <a:ext cx="6096000" cy="837681"/>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 name="TextBox 4"/>
          <p:cNvSpPr txBox="1"/>
          <p:nvPr/>
        </p:nvSpPr>
        <p:spPr>
          <a:xfrm>
            <a:off x="294134" y="1973759"/>
            <a:ext cx="5116065" cy="769441"/>
          </a:xfrm>
          <a:prstGeom prst="rect">
            <a:avLst/>
          </a:prstGeom>
          <a:noFill/>
          <a:ln w="38100" cmpd="sng">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Calibri"/>
                <a:ea typeface="+mn-ea"/>
                <a:cs typeface="+mn-cs"/>
              </a:rPr>
              <a:t>Deammonification</a:t>
            </a:r>
            <a:r>
              <a:rPr kumimoji="0" lang="en-US" sz="2200" b="0" i="0" u="none" strike="noStrike" kern="1200" cap="none" spc="0" normalizeH="0" baseline="0" noProof="0" dirty="0">
                <a:ln>
                  <a:noFill/>
                </a:ln>
                <a:solidFill>
                  <a:prstClr val="black"/>
                </a:solidFill>
                <a:effectLst/>
                <a:uLnTx/>
                <a:uFillTx/>
                <a:latin typeface="Calibri"/>
                <a:ea typeface="+mn-ea"/>
                <a:cs typeface="+mn-cs"/>
              </a:rPr>
              <a:t> processes </a:t>
            </a:r>
            <a:r>
              <a:rPr kumimoji="0" lang="en-US" sz="2200" b="1" i="0" u="sng" strike="noStrike" kern="1200" cap="none" spc="0" normalizeH="0" baseline="0" noProof="0" dirty="0">
                <a:ln>
                  <a:noFill/>
                </a:ln>
                <a:solidFill>
                  <a:prstClr val="black"/>
                </a:solidFill>
                <a:effectLst/>
                <a:uLnTx/>
                <a:uFillTx/>
                <a:latin typeface="Calibri"/>
                <a:ea typeface="+mn-ea"/>
                <a:cs typeface="+mn-cs"/>
              </a:rPr>
              <a:t>decrease O</a:t>
            </a:r>
            <a:r>
              <a:rPr kumimoji="0" lang="en-US" sz="2200" b="1" i="0" u="sng" strike="noStrike" kern="1200" cap="none" spc="0" normalizeH="0" baseline="-25000" noProof="0" dirty="0">
                <a:ln>
                  <a:noFill/>
                </a:ln>
                <a:solidFill>
                  <a:prstClr val="black"/>
                </a:solidFill>
                <a:effectLst/>
                <a:uLnTx/>
                <a:uFillTx/>
                <a:latin typeface="Calibri"/>
                <a:ea typeface="+mn-ea"/>
                <a:cs typeface="+mn-cs"/>
              </a:rPr>
              <a:t>2 </a:t>
            </a:r>
            <a:r>
              <a:rPr kumimoji="0" lang="en-US" sz="2200" b="1" i="0" u="sng" strike="noStrike" kern="1200" cap="none" spc="0" normalizeH="0" baseline="0" noProof="0" dirty="0">
                <a:ln>
                  <a:noFill/>
                </a:ln>
                <a:solidFill>
                  <a:prstClr val="black"/>
                </a:solidFill>
                <a:effectLst/>
                <a:uLnTx/>
                <a:uFillTx/>
                <a:latin typeface="Calibri"/>
                <a:ea typeface="+mn-ea"/>
                <a:cs typeface="+mn-cs"/>
              </a:rPr>
              <a:t> requirement for N removal</a:t>
            </a:r>
            <a:r>
              <a:rPr kumimoji="0" lang="en-US" sz="2200" b="1" i="0" u="none" strike="noStrike" kern="1200" cap="none" spc="0" normalizeH="0" baseline="0" noProof="0" dirty="0">
                <a:ln>
                  <a:noFill/>
                </a:ln>
                <a:solidFill>
                  <a:prstClr val="black"/>
                </a:solidFill>
                <a:effectLst/>
                <a:uLnTx/>
                <a:uFillTx/>
                <a:latin typeface="Calibri"/>
                <a:ea typeface="+mn-ea"/>
                <a:cs typeface="+mn-cs"/>
              </a:rPr>
              <a:t> by ~60%</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TextBox 40"/>
          <p:cNvSpPr txBox="1"/>
          <p:nvPr/>
        </p:nvSpPr>
        <p:spPr>
          <a:xfrm>
            <a:off x="1066801" y="5376609"/>
            <a:ext cx="10210799" cy="769441"/>
          </a:xfrm>
          <a:prstGeom prst="rect">
            <a:avLst/>
          </a:prstGeom>
          <a:noFill/>
          <a:ln w="38100" cmpd="sng">
            <a:solidFill>
              <a:schemeClr val="tx1"/>
            </a:solidFill>
          </a:ln>
        </p:spPr>
        <p:txBody>
          <a:bodyPr wrap="square" rtlCol="0">
            <a:spAutoFit/>
          </a:bodyPr>
          <a:lstStyle/>
          <a:p>
            <a:pPr lvl="0">
              <a:defRPr/>
            </a:pPr>
            <a:r>
              <a:rPr kumimoji="0" lang="en-US" sz="2200" b="0" i="0" u="none" strike="noStrike" kern="1200" cap="none" spc="0" normalizeH="0" baseline="0" noProof="0" dirty="0" err="1">
                <a:ln>
                  <a:noFill/>
                </a:ln>
                <a:effectLst/>
                <a:uLnTx/>
                <a:uFillTx/>
                <a:latin typeface="Arial"/>
                <a:ea typeface="Osaka"/>
                <a:cs typeface="Osaka"/>
              </a:rPr>
              <a:t>Deammonification</a:t>
            </a:r>
            <a:r>
              <a:rPr kumimoji="0" lang="en-US" sz="2200" b="0" i="0" u="none" strike="noStrike" kern="1200" cap="none" spc="0" normalizeH="0" baseline="0" noProof="0" dirty="0">
                <a:ln>
                  <a:noFill/>
                </a:ln>
                <a:effectLst/>
                <a:uLnTx/>
                <a:uFillTx/>
                <a:latin typeface="Arial"/>
                <a:ea typeface="Osaka"/>
                <a:cs typeface="Osaka"/>
              </a:rPr>
              <a:t> processes </a:t>
            </a:r>
            <a:r>
              <a:rPr kumimoji="0" lang="en-US" sz="2200" b="1" i="1" u="sng" strike="noStrike" kern="1200" cap="none" spc="0" normalizeH="0" baseline="0" noProof="0" dirty="0">
                <a:ln>
                  <a:noFill/>
                </a:ln>
                <a:effectLst/>
                <a:uLnTx/>
                <a:uFillTx/>
                <a:latin typeface="Arial"/>
                <a:ea typeface="Osaka"/>
                <a:cs typeface="Osaka"/>
              </a:rPr>
              <a:t>decouple C and N removal</a:t>
            </a:r>
            <a:r>
              <a:rPr kumimoji="0" lang="en-US" sz="2200" b="0" i="0" u="none" strike="noStrike" kern="1200" cap="none" spc="0" normalizeH="0" baseline="0" noProof="0" dirty="0">
                <a:ln>
                  <a:noFill/>
                </a:ln>
                <a:effectLst/>
                <a:uLnTx/>
                <a:uFillTx/>
                <a:latin typeface="Arial"/>
                <a:ea typeface="Osaka"/>
                <a:cs typeface="Osaka"/>
              </a:rPr>
              <a:t>, thereby </a:t>
            </a:r>
            <a:r>
              <a:rPr lang="en-US" sz="2200" dirty="0">
                <a:latin typeface="Arial"/>
                <a:ea typeface="Osaka"/>
                <a:cs typeface="Osaka"/>
              </a:rPr>
              <a:t>thereby </a:t>
            </a:r>
            <a:r>
              <a:rPr lang="en-US" sz="2200" b="1" dirty="0">
                <a:latin typeface="Arial"/>
                <a:ea typeface="Osaka"/>
                <a:cs typeface="Osaka"/>
              </a:rPr>
              <a:t>enabling efficient use of C for </a:t>
            </a:r>
            <a:r>
              <a:rPr lang="en-US" sz="2200" b="1" dirty="0" err="1">
                <a:latin typeface="Arial"/>
                <a:ea typeface="Osaka"/>
                <a:cs typeface="Osaka"/>
              </a:rPr>
              <a:t>bioP</a:t>
            </a:r>
            <a:r>
              <a:rPr lang="en-US" sz="2200" b="1" dirty="0">
                <a:latin typeface="Arial"/>
                <a:ea typeface="Osaka"/>
                <a:cs typeface="Osaka"/>
              </a:rPr>
              <a:t> removal</a:t>
            </a:r>
            <a:r>
              <a:rPr lang="en-US" sz="2200" dirty="0">
                <a:latin typeface="Arial"/>
                <a:ea typeface="Osaka"/>
                <a:cs typeface="Osaka"/>
              </a:rPr>
              <a:t> or enhanced energy recovery</a:t>
            </a:r>
            <a:endParaRPr kumimoji="0" lang="en-US" sz="2200" b="1" i="0" u="none" strike="noStrike" kern="1200" cap="none" spc="0" normalizeH="0" baseline="0" noProof="0" dirty="0">
              <a:ln>
                <a:noFill/>
              </a:ln>
              <a:effectLst/>
              <a:uLnTx/>
              <a:uFillTx/>
              <a:latin typeface="Arial"/>
              <a:ea typeface="Osaka"/>
              <a:cs typeface="Osaka"/>
            </a:endParaRPr>
          </a:p>
        </p:txBody>
      </p:sp>
    </p:spTree>
    <p:extLst>
      <p:ext uri="{BB962C8B-B14F-4D97-AF65-F5344CB8AC3E}">
        <p14:creationId xmlns:p14="http://schemas.microsoft.com/office/powerpoint/2010/main" val="42634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524000" y="1752600"/>
            <a:ext cx="9144000" cy="5229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pic>
        <p:nvPicPr>
          <p:cNvPr id="3" name="Picture 2"/>
          <p:cNvPicPr>
            <a:picLocks noChangeAspect="1"/>
          </p:cNvPicPr>
          <p:nvPr/>
        </p:nvPicPr>
        <p:blipFill>
          <a:blip r:embed="rId3"/>
          <a:stretch>
            <a:fillRect/>
          </a:stretch>
        </p:blipFill>
        <p:spPr>
          <a:xfrm>
            <a:off x="4511824" y="1131726"/>
            <a:ext cx="6407696" cy="5538856"/>
          </a:xfrm>
          <a:prstGeom prst="rect">
            <a:avLst/>
          </a:prstGeom>
        </p:spPr>
      </p:pic>
      <p:sp>
        <p:nvSpPr>
          <p:cNvPr id="5" name="TextBox 4"/>
          <p:cNvSpPr txBox="1"/>
          <p:nvPr/>
        </p:nvSpPr>
        <p:spPr>
          <a:xfrm>
            <a:off x="0" y="127024"/>
            <a:ext cx="12192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Arial"/>
                <a:ea typeface="+mn-ea"/>
                <a:cs typeface="+mn-cs"/>
              </a:rPr>
              <a:t>Initial Development of Shortcut N Removal Processes has focused on </a:t>
            </a:r>
            <a:r>
              <a:rPr kumimoji="0" lang="en-US" sz="3200" b="0" i="1" u="none" strike="noStrike" kern="1200" cap="none" spc="0" normalizeH="0" baseline="0" noProof="0" dirty="0" err="1">
                <a:ln>
                  <a:noFill/>
                </a:ln>
                <a:solidFill>
                  <a:srgbClr val="0070C0"/>
                </a:solidFill>
                <a:effectLst/>
                <a:uLnTx/>
                <a:uFillTx/>
                <a:latin typeface="Arial"/>
                <a:ea typeface="+mn-ea"/>
                <a:cs typeface="+mn-cs"/>
              </a:rPr>
              <a:t>sidestream</a:t>
            </a:r>
            <a:r>
              <a:rPr kumimoji="0" lang="en-US" sz="3200" b="0" i="0" u="none" strike="noStrike" kern="1200" cap="none" spc="0" normalizeH="0" baseline="0" noProof="0" dirty="0">
                <a:ln>
                  <a:noFill/>
                </a:ln>
                <a:solidFill>
                  <a:srgbClr val="0070C0"/>
                </a:solidFill>
                <a:effectLst/>
                <a:uLnTx/>
                <a:uFillTx/>
                <a:latin typeface="Arial"/>
                <a:ea typeface="+mn-ea"/>
                <a:cs typeface="+mn-cs"/>
              </a:rPr>
              <a:t> treatment of anaerobic digester supernatant</a:t>
            </a:r>
            <a:endParaRPr kumimoji="0" lang="en-US" sz="3200" b="0" i="1" u="none" strike="noStrike" kern="1200" cap="none" spc="0" normalizeH="0" baseline="0" noProof="0" dirty="0">
              <a:ln>
                <a:noFill/>
              </a:ln>
              <a:solidFill>
                <a:srgbClr val="0070C0"/>
              </a:solidFill>
              <a:effectLst/>
              <a:uLnTx/>
              <a:uFillTx/>
              <a:latin typeface="Arial"/>
              <a:ea typeface="+mn-ea"/>
              <a:cs typeface="+mn-cs"/>
            </a:endParaRPr>
          </a:p>
        </p:txBody>
      </p:sp>
      <p:grpSp>
        <p:nvGrpSpPr>
          <p:cNvPr id="16" name="Group 15"/>
          <p:cNvGrpSpPr/>
          <p:nvPr/>
        </p:nvGrpSpPr>
        <p:grpSpPr>
          <a:xfrm>
            <a:off x="6172200" y="3373552"/>
            <a:ext cx="2016224" cy="2160240"/>
            <a:chOff x="4499992" y="3501008"/>
            <a:chExt cx="2016224" cy="2160240"/>
          </a:xfrm>
        </p:grpSpPr>
        <p:sp>
          <p:nvSpPr>
            <p:cNvPr id="6" name="TextBox 5"/>
            <p:cNvSpPr txBox="1"/>
            <p:nvPr/>
          </p:nvSpPr>
          <p:spPr>
            <a:xfrm>
              <a:off x="4499992" y="3501008"/>
              <a:ext cx="2016224" cy="1477328"/>
            </a:xfrm>
            <a:prstGeom prst="rect">
              <a:avLst/>
            </a:prstGeom>
            <a:noFill/>
            <a:ln w="38100" cmpd="sng">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Digester supernatant (can be ~20% of N load to secondary treatment)</a:t>
              </a:r>
            </a:p>
          </p:txBody>
        </p:sp>
        <p:cxnSp>
          <p:nvCxnSpPr>
            <p:cNvPr id="8" name="Straight Arrow Connector 7"/>
            <p:cNvCxnSpPr>
              <a:stCxn id="6" idx="2"/>
            </p:cNvCxnSpPr>
            <p:nvPr/>
          </p:nvCxnSpPr>
          <p:spPr bwMode="auto">
            <a:xfrm flipH="1">
              <a:off x="5436096" y="4978336"/>
              <a:ext cx="72008" cy="682912"/>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grpSp>
      <p:sp>
        <p:nvSpPr>
          <p:cNvPr id="10" name="TextBox 9"/>
          <p:cNvSpPr txBox="1"/>
          <p:nvPr/>
        </p:nvSpPr>
        <p:spPr>
          <a:xfrm>
            <a:off x="1070856" y="2162591"/>
            <a:ext cx="324036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000000"/>
                </a:solidFill>
                <a:effectLst/>
                <a:uLnTx/>
                <a:uFillTx/>
                <a:latin typeface="Arial"/>
                <a:ea typeface="+mn-ea"/>
                <a:cs typeface="+mn-cs"/>
              </a:rPr>
              <a:t>Sidestreams</a:t>
            </a:r>
            <a:r>
              <a:rPr kumimoji="0" lang="en-US" sz="2400" b="0" i="1" u="none" strike="noStrike" kern="1200" cap="none" spc="0" normalizeH="0" baseline="0" noProof="0" dirty="0">
                <a:ln>
                  <a:noFill/>
                </a:ln>
                <a:solidFill>
                  <a:srgbClr val="000000"/>
                </a:solidFill>
                <a:effectLst/>
                <a:uLnTx/>
                <a:uFillTx/>
                <a:latin typeface="Arial"/>
                <a:ea typeface="+mn-ea"/>
                <a:cs typeface="+mn-cs"/>
              </a:rPr>
              <a:t> are characterized by: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1" u="none" strike="noStrike" kern="1200" cap="none" spc="0" normalizeH="0" baseline="0" noProof="0" dirty="0">
                <a:ln>
                  <a:noFill/>
                </a:ln>
                <a:solidFill>
                  <a:srgbClr val="000000"/>
                </a:solidFill>
                <a:effectLst/>
                <a:uLnTx/>
                <a:uFillTx/>
                <a:latin typeface="Arial"/>
                <a:ea typeface="+mn-ea"/>
                <a:cs typeface="+mn-cs"/>
              </a:rPr>
              <a:t>High temperature (~30</a:t>
            </a:r>
            <a:r>
              <a:rPr kumimoji="0" lang="en-US" sz="2400" b="0" i="1" u="none" strike="noStrike" kern="1200" cap="none" spc="0" normalizeH="0" baseline="30000" noProof="0" dirty="0">
                <a:ln>
                  <a:noFill/>
                </a:ln>
                <a:solidFill>
                  <a:srgbClr val="000000"/>
                </a:solidFill>
                <a:effectLst/>
                <a:uLnTx/>
                <a:uFillTx/>
                <a:latin typeface="Arial"/>
                <a:ea typeface="+mn-ea"/>
                <a:cs typeface="+mn-cs"/>
              </a:rPr>
              <a:t>o</a:t>
            </a:r>
            <a:r>
              <a:rPr kumimoji="0" lang="en-US" sz="2400" b="0" i="1" u="none" strike="noStrike" kern="1200" cap="none" spc="0" normalizeH="0" baseline="0" noProof="0" dirty="0">
                <a:ln>
                  <a:noFill/>
                </a:ln>
                <a:solidFill>
                  <a:srgbClr val="000000"/>
                </a:solidFill>
                <a:effectLst/>
                <a:uLnTx/>
                <a:uFillTx/>
                <a:latin typeface="Arial"/>
                <a:ea typeface="+mn-ea"/>
                <a:cs typeface="+mn-cs"/>
              </a:rPr>
              <a:t>C)</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1" u="none" strike="noStrike" kern="1200" cap="none" spc="0" normalizeH="0" baseline="0" noProof="0" dirty="0">
                <a:ln>
                  <a:noFill/>
                </a:ln>
                <a:solidFill>
                  <a:srgbClr val="000000"/>
                </a:solidFill>
                <a:effectLst/>
                <a:uLnTx/>
                <a:uFillTx/>
                <a:latin typeface="Arial"/>
                <a:ea typeface="+mn-ea"/>
                <a:cs typeface="+mn-cs"/>
              </a:rPr>
              <a:t>High NH</a:t>
            </a:r>
            <a:r>
              <a:rPr kumimoji="0" lang="en-US" sz="2400" b="0" i="1" u="none" strike="noStrike" kern="1200" cap="none" spc="0" normalizeH="0" baseline="-25000" noProof="0" dirty="0">
                <a:ln>
                  <a:noFill/>
                </a:ln>
                <a:solidFill>
                  <a:srgbClr val="000000"/>
                </a:solidFill>
                <a:effectLst/>
                <a:uLnTx/>
                <a:uFillTx/>
                <a:latin typeface="Arial"/>
                <a:ea typeface="+mn-ea"/>
                <a:cs typeface="+mn-cs"/>
              </a:rPr>
              <a:t>4</a:t>
            </a:r>
            <a:r>
              <a:rPr kumimoji="0" lang="en-US" sz="2400" b="0" i="1" u="none" strike="noStrike" kern="1200" cap="none" spc="0" normalizeH="0" baseline="30000" noProof="0" dirty="0">
                <a:ln>
                  <a:noFill/>
                </a:ln>
                <a:solidFill>
                  <a:srgbClr val="000000"/>
                </a:solidFill>
                <a:effectLst/>
                <a:uLnTx/>
                <a:uFillTx/>
                <a:latin typeface="Arial"/>
                <a:ea typeface="+mn-ea"/>
                <a:cs typeface="+mn-cs"/>
              </a:rPr>
              <a:t>+</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br>
              <a:rPr kumimoji="0" lang="en-US" sz="2400" b="0" i="1" u="none" strike="noStrike" kern="1200" cap="none" spc="0" normalizeH="0" baseline="0" noProof="0" dirty="0">
                <a:ln>
                  <a:noFill/>
                </a:ln>
                <a:solidFill>
                  <a:srgbClr val="000000"/>
                </a:solidFill>
                <a:effectLst/>
                <a:uLnTx/>
                <a:uFillTx/>
                <a:latin typeface="Arial"/>
                <a:ea typeface="+mn-ea"/>
                <a:cs typeface="+mn-cs"/>
              </a:rPr>
            </a:br>
            <a:r>
              <a:rPr kumimoji="0" lang="en-US" sz="2400" b="0" i="1" u="none" strike="noStrike" kern="1200" cap="none" spc="0" normalizeH="0" baseline="0" noProof="0" dirty="0">
                <a:ln>
                  <a:noFill/>
                </a:ln>
                <a:solidFill>
                  <a:srgbClr val="000000"/>
                </a:solidFill>
                <a:effectLst/>
                <a:uLnTx/>
                <a:uFillTx/>
                <a:latin typeface="Arial"/>
                <a:ea typeface="+mn-ea"/>
                <a:cs typeface="+mn-cs"/>
              </a:rPr>
              <a:t>(~500-1000 </a:t>
            </a:r>
            <a:r>
              <a:rPr kumimoji="0" lang="en-US" sz="2400" b="0" i="1" u="none" strike="noStrike" kern="1200" cap="none" spc="0" normalizeH="0" baseline="0" noProof="0" dirty="0" err="1">
                <a:ln>
                  <a:noFill/>
                </a:ln>
                <a:solidFill>
                  <a:srgbClr val="000000"/>
                </a:solidFill>
                <a:effectLst/>
                <a:uLnTx/>
                <a:uFillTx/>
                <a:latin typeface="Arial"/>
                <a:ea typeface="+mn-ea"/>
                <a:cs typeface="+mn-cs"/>
              </a:rPr>
              <a:t>mgN</a:t>
            </a:r>
            <a:r>
              <a:rPr kumimoji="0" lang="en-US" sz="2400" b="0" i="1" u="none" strike="noStrike" kern="1200" cap="none" spc="0" normalizeH="0" baseline="0" noProof="0" dirty="0">
                <a:ln>
                  <a:noFill/>
                </a:ln>
                <a:solidFill>
                  <a:srgbClr val="000000"/>
                </a:solidFill>
                <a:effectLst/>
                <a:uLnTx/>
                <a:uFillTx/>
                <a:latin typeface="Arial"/>
                <a:ea typeface="+mn-ea"/>
                <a:cs typeface="+mn-cs"/>
              </a:rPr>
              <a:t>/L)</a:t>
            </a:r>
          </a:p>
        </p:txBody>
      </p:sp>
    </p:spTree>
    <p:extLst>
      <p:ext uri="{BB962C8B-B14F-4D97-AF65-F5344CB8AC3E}">
        <p14:creationId xmlns:p14="http://schemas.microsoft.com/office/powerpoint/2010/main" val="319630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371600" y="1613287"/>
            <a:ext cx="9296400" cy="524471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2" name="Title 1"/>
          <p:cNvSpPr>
            <a:spLocks noGrp="1"/>
          </p:cNvSpPr>
          <p:nvPr>
            <p:ph type="title"/>
          </p:nvPr>
        </p:nvSpPr>
        <p:spPr>
          <a:xfrm>
            <a:off x="427074" y="210172"/>
            <a:ext cx="11734800" cy="1143000"/>
          </a:xfrm>
          <a:ln>
            <a:noFill/>
          </a:ln>
        </p:spPr>
        <p:txBody>
          <a:bodyPr>
            <a:noAutofit/>
          </a:bodyPr>
          <a:lstStyle/>
          <a:p>
            <a:r>
              <a:rPr lang="en-US" sz="3200" b="1" dirty="0">
                <a:solidFill>
                  <a:srgbClr val="0070C0"/>
                </a:solidFill>
                <a:latin typeface="Arial" panose="020B0604020202020204" pitchFamily="34" charset="0"/>
                <a:cs typeface="Arial" panose="020B0604020202020204" pitchFamily="34" charset="0"/>
              </a:rPr>
              <a:t>Key Research Question: </a:t>
            </a:r>
            <a:r>
              <a:rPr lang="en-US" sz="3200" dirty="0">
                <a:solidFill>
                  <a:srgbClr val="0070C0"/>
                </a:solidFill>
                <a:latin typeface="Arial" panose="020B0604020202020204" pitchFamily="34" charset="0"/>
                <a:cs typeface="Arial" panose="020B0604020202020204" pitchFamily="34" charset="0"/>
              </a:rPr>
              <a:t>How can we apply shortcut N removal bioprocesses in the </a:t>
            </a:r>
            <a:r>
              <a:rPr lang="en-US" sz="3200" b="1" dirty="0">
                <a:solidFill>
                  <a:srgbClr val="FF0000"/>
                </a:solidFill>
                <a:latin typeface="Arial" panose="020B0604020202020204" pitchFamily="34" charset="0"/>
                <a:cs typeface="Arial" panose="020B0604020202020204" pitchFamily="34" charset="0"/>
              </a:rPr>
              <a:t>mainstream</a:t>
            </a:r>
            <a:r>
              <a:rPr lang="en-US" sz="3200" dirty="0">
                <a:solidFill>
                  <a:srgbClr val="0070C0"/>
                </a:solidFill>
                <a:latin typeface="Arial" panose="020B0604020202020204" pitchFamily="34" charset="0"/>
                <a:cs typeface="Arial" panose="020B0604020202020204" pitchFamily="34" charset="0"/>
              </a:rPr>
              <a:t>?</a:t>
            </a:r>
          </a:p>
        </p:txBody>
      </p:sp>
      <p:sp>
        <p:nvSpPr>
          <p:cNvPr id="8" name="TextBox 7"/>
          <p:cNvSpPr txBox="1"/>
          <p:nvPr/>
        </p:nvSpPr>
        <p:spPr>
          <a:xfrm>
            <a:off x="1631504" y="6611780"/>
            <a:ext cx="61206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95000"/>
                    <a:lumOff val="5000"/>
                  </a:srgbClr>
                </a:solidFill>
                <a:effectLst/>
                <a:uLnTx/>
                <a:uFillTx/>
                <a:latin typeface="Arial"/>
                <a:ea typeface="+mn-ea"/>
                <a:cs typeface="+mn-cs"/>
              </a:rPr>
              <a:t>Source: </a:t>
            </a:r>
            <a:r>
              <a:rPr kumimoji="0" lang="en-US" sz="1000" b="0" i="0" u="none" strike="noStrike" kern="1200" cap="none" spc="0" normalizeH="0" baseline="0" noProof="0" dirty="0" err="1">
                <a:ln>
                  <a:noFill/>
                </a:ln>
                <a:solidFill>
                  <a:srgbClr val="000000">
                    <a:lumMod val="95000"/>
                    <a:lumOff val="5000"/>
                  </a:srgbClr>
                </a:solidFill>
                <a:effectLst/>
                <a:uLnTx/>
                <a:uFillTx/>
                <a:latin typeface="Arial"/>
                <a:ea typeface="+mn-ea"/>
                <a:cs typeface="+mn-cs"/>
              </a:rPr>
              <a:t>Gao</a:t>
            </a:r>
            <a:r>
              <a:rPr kumimoji="0" lang="en-US" sz="1000" b="0" i="0" u="none" strike="noStrike" kern="1200" cap="none" spc="0" normalizeH="0" baseline="0" noProof="0" dirty="0">
                <a:ln>
                  <a:noFill/>
                </a:ln>
                <a:solidFill>
                  <a:srgbClr val="000000">
                    <a:lumMod val="95000"/>
                    <a:lumOff val="5000"/>
                  </a:srgbClr>
                </a:solidFill>
                <a:effectLst/>
                <a:uLnTx/>
                <a:uFillTx/>
                <a:latin typeface="Arial"/>
                <a:ea typeface="+mn-ea"/>
                <a:cs typeface="+mn-cs"/>
              </a:rPr>
              <a:t>, </a:t>
            </a:r>
            <a:r>
              <a:rPr kumimoji="0" lang="en-US" sz="1000" b="0" i="0" u="none" strike="noStrike" kern="1200" cap="none" spc="0" normalizeH="0" baseline="0" noProof="0" dirty="0" err="1">
                <a:ln>
                  <a:noFill/>
                </a:ln>
                <a:solidFill>
                  <a:srgbClr val="000000">
                    <a:lumMod val="95000"/>
                    <a:lumOff val="5000"/>
                  </a:srgbClr>
                </a:solidFill>
                <a:effectLst/>
                <a:uLnTx/>
                <a:uFillTx/>
                <a:latin typeface="Arial"/>
                <a:ea typeface="+mn-ea"/>
                <a:cs typeface="+mn-cs"/>
              </a:rPr>
              <a:t>Scherson</a:t>
            </a:r>
            <a:r>
              <a:rPr kumimoji="0" lang="en-US" sz="1000" b="0" i="0" u="none" strike="noStrike" kern="1200" cap="none" spc="0" normalizeH="0" baseline="0" noProof="0" dirty="0">
                <a:ln>
                  <a:noFill/>
                </a:ln>
                <a:solidFill>
                  <a:srgbClr val="000000">
                    <a:lumMod val="95000"/>
                    <a:lumOff val="5000"/>
                  </a:srgbClr>
                </a:solidFill>
                <a:effectLst/>
                <a:uLnTx/>
                <a:uFillTx/>
                <a:latin typeface="Arial"/>
                <a:ea typeface="+mn-ea"/>
                <a:cs typeface="+mn-cs"/>
              </a:rPr>
              <a:t>, &amp; Wells (2014) </a:t>
            </a:r>
            <a:r>
              <a:rPr kumimoji="0" lang="en-US" sz="1000" b="0" i="1" u="none" strike="noStrike" kern="1200" cap="none" spc="0" normalizeH="0" baseline="0" noProof="0" dirty="0">
                <a:ln>
                  <a:noFill/>
                </a:ln>
                <a:solidFill>
                  <a:srgbClr val="000000">
                    <a:lumMod val="95000"/>
                    <a:lumOff val="5000"/>
                  </a:srgbClr>
                </a:solidFill>
                <a:effectLst/>
                <a:uLnTx/>
                <a:uFillTx/>
                <a:latin typeface="Arial"/>
                <a:ea typeface="+mn-ea"/>
                <a:cs typeface="+mn-cs"/>
              </a:rPr>
              <a:t>ES:P&amp;I</a:t>
            </a:r>
            <a:r>
              <a:rPr kumimoji="0" lang="en-US" sz="1000" b="0" i="0" u="none" strike="noStrike" kern="1200" cap="none" spc="0" normalizeH="0" baseline="0" noProof="0" dirty="0">
                <a:ln>
                  <a:noFill/>
                </a:ln>
                <a:solidFill>
                  <a:srgbClr val="000000">
                    <a:lumMod val="95000"/>
                    <a:lumOff val="5000"/>
                  </a:srgbClr>
                </a:solidFill>
                <a:effectLst/>
                <a:uLnTx/>
                <a:uFillTx/>
                <a:latin typeface="Arial"/>
                <a:ea typeface="+mn-ea"/>
                <a:cs typeface="+mn-cs"/>
              </a:rPr>
              <a:t>. 16: 1223-1246</a:t>
            </a:r>
          </a:p>
        </p:txBody>
      </p:sp>
      <p:pic>
        <p:nvPicPr>
          <p:cNvPr id="4" name="Picture 3"/>
          <p:cNvPicPr>
            <a:picLocks noChangeAspect="1"/>
          </p:cNvPicPr>
          <p:nvPr/>
        </p:nvPicPr>
        <p:blipFill>
          <a:blip r:embed="rId3"/>
          <a:stretch>
            <a:fillRect/>
          </a:stretch>
        </p:blipFill>
        <p:spPr>
          <a:xfrm>
            <a:off x="4223791" y="1353173"/>
            <a:ext cx="7102707" cy="5532250"/>
          </a:xfrm>
          <a:prstGeom prst="rect">
            <a:avLst/>
          </a:prstGeom>
        </p:spPr>
      </p:pic>
      <p:sp>
        <p:nvSpPr>
          <p:cNvPr id="14" name="TextBox 13"/>
          <p:cNvSpPr txBox="1"/>
          <p:nvPr/>
        </p:nvSpPr>
        <p:spPr>
          <a:xfrm>
            <a:off x="644857" y="1969845"/>
            <a:ext cx="3361152"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a:ea typeface="+mn-ea"/>
                <a:cs typeface="+mn-cs"/>
              </a:rPr>
              <a:t>The mainstream is characterized by: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1" u="none" strike="noStrike" kern="1200" cap="none" spc="0" normalizeH="0" baseline="0" noProof="0" dirty="0">
                <a:ln>
                  <a:noFill/>
                </a:ln>
                <a:solidFill>
                  <a:srgbClr val="000000"/>
                </a:solidFill>
                <a:effectLst/>
                <a:uLnTx/>
                <a:uFillTx/>
                <a:latin typeface="Arial"/>
                <a:ea typeface="+mn-ea"/>
                <a:cs typeface="+mn-cs"/>
              </a:rPr>
              <a:t>Low temperatures</a:t>
            </a:r>
            <a:br>
              <a:rPr kumimoji="0" lang="en-US" sz="2400" b="0" i="1" u="none" strike="noStrike" kern="1200" cap="none" spc="0" normalizeH="0" baseline="0" noProof="0" dirty="0">
                <a:ln>
                  <a:noFill/>
                </a:ln>
                <a:solidFill>
                  <a:srgbClr val="000000"/>
                </a:solidFill>
                <a:effectLst/>
                <a:uLnTx/>
                <a:uFillTx/>
                <a:latin typeface="Arial"/>
                <a:ea typeface="+mn-ea"/>
                <a:cs typeface="+mn-cs"/>
              </a:rPr>
            </a:br>
            <a:r>
              <a:rPr kumimoji="0" lang="en-US" sz="2400" b="0" i="1" u="none" strike="noStrike" kern="1200" cap="none" spc="0" normalizeH="0" baseline="0" noProof="0" dirty="0">
                <a:ln>
                  <a:noFill/>
                </a:ln>
                <a:solidFill>
                  <a:srgbClr val="000000"/>
                </a:solidFill>
                <a:effectLst/>
                <a:uLnTx/>
                <a:uFillTx/>
                <a:latin typeface="Arial"/>
                <a:ea typeface="+mn-ea"/>
                <a:cs typeface="+mn-cs"/>
              </a:rPr>
              <a:t>(~10-20</a:t>
            </a:r>
            <a:r>
              <a:rPr kumimoji="0" lang="en-US" sz="2400" b="0" i="1" u="none" strike="noStrike" kern="1200" cap="none" spc="0" normalizeH="0" baseline="30000" noProof="0" dirty="0">
                <a:ln>
                  <a:noFill/>
                </a:ln>
                <a:solidFill>
                  <a:srgbClr val="000000"/>
                </a:solidFill>
                <a:effectLst/>
                <a:uLnTx/>
                <a:uFillTx/>
                <a:latin typeface="Arial"/>
                <a:ea typeface="+mn-ea"/>
                <a:cs typeface="+mn-cs"/>
              </a:rPr>
              <a:t>o</a:t>
            </a:r>
            <a:r>
              <a:rPr kumimoji="0" lang="en-US" sz="2400" b="0" i="1" u="none" strike="noStrike" kern="1200" cap="none" spc="0" normalizeH="0" baseline="0" noProof="0" dirty="0">
                <a:ln>
                  <a:noFill/>
                </a:ln>
                <a:solidFill>
                  <a:srgbClr val="000000"/>
                </a:solidFill>
                <a:effectLst/>
                <a:uLnTx/>
                <a:uFillTx/>
                <a:latin typeface="Arial"/>
                <a:ea typeface="+mn-ea"/>
                <a:cs typeface="+mn-cs"/>
              </a:rPr>
              <a:t>C)</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1" u="none" strike="noStrike" kern="1200" cap="none" spc="0" normalizeH="0" baseline="0" noProof="0" dirty="0">
                <a:ln>
                  <a:noFill/>
                </a:ln>
                <a:solidFill>
                  <a:srgbClr val="000000"/>
                </a:solidFill>
                <a:effectLst/>
                <a:uLnTx/>
                <a:uFillTx/>
                <a:latin typeface="Arial"/>
                <a:ea typeface="+mn-ea"/>
                <a:cs typeface="+mn-cs"/>
              </a:rPr>
              <a:t>Low NH</a:t>
            </a:r>
            <a:r>
              <a:rPr kumimoji="0" lang="en-US" sz="2400" b="0" i="1" u="none" strike="noStrike" kern="1200" cap="none" spc="0" normalizeH="0" baseline="-25000" noProof="0" dirty="0">
                <a:ln>
                  <a:noFill/>
                </a:ln>
                <a:solidFill>
                  <a:srgbClr val="000000"/>
                </a:solidFill>
                <a:effectLst/>
                <a:uLnTx/>
                <a:uFillTx/>
                <a:latin typeface="Arial"/>
                <a:ea typeface="+mn-ea"/>
                <a:cs typeface="+mn-cs"/>
              </a:rPr>
              <a:t>4</a:t>
            </a:r>
            <a:r>
              <a:rPr kumimoji="0" lang="en-US" sz="2400" b="0" i="1" u="none" strike="noStrike" kern="1200" cap="none" spc="0" normalizeH="0" baseline="30000" noProof="0" dirty="0">
                <a:ln>
                  <a:noFill/>
                </a:ln>
                <a:solidFill>
                  <a:srgbClr val="000000"/>
                </a:solidFill>
                <a:effectLst/>
                <a:uLnTx/>
                <a:uFillTx/>
                <a:latin typeface="Arial"/>
                <a:ea typeface="+mn-ea"/>
                <a:cs typeface="+mn-cs"/>
              </a:rPr>
              <a:t>+</a:t>
            </a:r>
            <a:br>
              <a:rPr kumimoji="0" lang="en-US" sz="2400" b="0" i="1" u="none" strike="noStrike" kern="1200" cap="none" spc="0" normalizeH="0" baseline="30000" noProof="0" dirty="0">
                <a:ln>
                  <a:noFill/>
                </a:ln>
                <a:solidFill>
                  <a:srgbClr val="000000"/>
                </a:solidFill>
                <a:effectLst/>
                <a:uLnTx/>
                <a:uFillTx/>
                <a:latin typeface="Arial"/>
                <a:ea typeface="+mn-ea"/>
                <a:cs typeface="+mn-cs"/>
              </a:rPr>
            </a:br>
            <a:r>
              <a:rPr kumimoji="0" lang="en-US" sz="2400" b="0" i="1" u="none" strike="noStrike" kern="1200" cap="none" spc="0" normalizeH="0" baseline="0" noProof="0" dirty="0">
                <a:ln>
                  <a:noFill/>
                </a:ln>
                <a:solidFill>
                  <a:srgbClr val="000000"/>
                </a:solidFill>
                <a:effectLst/>
                <a:uLnTx/>
                <a:uFillTx/>
                <a:latin typeface="Arial"/>
                <a:ea typeface="+mn-ea"/>
                <a:cs typeface="+mn-cs"/>
              </a:rPr>
              <a:t>(~20-30 </a:t>
            </a:r>
            <a:r>
              <a:rPr kumimoji="0" lang="en-US" sz="2400" b="0" i="1" u="none" strike="noStrike" kern="1200" cap="none" spc="0" normalizeH="0" baseline="0" noProof="0" dirty="0" err="1">
                <a:ln>
                  <a:noFill/>
                </a:ln>
                <a:solidFill>
                  <a:srgbClr val="000000"/>
                </a:solidFill>
                <a:effectLst/>
                <a:uLnTx/>
                <a:uFillTx/>
                <a:latin typeface="Arial"/>
                <a:ea typeface="+mn-ea"/>
                <a:cs typeface="+mn-cs"/>
              </a:rPr>
              <a:t>mgN</a:t>
            </a:r>
            <a:r>
              <a:rPr kumimoji="0" lang="en-US" sz="2400" b="0" i="1" u="none" strike="noStrike" kern="1200" cap="none" spc="0" normalizeH="0" baseline="0" noProof="0" dirty="0">
                <a:ln>
                  <a:noFill/>
                </a:ln>
                <a:solidFill>
                  <a:srgbClr val="000000"/>
                </a:solidFill>
                <a:effectLst/>
                <a:uLnTx/>
                <a:uFillTx/>
                <a:latin typeface="Arial"/>
                <a:ea typeface="+mn-ea"/>
                <a:cs typeface="+mn-cs"/>
              </a:rPr>
              <a:t>/L)</a:t>
            </a:r>
            <a:endParaRPr kumimoji="0" lang="en-US" sz="2400" b="0" i="1" u="none" strike="noStrike" kern="1200" cap="none" spc="0" normalizeH="0" baseline="3000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1" u="none" strike="noStrike" kern="1200" cap="none" spc="0" normalizeH="0" baseline="0" noProof="0" dirty="0">
                <a:ln>
                  <a:noFill/>
                </a:ln>
                <a:solidFill>
                  <a:srgbClr val="000000"/>
                </a:solidFill>
                <a:effectLst/>
                <a:uLnTx/>
                <a:uFillTx/>
                <a:latin typeface="Arial"/>
                <a:ea typeface="+mn-ea"/>
                <a:cs typeface="+mn-cs"/>
              </a:rPr>
              <a:t>Dynamic process conditions</a:t>
            </a:r>
          </a:p>
        </p:txBody>
      </p:sp>
    </p:spTree>
    <p:extLst>
      <p:ext uri="{BB962C8B-B14F-4D97-AF65-F5344CB8AC3E}">
        <p14:creationId xmlns:p14="http://schemas.microsoft.com/office/powerpoint/2010/main" val="246162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703492" y="1575421"/>
            <a:ext cx="11071034"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0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514350" marR="0" lvl="0" indent="-514350" algn="l" defTabSz="914400" rtl="0" eaLnBrk="0" fontAlgn="base" latinLnBrk="0" hangingPunct="0">
              <a:lnSpc>
                <a:spcPct val="100000"/>
              </a:lnSpc>
              <a:spcBef>
                <a:spcPts val="2400"/>
              </a:spcBef>
              <a:spcAft>
                <a:spcPct val="0"/>
              </a:spcAft>
              <a:buClrTx/>
              <a:buSzTx/>
              <a:buFont typeface="+mj-lt"/>
              <a:buAutoNum type="arabicPeriod"/>
              <a:tabLst/>
              <a:defRPr/>
            </a:pP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Robust and stable </a:t>
            </a:r>
            <a:r>
              <a:rPr kumimoji="0" lang="en-US" sz="3200" b="1" i="1"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suppression of NOB</a:t>
            </a:r>
            <a:endParaRPr kumimoji="0" lang="en-US" sz="3200" b="0" i="0"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514350" marR="0" lvl="0" indent="-514350" algn="l" defTabSz="914400" rtl="0" eaLnBrk="0" fontAlgn="base" latinLnBrk="0" hangingPunct="0">
              <a:lnSpc>
                <a:spcPct val="100000"/>
              </a:lnSpc>
              <a:spcBef>
                <a:spcPts val="2400"/>
              </a:spcBef>
              <a:spcAft>
                <a:spcPct val="0"/>
              </a:spcAft>
              <a:buClrTx/>
              <a:buSzTx/>
              <a:buFont typeface="+mj-lt"/>
              <a:buAutoNum type="arabicPeriod"/>
              <a:tabLst/>
              <a:defRPr/>
            </a:pP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Maintenance of </a:t>
            </a:r>
            <a:r>
              <a:rPr kumimoji="0" lang="en-US" sz="3200" b="1" i="1"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high levels of slow growing anammox biomass and activity</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514350" marR="0" lvl="0" indent="-514350" algn="l" defTabSz="914400" rtl="0" eaLnBrk="0" fontAlgn="base" latinLnBrk="0" hangingPunct="0">
              <a:lnSpc>
                <a:spcPct val="100000"/>
              </a:lnSpc>
              <a:spcBef>
                <a:spcPts val="2400"/>
              </a:spcBef>
              <a:spcAft>
                <a:spcPct val="0"/>
              </a:spcAft>
              <a:buClrTx/>
              <a:buSzTx/>
              <a:buFont typeface="+mj-lt"/>
              <a:buAutoNum type="arabicPeriod"/>
              <a:tabLst/>
              <a:defRPr/>
            </a:pPr>
            <a:r>
              <a:rPr kumimoji="0" lang="en-US" sz="3200" b="1" i="1"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Robust process performance and stability </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under dynamic conditions expected in the mainstream</a:t>
            </a:r>
          </a:p>
          <a:p>
            <a:pPr marL="514350" indent="-514350">
              <a:spcBef>
                <a:spcPts val="2400"/>
              </a:spcBef>
              <a:buFont typeface="+mj-lt"/>
              <a:buAutoNum type="arabicPeriod"/>
              <a:defRPr/>
            </a:pPr>
            <a:r>
              <a:rPr lang="en-US" sz="3200" kern="0" dirty="0">
                <a:solidFill>
                  <a:prstClr val="black"/>
                </a:solidFill>
                <a:latin typeface="Arial" panose="020B0604020202020204" pitchFamily="34" charset="0"/>
                <a:cs typeface="Arial" panose="020B0604020202020204" pitchFamily="34" charset="0"/>
              </a:rPr>
              <a:t>Integrated shortcut N and </a:t>
            </a:r>
            <a:r>
              <a:rPr lang="en-US" sz="3200" b="1" i="1" kern="0" dirty="0">
                <a:solidFill>
                  <a:srgbClr val="FF0000"/>
                </a:solidFill>
                <a:latin typeface="Arial" panose="020B0604020202020204" pitchFamily="34" charset="0"/>
                <a:cs typeface="Arial" panose="020B0604020202020204" pitchFamily="34" charset="0"/>
              </a:rPr>
              <a:t>biological P removal</a:t>
            </a:r>
            <a:endParaRPr lang="en-US" sz="3200" kern="0" dirty="0">
              <a:solidFill>
                <a:prstClr val="black"/>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2400"/>
              </a:spcBef>
              <a:spcAft>
                <a:spcPct val="0"/>
              </a:spcAft>
              <a:buClrTx/>
              <a:buSzTx/>
              <a:buNone/>
              <a:tabLst/>
              <a:defRPr/>
            </a:pPr>
            <a:endPar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514350" marR="0" lvl="0" indent="-514350" algn="l" defTabSz="914400" rtl="0" eaLnBrk="0" fontAlgn="base" latinLnBrk="0" hangingPunct="0">
              <a:lnSpc>
                <a:spcPct val="100000"/>
              </a:lnSpc>
              <a:spcBef>
                <a:spcPts val="2400"/>
              </a:spcBef>
              <a:spcAft>
                <a:spcPct val="0"/>
              </a:spcAft>
              <a:buClrTx/>
              <a:buSzTx/>
              <a:buFont typeface="+mj-lt"/>
              <a:buAutoNum type="arabicPeriod"/>
              <a:tabLst/>
              <a:defRPr/>
            </a:pPr>
            <a:endParaRPr kumimoji="0" lang="en-US" sz="3200" b="1" i="1" u="none" strike="noStrike" kern="0" cap="none" spc="0" normalizeH="0" baseline="0" noProof="0" dirty="0">
              <a:ln>
                <a:noFill/>
              </a:ln>
              <a:solidFill>
                <a:srgbClr val="FFFF00"/>
              </a:solidFill>
              <a:effectLst/>
              <a:uLnTx/>
              <a:uFillTx/>
              <a:latin typeface="Arial"/>
              <a:ea typeface="MS PGothic" panose="020B0600070205080204" pitchFamily="34" charset="-128"/>
              <a:cs typeface="Arial"/>
            </a:endParaRPr>
          </a:p>
          <a:p>
            <a:pPr marL="400050" marR="0" lvl="1" indent="0" algn="l" defTabSz="914400" rtl="0" eaLnBrk="0" fontAlgn="base" latinLnBrk="0" hangingPunct="0">
              <a:lnSpc>
                <a:spcPct val="100000"/>
              </a:lnSpc>
              <a:spcBef>
                <a:spcPts val="240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Arial"/>
              <a:cs typeface="Arial"/>
            </a:endParaRPr>
          </a:p>
        </p:txBody>
      </p:sp>
      <p:sp>
        <p:nvSpPr>
          <p:cNvPr id="6" name="Title 1">
            <a:extLst>
              <a:ext uri="{FF2B5EF4-FFF2-40B4-BE49-F238E27FC236}">
                <a16:creationId xmlns:a16="http://schemas.microsoft.com/office/drawing/2014/main" id="{C2EB84E4-A58E-5348-9C2D-5F25730E9701}"/>
              </a:ext>
            </a:extLst>
          </p:cNvPr>
          <p:cNvSpPr txBox="1">
            <a:spLocks/>
          </p:cNvSpPr>
          <p:nvPr/>
        </p:nvSpPr>
        <p:spPr>
          <a:xfrm>
            <a:off x="533400" y="152400"/>
            <a:ext cx="11071034" cy="1334416"/>
          </a:xfrm>
          <a:prstGeom prst="rect">
            <a:avLst/>
          </a:prstGeom>
          <a:ln w="38100">
            <a:solidFill>
              <a:srgbClr val="0070C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Critical Challenges to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Mainstream Shortcut N Removal</a:t>
            </a:r>
          </a:p>
        </p:txBody>
      </p:sp>
    </p:spTree>
    <p:extLst>
      <p:ext uri="{BB962C8B-B14F-4D97-AF65-F5344CB8AC3E}">
        <p14:creationId xmlns:p14="http://schemas.microsoft.com/office/powerpoint/2010/main" val="391102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7960" y="2402272"/>
            <a:ext cx="4495800" cy="1371600"/>
          </a:xfrm>
        </p:spPr>
        <p:txBody>
          <a:bodyPr/>
          <a:lstStyle/>
          <a:p>
            <a:pPr marL="0" indent="0" algn="ctr">
              <a:buNone/>
            </a:pPr>
            <a:r>
              <a:rPr lang="en-US" sz="2000" b="1" u="sng" dirty="0"/>
              <a:t>Anaerobic Conditions: </a:t>
            </a:r>
            <a:br>
              <a:rPr lang="en-US" sz="2000" b="1" u="sng" dirty="0"/>
            </a:br>
            <a:r>
              <a:rPr lang="en-US" sz="2000" b="1" dirty="0"/>
              <a:t>P Release from Polyphosphate</a:t>
            </a:r>
          </a:p>
        </p:txBody>
      </p:sp>
      <p:pic>
        <p:nvPicPr>
          <p:cNvPr id="4" name="Picture 3"/>
          <p:cNvPicPr>
            <a:picLocks noChangeAspect="1"/>
          </p:cNvPicPr>
          <p:nvPr/>
        </p:nvPicPr>
        <p:blipFill>
          <a:blip r:embed="rId3"/>
          <a:stretch>
            <a:fillRect/>
          </a:stretch>
        </p:blipFill>
        <p:spPr>
          <a:xfrm>
            <a:off x="859576" y="3326298"/>
            <a:ext cx="5112568" cy="2732579"/>
          </a:xfrm>
          <a:prstGeom prst="rect">
            <a:avLst/>
          </a:prstGeom>
        </p:spPr>
      </p:pic>
      <p:sp>
        <p:nvSpPr>
          <p:cNvPr id="5" name="Content Placeholder 2"/>
          <p:cNvSpPr txBox="1">
            <a:spLocks/>
          </p:cNvSpPr>
          <p:nvPr/>
        </p:nvSpPr>
        <p:spPr bwMode="auto">
          <a:xfrm>
            <a:off x="6565393" y="2348327"/>
            <a:ext cx="4401503"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u="sng" dirty="0">
                <a:latin typeface="Calibri"/>
              </a:rPr>
              <a:t>Aerobic (or denitrifying?) Conditions:</a:t>
            </a:r>
            <a:br>
              <a:rPr lang="en-US" sz="2000" b="1" u="sng" dirty="0">
                <a:latin typeface="Calibri"/>
              </a:rPr>
            </a:br>
            <a:r>
              <a:rPr lang="en-US" sz="2000" b="1" dirty="0">
                <a:latin typeface="Calibri"/>
              </a:rPr>
              <a:t> P Uptake for Polyphosphate Synthesis</a:t>
            </a:r>
          </a:p>
        </p:txBody>
      </p:sp>
      <p:pic>
        <p:nvPicPr>
          <p:cNvPr id="6" name="Picture 5"/>
          <p:cNvPicPr>
            <a:picLocks noChangeAspect="1"/>
          </p:cNvPicPr>
          <p:nvPr/>
        </p:nvPicPr>
        <p:blipFill>
          <a:blip r:embed="rId4"/>
          <a:stretch>
            <a:fillRect/>
          </a:stretch>
        </p:blipFill>
        <p:spPr>
          <a:xfrm>
            <a:off x="6858001" y="3140968"/>
            <a:ext cx="3748881" cy="3103240"/>
          </a:xfrm>
          <a:prstGeom prst="rect">
            <a:avLst/>
          </a:prstGeom>
        </p:spPr>
      </p:pic>
      <p:sp>
        <p:nvSpPr>
          <p:cNvPr id="10" name="TextBox 9"/>
          <p:cNvSpPr txBox="1"/>
          <p:nvPr/>
        </p:nvSpPr>
        <p:spPr>
          <a:xfrm>
            <a:off x="1828800" y="6457890"/>
            <a:ext cx="8534400" cy="400110"/>
          </a:xfrm>
          <a:prstGeom prst="rect">
            <a:avLst/>
          </a:prstGeom>
          <a:noFill/>
        </p:spPr>
        <p:txBody>
          <a:bodyPr wrap="square" rtlCol="0">
            <a:spAutoFit/>
          </a:bodyPr>
          <a:lstStyle/>
          <a:p>
            <a:pPr fontAlgn="base">
              <a:spcBef>
                <a:spcPct val="0"/>
              </a:spcBef>
              <a:spcAft>
                <a:spcPct val="0"/>
              </a:spcAft>
            </a:pPr>
            <a:r>
              <a:rPr lang="en-US" sz="1000" dirty="0">
                <a:latin typeface="Verdana" pitchFamily="34" charset="0"/>
                <a:cs typeface="Arial" pitchFamily="34" charset="0"/>
              </a:rPr>
              <a:t>Source: </a:t>
            </a:r>
            <a:r>
              <a:rPr lang="en-US" sz="1000" dirty="0" err="1">
                <a:latin typeface="Verdana" pitchFamily="34" charset="0"/>
                <a:cs typeface="Arial" pitchFamily="34" charset="0"/>
              </a:rPr>
              <a:t>Wentzel</a:t>
            </a:r>
            <a:r>
              <a:rPr lang="en-US" sz="1000" dirty="0">
                <a:latin typeface="Verdana" pitchFamily="34" charset="0"/>
                <a:cs typeface="Arial" pitchFamily="34" charset="0"/>
              </a:rPr>
              <a:t> et al. (2008) “Phosphorus Removal” in </a:t>
            </a:r>
            <a:r>
              <a:rPr lang="en-US" sz="1000" dirty="0" err="1">
                <a:latin typeface="Verdana" pitchFamily="34" charset="0"/>
                <a:cs typeface="Arial" pitchFamily="34" charset="0"/>
              </a:rPr>
              <a:t>Henze</a:t>
            </a:r>
            <a:r>
              <a:rPr lang="en-US" sz="1000" dirty="0">
                <a:latin typeface="Verdana" pitchFamily="34" charset="0"/>
                <a:cs typeface="Arial" pitchFamily="34" charset="0"/>
              </a:rPr>
              <a:t>, van </a:t>
            </a:r>
            <a:r>
              <a:rPr lang="en-US" sz="1000" dirty="0" err="1">
                <a:latin typeface="Verdana" pitchFamily="34" charset="0"/>
                <a:cs typeface="Arial" pitchFamily="34" charset="0"/>
              </a:rPr>
              <a:t>Loosdrecht</a:t>
            </a:r>
            <a:r>
              <a:rPr lang="en-US" sz="1000" dirty="0">
                <a:latin typeface="Verdana" pitchFamily="34" charset="0"/>
                <a:cs typeface="Arial" pitchFamily="34" charset="0"/>
              </a:rPr>
              <a:t>, </a:t>
            </a:r>
            <a:r>
              <a:rPr lang="en-US" sz="1000" dirty="0" err="1">
                <a:latin typeface="Verdana" pitchFamily="34" charset="0"/>
                <a:cs typeface="Arial" pitchFamily="34" charset="0"/>
              </a:rPr>
              <a:t>Ekama</a:t>
            </a:r>
            <a:r>
              <a:rPr lang="en-US" sz="1000" dirty="0">
                <a:latin typeface="Verdana" pitchFamily="34" charset="0"/>
                <a:cs typeface="Arial" pitchFamily="34" charset="0"/>
              </a:rPr>
              <a:t>, and </a:t>
            </a:r>
            <a:r>
              <a:rPr lang="en-US" sz="1000" dirty="0" err="1">
                <a:latin typeface="Verdana" pitchFamily="34" charset="0"/>
                <a:cs typeface="Arial" pitchFamily="34" charset="0"/>
              </a:rPr>
              <a:t>Brdjanovic</a:t>
            </a:r>
            <a:r>
              <a:rPr lang="en-US" sz="1000" dirty="0">
                <a:latin typeface="Verdana" pitchFamily="34" charset="0"/>
                <a:cs typeface="Arial" pitchFamily="34" charset="0"/>
              </a:rPr>
              <a:t>, Ed. Biological Wastewater Treatment: Principles, Modeling, and Design.   IWA Publishing: London, UK</a:t>
            </a:r>
          </a:p>
        </p:txBody>
      </p:sp>
      <p:sp>
        <p:nvSpPr>
          <p:cNvPr id="11" name="Rectangle 10"/>
          <p:cNvSpPr/>
          <p:nvPr/>
        </p:nvSpPr>
        <p:spPr>
          <a:xfrm>
            <a:off x="9552384" y="0"/>
            <a:ext cx="1115616" cy="9807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474800" y="4372000"/>
            <a:ext cx="432048" cy="288032"/>
          </a:xfrm>
          <a:prstGeom prst="rect">
            <a:avLst/>
          </a:prstGeom>
          <a:solidFill>
            <a:srgbClr val="72AA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392144" y="4291280"/>
            <a:ext cx="936104" cy="584776"/>
          </a:xfrm>
          <a:prstGeom prst="rect">
            <a:avLst/>
          </a:prstGeom>
          <a:noFill/>
        </p:spPr>
        <p:txBody>
          <a:bodyPr wrap="square" rtlCol="0">
            <a:spAutoFit/>
          </a:bodyPr>
          <a:lstStyle/>
          <a:p>
            <a:r>
              <a:rPr lang="en-US" sz="1600" b="1" dirty="0">
                <a:solidFill>
                  <a:schemeClr val="bg1"/>
                </a:solidFill>
              </a:rPr>
              <a:t>(NO</a:t>
            </a:r>
            <a:r>
              <a:rPr lang="en-US" sz="1600" b="1" baseline="-25000" dirty="0">
                <a:solidFill>
                  <a:schemeClr val="bg1"/>
                </a:solidFill>
              </a:rPr>
              <a:t>3</a:t>
            </a:r>
            <a:r>
              <a:rPr lang="en-US" sz="1600" b="1" baseline="30000" dirty="0">
                <a:solidFill>
                  <a:schemeClr val="bg1"/>
                </a:solidFill>
              </a:rPr>
              <a:t>-</a:t>
            </a:r>
            <a:r>
              <a:rPr lang="en-US" sz="1600" b="1" dirty="0">
                <a:solidFill>
                  <a:schemeClr val="bg1"/>
                </a:solidFill>
              </a:rPr>
              <a:t>)</a:t>
            </a:r>
          </a:p>
          <a:p>
            <a:r>
              <a:rPr lang="en-US" sz="1600" b="1" dirty="0">
                <a:solidFill>
                  <a:schemeClr val="bg1"/>
                </a:solidFill>
              </a:rPr>
              <a:t>(NO</a:t>
            </a:r>
            <a:r>
              <a:rPr lang="en-US" sz="1600" b="1" baseline="-25000" dirty="0">
                <a:solidFill>
                  <a:schemeClr val="bg1"/>
                </a:solidFill>
              </a:rPr>
              <a:t>2</a:t>
            </a:r>
            <a:r>
              <a:rPr lang="en-US" sz="1600" b="1" baseline="30000" dirty="0">
                <a:solidFill>
                  <a:schemeClr val="bg1"/>
                </a:solidFill>
              </a:rPr>
              <a:t>-</a:t>
            </a:r>
            <a:r>
              <a:rPr lang="en-US" sz="1600" b="1" dirty="0">
                <a:solidFill>
                  <a:schemeClr val="bg1"/>
                </a:solidFill>
              </a:rPr>
              <a:t>)</a:t>
            </a:r>
          </a:p>
        </p:txBody>
      </p:sp>
      <p:sp>
        <p:nvSpPr>
          <p:cNvPr id="2" name="TextBox 1"/>
          <p:cNvSpPr txBox="1"/>
          <p:nvPr/>
        </p:nvSpPr>
        <p:spPr>
          <a:xfrm>
            <a:off x="838200" y="843562"/>
            <a:ext cx="10103296" cy="1107996"/>
          </a:xfrm>
          <a:prstGeom prst="rect">
            <a:avLst/>
          </a:prstGeom>
          <a:noFill/>
          <a:ln w="38100" cmpd="sng">
            <a:solidFill>
              <a:schemeClr val="tx1"/>
            </a:solidFill>
          </a:ln>
        </p:spPr>
        <p:txBody>
          <a:bodyPr wrap="square" rtlCol="0">
            <a:spAutoFit/>
          </a:bodyPr>
          <a:lstStyle/>
          <a:p>
            <a:r>
              <a:rPr lang="en-US" sz="2200" i="1" dirty="0"/>
              <a:t>PAOs are a critical microbial functional guild in processes that facilitate </a:t>
            </a:r>
            <a:r>
              <a:rPr lang="en-US" sz="2200" b="1" i="1" dirty="0">
                <a:solidFill>
                  <a:srgbClr val="FF0000"/>
                </a:solidFill>
              </a:rPr>
              <a:t>Enhanced Biological Phosphorus Removal processes (</a:t>
            </a:r>
            <a:r>
              <a:rPr lang="en-US" sz="2200" b="1" i="1" dirty="0" err="1">
                <a:solidFill>
                  <a:srgbClr val="FF0000"/>
                </a:solidFill>
              </a:rPr>
              <a:t>BioP</a:t>
            </a:r>
            <a:r>
              <a:rPr lang="en-US" sz="2200" b="1" i="1" dirty="0">
                <a:solidFill>
                  <a:srgbClr val="FF0000"/>
                </a:solidFill>
              </a:rPr>
              <a:t> or EBPR).  </a:t>
            </a:r>
            <a:r>
              <a:rPr lang="en-US" sz="2200" i="1" dirty="0"/>
              <a:t>Most PAOs are thought to affiliate with as-yet-uncultivated </a:t>
            </a:r>
            <a:r>
              <a:rPr lang="en-US" sz="2200" b="1" i="1" dirty="0" err="1"/>
              <a:t>Candidatus</a:t>
            </a:r>
            <a:r>
              <a:rPr lang="en-US" sz="2200" b="1" i="1" dirty="0"/>
              <a:t> ‘</a:t>
            </a:r>
            <a:r>
              <a:rPr lang="en-US" sz="2200" b="1" i="1" dirty="0" err="1"/>
              <a:t>Accumulibacter</a:t>
            </a:r>
            <a:r>
              <a:rPr lang="en-US" sz="2200" b="1" i="1" dirty="0"/>
              <a:t> </a:t>
            </a:r>
            <a:r>
              <a:rPr lang="en-US" sz="2200" b="1" i="1" dirty="0" err="1"/>
              <a:t>phosphatis</a:t>
            </a:r>
            <a:r>
              <a:rPr lang="en-US" sz="2200" i="1" dirty="0"/>
              <a:t>’. </a:t>
            </a:r>
          </a:p>
        </p:txBody>
      </p:sp>
      <p:sp>
        <p:nvSpPr>
          <p:cNvPr id="14" name="Title 1">
            <a:extLst>
              <a:ext uri="{FF2B5EF4-FFF2-40B4-BE49-F238E27FC236}">
                <a16:creationId xmlns:a16="http://schemas.microsoft.com/office/drawing/2014/main" id="{A13C196A-D2B1-D94C-89E7-DB0F217C8819}"/>
              </a:ext>
            </a:extLst>
          </p:cNvPr>
          <p:cNvSpPr txBox="1">
            <a:spLocks/>
          </p:cNvSpPr>
          <p:nvPr/>
        </p:nvSpPr>
        <p:spPr>
          <a:xfrm>
            <a:off x="228600" y="-149719"/>
            <a:ext cx="11734800" cy="114300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0070C0"/>
                </a:solidFill>
                <a:latin typeface="Arial" panose="020B0604020202020204" pitchFamily="34" charset="0"/>
                <a:cs typeface="Arial" panose="020B0604020202020204" pitchFamily="34" charset="0"/>
              </a:rPr>
              <a:t>Polyphosphate Accumulating Organisms (PAOs)</a:t>
            </a:r>
            <a:endParaRPr lang="en-US" sz="32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9641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52269" y="764705"/>
            <a:ext cx="8532440" cy="5494831"/>
          </a:xfrm>
          <a:prstGeom prst="rect">
            <a:avLst/>
          </a:prstGeom>
        </p:spPr>
      </p:pic>
      <p:sp>
        <p:nvSpPr>
          <p:cNvPr id="8" name="TextBox 7"/>
          <p:cNvSpPr txBox="1"/>
          <p:nvPr/>
        </p:nvSpPr>
        <p:spPr>
          <a:xfrm>
            <a:off x="5818489" y="6581002"/>
            <a:ext cx="8568952" cy="276999"/>
          </a:xfrm>
          <a:prstGeom prst="rect">
            <a:avLst/>
          </a:prstGeom>
          <a:noFill/>
        </p:spPr>
        <p:txBody>
          <a:bodyPr wrap="square" rtlCol="0">
            <a:spAutoFit/>
          </a:bodyPr>
          <a:lstStyle/>
          <a:p>
            <a:r>
              <a:rPr lang="en-US" sz="1200" dirty="0"/>
              <a:t>He, S. &amp; McMahon, K. D. </a:t>
            </a:r>
            <a:r>
              <a:rPr lang="en-US" sz="1200" i="1" dirty="0"/>
              <a:t>Microbial Biotechnology</a:t>
            </a:r>
            <a:r>
              <a:rPr lang="en-US" sz="1200" dirty="0"/>
              <a:t>. 4.5 (2011): 603-619</a:t>
            </a:r>
          </a:p>
        </p:txBody>
      </p:sp>
      <p:sp>
        <p:nvSpPr>
          <p:cNvPr id="6" name="Title 1">
            <a:extLst>
              <a:ext uri="{FF2B5EF4-FFF2-40B4-BE49-F238E27FC236}">
                <a16:creationId xmlns:a16="http://schemas.microsoft.com/office/drawing/2014/main" id="{42604AD7-D7CB-8140-8C65-08A46642AE77}"/>
              </a:ext>
            </a:extLst>
          </p:cNvPr>
          <p:cNvSpPr txBox="1">
            <a:spLocks/>
          </p:cNvSpPr>
          <p:nvPr/>
        </p:nvSpPr>
        <p:spPr>
          <a:xfrm>
            <a:off x="228600" y="-149719"/>
            <a:ext cx="11734800" cy="114300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0070C0"/>
                </a:solidFill>
                <a:latin typeface="Arial" panose="020B0604020202020204" pitchFamily="34" charset="0"/>
                <a:cs typeface="Arial" panose="020B0604020202020204" pitchFamily="34" charset="0"/>
              </a:rPr>
              <a:t>Enhanced Biological Phosphorus Removal (EBPR)</a:t>
            </a:r>
            <a:endParaRPr lang="en-US" sz="32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024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5596"/>
            <a:ext cx="8813800" cy="1143000"/>
          </a:xfrm>
        </p:spPr>
        <p:txBody>
          <a:bodyPr/>
          <a:lstStyle/>
          <a:p>
            <a:r>
              <a:rPr lang="en-US" b="1" dirty="0">
                <a:solidFill>
                  <a:srgbClr val="0070C0"/>
                </a:solidFill>
              </a:rPr>
              <a:t>Conventional Routes for Integrated </a:t>
            </a:r>
            <a:r>
              <a:rPr lang="en-US" b="1" dirty="0" err="1">
                <a:solidFill>
                  <a:srgbClr val="0070C0"/>
                </a:solidFill>
              </a:rPr>
              <a:t>BioP</a:t>
            </a:r>
            <a:r>
              <a:rPr lang="en-US" b="1" dirty="0">
                <a:solidFill>
                  <a:srgbClr val="0070C0"/>
                </a:solidFill>
              </a:rPr>
              <a:t> and N removal</a:t>
            </a:r>
          </a:p>
        </p:txBody>
      </p:sp>
      <p:sp>
        <p:nvSpPr>
          <p:cNvPr id="4" name="Rectangle 4"/>
          <p:cNvSpPr>
            <a:spLocks noChangeArrowheads="1"/>
          </p:cNvSpPr>
          <p:nvPr/>
        </p:nvSpPr>
        <p:spPr bwMode="auto">
          <a:xfrm>
            <a:off x="4133966" y="2465389"/>
            <a:ext cx="927100" cy="69373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000">
              <a:solidFill>
                <a:srgbClr val="000000"/>
              </a:solidFill>
              <a:latin typeface="Arial"/>
              <a:ea typeface="ＭＳ Ｐゴシック"/>
            </a:endParaRPr>
          </a:p>
        </p:txBody>
      </p:sp>
      <p:sp>
        <p:nvSpPr>
          <p:cNvPr id="5" name="Rectangle 5"/>
          <p:cNvSpPr>
            <a:spLocks noChangeArrowheads="1"/>
          </p:cNvSpPr>
          <p:nvPr/>
        </p:nvSpPr>
        <p:spPr bwMode="auto">
          <a:xfrm>
            <a:off x="5734166" y="2463800"/>
            <a:ext cx="1003300" cy="6477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000">
              <a:solidFill>
                <a:srgbClr val="000000"/>
              </a:solidFill>
              <a:latin typeface="Arial"/>
              <a:ea typeface="ＭＳ Ｐゴシック"/>
            </a:endParaRPr>
          </a:p>
        </p:txBody>
      </p:sp>
      <p:sp>
        <p:nvSpPr>
          <p:cNvPr id="6" name="Line 6"/>
          <p:cNvSpPr>
            <a:spLocks noChangeShapeType="1"/>
          </p:cNvSpPr>
          <p:nvPr/>
        </p:nvSpPr>
        <p:spPr bwMode="auto">
          <a:xfrm>
            <a:off x="5099166" y="2781300"/>
            <a:ext cx="6477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ea typeface="ＭＳ Ｐゴシック"/>
            </a:endParaRPr>
          </a:p>
        </p:txBody>
      </p:sp>
      <p:sp>
        <p:nvSpPr>
          <p:cNvPr id="7" name="Line 7"/>
          <p:cNvSpPr>
            <a:spLocks noChangeShapeType="1"/>
          </p:cNvSpPr>
          <p:nvPr/>
        </p:nvSpPr>
        <p:spPr bwMode="auto">
          <a:xfrm>
            <a:off x="6737466" y="2768600"/>
            <a:ext cx="469900" cy="127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ea typeface="ＭＳ Ｐゴシック"/>
            </a:endParaRPr>
          </a:p>
        </p:txBody>
      </p:sp>
      <p:grpSp>
        <p:nvGrpSpPr>
          <p:cNvPr id="8" name="Group 8"/>
          <p:cNvGrpSpPr>
            <a:grpSpLocks/>
          </p:cNvGrpSpPr>
          <p:nvPr/>
        </p:nvGrpSpPr>
        <p:grpSpPr bwMode="auto">
          <a:xfrm flipV="1">
            <a:off x="6178666" y="2777442"/>
            <a:ext cx="2632854" cy="825015"/>
            <a:chOff x="1224" y="1937"/>
            <a:chExt cx="1739" cy="706"/>
          </a:xfrm>
        </p:grpSpPr>
        <p:sp>
          <p:nvSpPr>
            <p:cNvPr id="9" name="Line 9"/>
            <p:cNvSpPr>
              <a:spLocks noChangeShapeType="1"/>
            </p:cNvSpPr>
            <p:nvPr/>
          </p:nvSpPr>
          <p:spPr bwMode="auto">
            <a:xfrm flipH="1" flipV="1">
              <a:off x="2952" y="1941"/>
              <a:ext cx="11" cy="70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ea typeface="ＭＳ Ｐゴシック"/>
              </a:endParaRPr>
            </a:p>
          </p:txBody>
        </p:sp>
        <p:sp>
          <p:nvSpPr>
            <p:cNvPr id="10" name="Line 10"/>
            <p:cNvSpPr>
              <a:spLocks noChangeShapeType="1"/>
            </p:cNvSpPr>
            <p:nvPr/>
          </p:nvSpPr>
          <p:spPr bwMode="auto">
            <a:xfrm flipH="1">
              <a:off x="1230" y="1937"/>
              <a:ext cx="17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ea typeface="ＭＳ Ｐゴシック"/>
              </a:endParaRPr>
            </a:p>
          </p:txBody>
        </p:sp>
        <p:sp>
          <p:nvSpPr>
            <p:cNvPr id="11" name="Line 11"/>
            <p:cNvSpPr>
              <a:spLocks noChangeShapeType="1"/>
            </p:cNvSpPr>
            <p:nvPr/>
          </p:nvSpPr>
          <p:spPr bwMode="auto">
            <a:xfrm flipH="1">
              <a:off x="1224" y="1941"/>
              <a:ext cx="6" cy="42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ea typeface="ＭＳ Ｐゴシック"/>
              </a:endParaRPr>
            </a:p>
          </p:txBody>
        </p:sp>
      </p:grpSp>
      <p:sp>
        <p:nvSpPr>
          <p:cNvPr id="12" name="Rectangle 12"/>
          <p:cNvSpPr>
            <a:spLocks noChangeArrowheads="1"/>
          </p:cNvSpPr>
          <p:nvPr/>
        </p:nvSpPr>
        <p:spPr bwMode="auto">
          <a:xfrm>
            <a:off x="4108567" y="2660650"/>
            <a:ext cx="982663"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sz="1400" noProof="1">
                <a:solidFill>
                  <a:srgbClr val="000000"/>
                </a:solidFill>
                <a:latin typeface="Arial"/>
                <a:ea typeface="ＭＳ Ｐゴシック"/>
              </a:rPr>
              <a:t>Anaerobic</a:t>
            </a:r>
            <a:endParaRPr lang="en-US" sz="1400" dirty="0">
              <a:solidFill>
                <a:srgbClr val="000000"/>
              </a:solidFill>
              <a:latin typeface="Arial"/>
              <a:ea typeface="ＭＳ Ｐゴシック"/>
            </a:endParaRPr>
          </a:p>
        </p:txBody>
      </p:sp>
      <p:sp>
        <p:nvSpPr>
          <p:cNvPr id="13" name="Rectangle 13"/>
          <p:cNvSpPr>
            <a:spLocks noChangeArrowheads="1"/>
          </p:cNvSpPr>
          <p:nvPr/>
        </p:nvSpPr>
        <p:spPr bwMode="auto">
          <a:xfrm>
            <a:off x="5797666" y="2660650"/>
            <a:ext cx="7175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sz="1400" noProof="1">
                <a:solidFill>
                  <a:srgbClr val="000000"/>
                </a:solidFill>
                <a:latin typeface="Arial"/>
                <a:ea typeface="ＭＳ Ｐゴシック"/>
              </a:rPr>
              <a:t>Anoxic</a:t>
            </a:r>
            <a:endParaRPr lang="en-US" sz="1400">
              <a:solidFill>
                <a:srgbClr val="000000"/>
              </a:solidFill>
              <a:latin typeface="Arial"/>
              <a:ea typeface="ＭＳ Ｐゴシック"/>
            </a:endParaRPr>
          </a:p>
        </p:txBody>
      </p:sp>
      <p:sp>
        <p:nvSpPr>
          <p:cNvPr id="14" name="Line 14"/>
          <p:cNvSpPr>
            <a:spLocks noChangeShapeType="1"/>
          </p:cNvSpPr>
          <p:nvPr/>
        </p:nvSpPr>
        <p:spPr bwMode="auto">
          <a:xfrm flipV="1">
            <a:off x="7905866" y="309880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ea typeface="ＭＳ Ｐゴシック"/>
            </a:endParaRPr>
          </a:p>
        </p:txBody>
      </p:sp>
      <p:sp>
        <p:nvSpPr>
          <p:cNvPr id="15" name="Rectangle 15"/>
          <p:cNvSpPr>
            <a:spLocks noChangeArrowheads="1"/>
          </p:cNvSpPr>
          <p:nvPr/>
        </p:nvSpPr>
        <p:spPr bwMode="auto">
          <a:xfrm>
            <a:off x="7905866" y="3117851"/>
            <a:ext cx="391454"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solidFill>
                  <a:srgbClr val="000000"/>
                </a:solidFill>
                <a:latin typeface="Arial"/>
                <a:ea typeface="ＭＳ Ｐゴシック"/>
              </a:rPr>
              <a:t>O</a:t>
            </a:r>
            <a:r>
              <a:rPr lang="en-US" sz="1400" baseline="-25000">
                <a:solidFill>
                  <a:srgbClr val="000000"/>
                </a:solidFill>
                <a:latin typeface="Arial"/>
                <a:ea typeface="ＭＳ Ｐゴシック"/>
              </a:rPr>
              <a:t>2</a:t>
            </a:r>
          </a:p>
        </p:txBody>
      </p:sp>
      <p:sp>
        <p:nvSpPr>
          <p:cNvPr id="16" name="Line 21"/>
          <p:cNvSpPr>
            <a:spLocks noChangeShapeType="1"/>
          </p:cNvSpPr>
          <p:nvPr/>
        </p:nvSpPr>
        <p:spPr bwMode="auto">
          <a:xfrm>
            <a:off x="3486266" y="2819400"/>
            <a:ext cx="6477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ea typeface="ＭＳ Ｐゴシック"/>
            </a:endParaRPr>
          </a:p>
        </p:txBody>
      </p:sp>
      <p:sp>
        <p:nvSpPr>
          <p:cNvPr id="17" name="Rectangle 22"/>
          <p:cNvSpPr>
            <a:spLocks noChangeArrowheads="1"/>
          </p:cNvSpPr>
          <p:nvPr/>
        </p:nvSpPr>
        <p:spPr bwMode="auto">
          <a:xfrm>
            <a:off x="7270866" y="2452689"/>
            <a:ext cx="1149350" cy="65563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000">
              <a:solidFill>
                <a:srgbClr val="000000"/>
              </a:solidFill>
              <a:latin typeface="Arial"/>
              <a:ea typeface="ＭＳ Ｐゴシック"/>
            </a:endParaRPr>
          </a:p>
        </p:txBody>
      </p:sp>
      <p:sp>
        <p:nvSpPr>
          <p:cNvPr id="18" name="Rectangle 23"/>
          <p:cNvSpPr>
            <a:spLocks noChangeArrowheads="1"/>
          </p:cNvSpPr>
          <p:nvPr/>
        </p:nvSpPr>
        <p:spPr bwMode="auto">
          <a:xfrm>
            <a:off x="7499467" y="2635250"/>
            <a:ext cx="785813"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sz="1400" noProof="1">
                <a:solidFill>
                  <a:srgbClr val="000000"/>
                </a:solidFill>
                <a:latin typeface="Arial"/>
                <a:ea typeface="ＭＳ Ｐゴシック"/>
              </a:rPr>
              <a:t>Aerobic</a:t>
            </a:r>
            <a:endParaRPr lang="en-US" sz="1400">
              <a:solidFill>
                <a:srgbClr val="000000"/>
              </a:solidFill>
              <a:latin typeface="Arial"/>
              <a:ea typeface="ＭＳ Ｐゴシック"/>
            </a:endParaRPr>
          </a:p>
        </p:txBody>
      </p:sp>
      <p:sp>
        <p:nvSpPr>
          <p:cNvPr id="19" name="Line 13"/>
          <p:cNvSpPr>
            <a:spLocks noChangeShapeType="1"/>
          </p:cNvSpPr>
          <p:nvPr/>
        </p:nvSpPr>
        <p:spPr bwMode="auto">
          <a:xfrm>
            <a:off x="9149594" y="3114676"/>
            <a:ext cx="0" cy="1000125"/>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ea typeface="ＭＳ Ｐゴシック"/>
            </a:endParaRPr>
          </a:p>
        </p:txBody>
      </p:sp>
      <p:sp>
        <p:nvSpPr>
          <p:cNvPr id="20" name="Line 14"/>
          <p:cNvSpPr>
            <a:spLocks noChangeShapeType="1"/>
          </p:cNvSpPr>
          <p:nvPr/>
        </p:nvSpPr>
        <p:spPr bwMode="auto">
          <a:xfrm flipH="1" flipV="1">
            <a:off x="3689466" y="4097868"/>
            <a:ext cx="5460128" cy="16933"/>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ea typeface="ＭＳ Ｐゴシック"/>
            </a:endParaRPr>
          </a:p>
        </p:txBody>
      </p:sp>
      <p:sp>
        <p:nvSpPr>
          <p:cNvPr id="21" name="Line 15"/>
          <p:cNvSpPr>
            <a:spLocks noChangeShapeType="1"/>
          </p:cNvSpPr>
          <p:nvPr/>
        </p:nvSpPr>
        <p:spPr bwMode="auto">
          <a:xfrm flipH="1" flipV="1">
            <a:off x="3689465" y="2806701"/>
            <a:ext cx="1" cy="127423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ea typeface="ＭＳ Ｐゴシック"/>
            </a:endParaRPr>
          </a:p>
        </p:txBody>
      </p:sp>
      <p:sp>
        <p:nvSpPr>
          <p:cNvPr id="22" name="Line 16"/>
          <p:cNvSpPr>
            <a:spLocks noChangeShapeType="1"/>
          </p:cNvSpPr>
          <p:nvPr/>
        </p:nvSpPr>
        <p:spPr bwMode="auto">
          <a:xfrm flipV="1">
            <a:off x="9149594" y="4114800"/>
            <a:ext cx="56813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ea typeface="ＭＳ Ｐゴシック"/>
            </a:endParaRPr>
          </a:p>
        </p:txBody>
      </p:sp>
      <p:sp>
        <p:nvSpPr>
          <p:cNvPr id="23" name="Line 17"/>
          <p:cNvSpPr>
            <a:spLocks noChangeShapeType="1"/>
          </p:cNvSpPr>
          <p:nvPr/>
        </p:nvSpPr>
        <p:spPr bwMode="auto">
          <a:xfrm>
            <a:off x="9298632" y="2806700"/>
            <a:ext cx="6858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ea typeface="ＭＳ Ｐゴシック"/>
            </a:endParaRPr>
          </a:p>
        </p:txBody>
      </p:sp>
      <p:sp>
        <p:nvSpPr>
          <p:cNvPr id="24" name="AutoShape 34"/>
          <p:cNvSpPr>
            <a:spLocks noChangeArrowheads="1"/>
          </p:cNvSpPr>
          <p:nvPr/>
        </p:nvSpPr>
        <p:spPr bwMode="auto">
          <a:xfrm flipV="1">
            <a:off x="8917632" y="2552700"/>
            <a:ext cx="457200" cy="800100"/>
          </a:xfrm>
          <a:prstGeom prst="triangle">
            <a:avLst>
              <a:gd name="adj" fmla="val 500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ea typeface="ＭＳ Ｐゴシック"/>
            </a:endParaRPr>
          </a:p>
        </p:txBody>
      </p:sp>
      <p:sp>
        <p:nvSpPr>
          <p:cNvPr id="25" name="Rectangle 43"/>
          <p:cNvSpPr>
            <a:spLocks noChangeArrowheads="1"/>
          </p:cNvSpPr>
          <p:nvPr/>
        </p:nvSpPr>
        <p:spPr bwMode="auto">
          <a:xfrm>
            <a:off x="5158431" y="3833283"/>
            <a:ext cx="20574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solidFill>
                  <a:srgbClr val="000000"/>
                </a:solidFill>
                <a:latin typeface="Arial"/>
                <a:ea typeface="ＭＳ Ｐゴシック"/>
              </a:rPr>
              <a:t>Settled biomass recycle</a:t>
            </a:r>
            <a:endParaRPr lang="en-US" sz="1400" baseline="30000" dirty="0">
              <a:solidFill>
                <a:srgbClr val="000000"/>
              </a:solidFill>
              <a:latin typeface="Arial"/>
              <a:ea typeface="ＭＳ Ｐゴシック"/>
            </a:endParaRPr>
          </a:p>
        </p:txBody>
      </p:sp>
      <p:sp>
        <p:nvSpPr>
          <p:cNvPr id="26" name="Line 7"/>
          <p:cNvSpPr>
            <a:spLocks noChangeShapeType="1"/>
          </p:cNvSpPr>
          <p:nvPr/>
        </p:nvSpPr>
        <p:spPr bwMode="auto">
          <a:xfrm>
            <a:off x="8422332" y="2760133"/>
            <a:ext cx="558801"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ea typeface="ＭＳ Ｐゴシック"/>
            </a:endParaRPr>
          </a:p>
        </p:txBody>
      </p:sp>
      <p:sp>
        <p:nvSpPr>
          <p:cNvPr id="27" name="Rectangle 63"/>
          <p:cNvSpPr>
            <a:spLocks noChangeArrowheads="1"/>
          </p:cNvSpPr>
          <p:nvPr/>
        </p:nvSpPr>
        <p:spPr bwMode="auto">
          <a:xfrm>
            <a:off x="6491933" y="3276601"/>
            <a:ext cx="561372"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solidFill>
                  <a:srgbClr val="000000"/>
                </a:solidFill>
                <a:latin typeface="Arial"/>
                <a:ea typeface="ＭＳ Ｐゴシック"/>
              </a:rPr>
              <a:t>NO</a:t>
            </a:r>
            <a:r>
              <a:rPr lang="en-US" sz="1400" baseline="-25000" dirty="0">
                <a:solidFill>
                  <a:srgbClr val="000000"/>
                </a:solidFill>
                <a:latin typeface="Arial"/>
                <a:ea typeface="ＭＳ Ｐゴシック"/>
              </a:rPr>
              <a:t>3</a:t>
            </a:r>
            <a:r>
              <a:rPr lang="en-US" sz="1400" baseline="30000" dirty="0">
                <a:solidFill>
                  <a:srgbClr val="000000"/>
                </a:solidFill>
                <a:latin typeface="Arial"/>
                <a:ea typeface="ＭＳ Ｐゴシック"/>
              </a:rPr>
              <a:t>-</a:t>
            </a:r>
          </a:p>
        </p:txBody>
      </p:sp>
      <p:sp>
        <p:nvSpPr>
          <p:cNvPr id="28" name="TextBox 27"/>
          <p:cNvSpPr txBox="1"/>
          <p:nvPr/>
        </p:nvSpPr>
        <p:spPr>
          <a:xfrm>
            <a:off x="623718" y="4344966"/>
            <a:ext cx="11444734" cy="2462213"/>
          </a:xfrm>
          <a:prstGeom prst="rect">
            <a:avLst/>
          </a:prstGeom>
          <a:noFill/>
        </p:spPr>
        <p:txBody>
          <a:bodyPr wrap="square" rtlCol="0">
            <a:spAutoFit/>
          </a:bodyPr>
          <a:lstStyle/>
          <a:p>
            <a:pPr marL="285750" indent="-285750">
              <a:buFont typeface="Arial" charset="0"/>
              <a:buChar char="•"/>
            </a:pPr>
            <a:r>
              <a:rPr lang="en-US" sz="2200" dirty="0">
                <a:solidFill>
                  <a:srgbClr val="000000"/>
                </a:solidFill>
                <a:latin typeface="Arial"/>
                <a:ea typeface="ＭＳ Ｐゴシック"/>
              </a:rPr>
              <a:t>Conventional </a:t>
            </a:r>
            <a:r>
              <a:rPr lang="en-US" sz="2200" dirty="0" err="1">
                <a:solidFill>
                  <a:srgbClr val="000000"/>
                </a:solidFill>
                <a:latin typeface="Arial"/>
                <a:ea typeface="ＭＳ Ｐゴシック"/>
              </a:rPr>
              <a:t>BioP</a:t>
            </a:r>
            <a:r>
              <a:rPr lang="en-US" sz="2200" dirty="0">
                <a:solidFill>
                  <a:srgbClr val="000000"/>
                </a:solidFill>
                <a:latin typeface="Arial"/>
                <a:ea typeface="ＭＳ Ｐゴシック"/>
              </a:rPr>
              <a:t> and N removal processes are </a:t>
            </a:r>
            <a:r>
              <a:rPr lang="en-US" sz="2200" b="1" dirty="0">
                <a:solidFill>
                  <a:srgbClr val="FF0000"/>
                </a:solidFill>
                <a:latin typeface="Arial"/>
                <a:ea typeface="ＭＳ Ｐゴシック"/>
              </a:rPr>
              <a:t>energy intensive </a:t>
            </a:r>
            <a:r>
              <a:rPr lang="en-US" sz="2200" dirty="0">
                <a:solidFill>
                  <a:srgbClr val="000000"/>
                </a:solidFill>
                <a:latin typeface="Arial"/>
                <a:ea typeface="ＭＳ Ｐゴシック"/>
              </a:rPr>
              <a:t>due to the need to provide O</a:t>
            </a:r>
            <a:r>
              <a:rPr lang="en-US" sz="2200" baseline="-25000" dirty="0">
                <a:solidFill>
                  <a:srgbClr val="000000"/>
                </a:solidFill>
                <a:latin typeface="Arial"/>
                <a:ea typeface="ＭＳ Ｐゴシック"/>
              </a:rPr>
              <a:t>2</a:t>
            </a:r>
            <a:r>
              <a:rPr lang="en-US" sz="2200" dirty="0">
                <a:solidFill>
                  <a:srgbClr val="000000"/>
                </a:solidFill>
                <a:latin typeface="Arial"/>
                <a:ea typeface="ＭＳ Ｐゴシック"/>
              </a:rPr>
              <a:t> for both </a:t>
            </a:r>
            <a:r>
              <a:rPr lang="en-US" sz="2200" dirty="0" err="1">
                <a:solidFill>
                  <a:srgbClr val="000000"/>
                </a:solidFill>
                <a:latin typeface="Arial"/>
                <a:ea typeface="ＭＳ Ｐゴシック"/>
              </a:rPr>
              <a:t>nitrifiers</a:t>
            </a:r>
            <a:r>
              <a:rPr lang="en-US" sz="2200" dirty="0">
                <a:solidFill>
                  <a:srgbClr val="000000"/>
                </a:solidFill>
                <a:latin typeface="Arial"/>
                <a:ea typeface="ＭＳ Ｐゴシック"/>
              </a:rPr>
              <a:t> and PAOs</a:t>
            </a:r>
          </a:p>
          <a:p>
            <a:pPr marL="285750" indent="-285750">
              <a:buFont typeface="Arial" charset="0"/>
              <a:buChar char="•"/>
            </a:pPr>
            <a:r>
              <a:rPr lang="en-US" sz="2200" dirty="0">
                <a:solidFill>
                  <a:srgbClr val="000000"/>
                </a:solidFill>
                <a:latin typeface="Arial"/>
                <a:ea typeface="ＭＳ Ｐゴシック"/>
              </a:rPr>
              <a:t>In addition, they are often </a:t>
            </a:r>
            <a:r>
              <a:rPr lang="en-US" sz="2200" b="1" dirty="0">
                <a:solidFill>
                  <a:srgbClr val="FF0000"/>
                </a:solidFill>
                <a:latin typeface="Arial"/>
                <a:ea typeface="ＭＳ Ｐゴシック"/>
              </a:rPr>
              <a:t>carbon limited </a:t>
            </a:r>
            <a:r>
              <a:rPr lang="en-US" sz="2200" dirty="0">
                <a:solidFill>
                  <a:srgbClr val="000000"/>
                </a:solidFill>
                <a:latin typeface="Arial"/>
                <a:ea typeface="ＭＳ Ｐゴシック"/>
              </a:rPr>
              <a:t>because </a:t>
            </a:r>
            <a:r>
              <a:rPr lang="en-US" sz="2200" dirty="0" err="1">
                <a:solidFill>
                  <a:srgbClr val="000000"/>
                </a:solidFill>
                <a:latin typeface="Arial"/>
                <a:ea typeface="ＭＳ Ｐゴシック"/>
              </a:rPr>
              <a:t>bCOD</a:t>
            </a:r>
            <a:r>
              <a:rPr lang="en-US" sz="2200" dirty="0">
                <a:solidFill>
                  <a:srgbClr val="000000"/>
                </a:solidFill>
                <a:latin typeface="Arial"/>
                <a:ea typeface="ＭＳ Ｐゴシック"/>
              </a:rPr>
              <a:t> is needed to drive both PAO and </a:t>
            </a:r>
            <a:r>
              <a:rPr lang="en-US" sz="2200" dirty="0" err="1">
                <a:solidFill>
                  <a:srgbClr val="000000"/>
                </a:solidFill>
                <a:latin typeface="Arial"/>
                <a:ea typeface="ＭＳ Ｐゴシック"/>
              </a:rPr>
              <a:t>denitrifier</a:t>
            </a:r>
            <a:r>
              <a:rPr lang="en-US" sz="2200" dirty="0">
                <a:solidFill>
                  <a:srgbClr val="000000"/>
                </a:solidFill>
                <a:latin typeface="Arial"/>
                <a:ea typeface="ＭＳ Ｐゴシック"/>
              </a:rPr>
              <a:t> activity. Carbon limitations can lead to poor </a:t>
            </a:r>
            <a:r>
              <a:rPr lang="en-US" sz="2200" dirty="0" err="1">
                <a:solidFill>
                  <a:srgbClr val="000000"/>
                </a:solidFill>
                <a:latin typeface="Arial"/>
                <a:ea typeface="ＭＳ Ｐゴシック"/>
              </a:rPr>
              <a:t>bioP</a:t>
            </a:r>
            <a:r>
              <a:rPr lang="en-US" sz="2200" dirty="0">
                <a:solidFill>
                  <a:srgbClr val="000000"/>
                </a:solidFill>
                <a:latin typeface="Arial"/>
                <a:ea typeface="ＭＳ Ｐゴシック"/>
              </a:rPr>
              <a:t> performance.</a:t>
            </a:r>
          </a:p>
          <a:p>
            <a:r>
              <a:rPr lang="en-US" sz="2200" b="1" i="1" dirty="0">
                <a:solidFill>
                  <a:srgbClr val="000000"/>
                </a:solidFill>
                <a:latin typeface="Arial"/>
                <a:ea typeface="ＭＳ Ｐゴシック"/>
                <a:sym typeface="Wingdings" pitchFamily="2" charset="2"/>
              </a:rPr>
              <a:t>These deficiencies can potentially be addressed by integrating carbon and energy efficient shortcut N removal with bio-P</a:t>
            </a:r>
            <a:br>
              <a:rPr lang="en-US" sz="2200" dirty="0">
                <a:solidFill>
                  <a:srgbClr val="000000"/>
                </a:solidFill>
                <a:latin typeface="Arial"/>
                <a:ea typeface="ＭＳ Ｐゴシック"/>
              </a:rPr>
            </a:br>
            <a:endParaRPr lang="en-US" sz="2200" dirty="0">
              <a:solidFill>
                <a:srgbClr val="000000"/>
              </a:solidFill>
              <a:latin typeface="Arial"/>
              <a:ea typeface="ＭＳ Ｐゴシック"/>
            </a:endParaRPr>
          </a:p>
        </p:txBody>
      </p:sp>
      <p:sp>
        <p:nvSpPr>
          <p:cNvPr id="3" name="Rectangle 2"/>
          <p:cNvSpPr/>
          <p:nvPr/>
        </p:nvSpPr>
        <p:spPr>
          <a:xfrm>
            <a:off x="1530772" y="1936636"/>
            <a:ext cx="2220288" cy="461665"/>
          </a:xfrm>
          <a:prstGeom prst="rect">
            <a:avLst/>
          </a:prstGeom>
        </p:spPr>
        <p:txBody>
          <a:bodyPr wrap="none">
            <a:spAutoFit/>
          </a:bodyPr>
          <a:lstStyle/>
          <a:p>
            <a:r>
              <a:rPr lang="en-US" sz="2400" b="1" dirty="0">
                <a:solidFill>
                  <a:srgbClr val="000000"/>
                </a:solidFill>
                <a:latin typeface="Arial"/>
                <a:ea typeface="ＭＳ Ｐゴシック"/>
              </a:rPr>
              <a:t> A</a:t>
            </a:r>
            <a:r>
              <a:rPr lang="en-US" sz="2400" b="1" baseline="30000" dirty="0">
                <a:solidFill>
                  <a:srgbClr val="000000"/>
                </a:solidFill>
                <a:latin typeface="Arial"/>
                <a:ea typeface="ＭＳ Ｐゴシック"/>
              </a:rPr>
              <a:t>2</a:t>
            </a:r>
            <a:r>
              <a:rPr lang="en-US" sz="2400" b="1" dirty="0">
                <a:solidFill>
                  <a:srgbClr val="000000"/>
                </a:solidFill>
                <a:latin typeface="Arial"/>
                <a:ea typeface="ＭＳ Ｐゴシック"/>
              </a:rPr>
              <a:t>O Process:</a:t>
            </a:r>
          </a:p>
        </p:txBody>
      </p:sp>
      <p:sp>
        <p:nvSpPr>
          <p:cNvPr id="29" name="TextBox 28"/>
          <p:cNvSpPr txBox="1"/>
          <p:nvPr/>
        </p:nvSpPr>
        <p:spPr>
          <a:xfrm>
            <a:off x="3970526" y="1740976"/>
            <a:ext cx="1241954" cy="738664"/>
          </a:xfrm>
          <a:prstGeom prst="rect">
            <a:avLst/>
          </a:prstGeom>
          <a:noFill/>
        </p:spPr>
        <p:txBody>
          <a:bodyPr wrap="square" rtlCol="0">
            <a:spAutoFit/>
          </a:bodyPr>
          <a:lstStyle/>
          <a:p>
            <a:pPr algn="ctr"/>
            <a:r>
              <a:rPr lang="en-US" sz="1400" i="1" dirty="0">
                <a:solidFill>
                  <a:srgbClr val="FF0000"/>
                </a:solidFill>
                <a:latin typeface="Arial"/>
                <a:ea typeface="ＭＳ Ｐゴシック"/>
              </a:rPr>
              <a:t>PAOs selection (VFA uptake)</a:t>
            </a:r>
          </a:p>
        </p:txBody>
      </p:sp>
      <p:sp>
        <p:nvSpPr>
          <p:cNvPr id="30" name="TextBox 29"/>
          <p:cNvSpPr txBox="1"/>
          <p:nvPr/>
        </p:nvSpPr>
        <p:spPr>
          <a:xfrm>
            <a:off x="5588404" y="1870203"/>
            <a:ext cx="1515362" cy="307777"/>
          </a:xfrm>
          <a:prstGeom prst="rect">
            <a:avLst/>
          </a:prstGeom>
          <a:noFill/>
        </p:spPr>
        <p:txBody>
          <a:bodyPr wrap="square" rtlCol="0">
            <a:spAutoFit/>
          </a:bodyPr>
          <a:lstStyle/>
          <a:p>
            <a:r>
              <a:rPr lang="en-US" sz="1400" i="1" dirty="0">
                <a:solidFill>
                  <a:srgbClr val="FF0000"/>
                </a:solidFill>
                <a:latin typeface="Arial"/>
                <a:ea typeface="ＭＳ Ｐゴシック"/>
              </a:rPr>
              <a:t>Denitrification</a:t>
            </a:r>
          </a:p>
        </p:txBody>
      </p:sp>
      <p:sp>
        <p:nvSpPr>
          <p:cNvPr id="32" name="TextBox 31"/>
          <p:cNvSpPr txBox="1"/>
          <p:nvPr/>
        </p:nvSpPr>
        <p:spPr>
          <a:xfrm>
            <a:off x="7161937" y="1860879"/>
            <a:ext cx="1916626" cy="523220"/>
          </a:xfrm>
          <a:prstGeom prst="rect">
            <a:avLst/>
          </a:prstGeom>
          <a:noFill/>
        </p:spPr>
        <p:txBody>
          <a:bodyPr wrap="square" rtlCol="0">
            <a:spAutoFit/>
          </a:bodyPr>
          <a:lstStyle/>
          <a:p>
            <a:r>
              <a:rPr lang="en-US" sz="1400" i="1" dirty="0">
                <a:solidFill>
                  <a:srgbClr val="FF0000"/>
                </a:solidFill>
                <a:latin typeface="Arial"/>
                <a:ea typeface="ＭＳ Ｐゴシック"/>
              </a:rPr>
              <a:t>P uptake by PAOs</a:t>
            </a:r>
          </a:p>
          <a:p>
            <a:r>
              <a:rPr lang="en-US" sz="1400" i="1" dirty="0">
                <a:solidFill>
                  <a:srgbClr val="FF0000"/>
                </a:solidFill>
                <a:latin typeface="Arial"/>
                <a:ea typeface="ＭＳ Ｐゴシック"/>
              </a:rPr>
              <a:t>Nitrification</a:t>
            </a:r>
          </a:p>
        </p:txBody>
      </p:sp>
    </p:spTree>
    <p:extLst>
      <p:ext uri="{BB962C8B-B14F-4D97-AF65-F5344CB8AC3E}">
        <p14:creationId xmlns:p14="http://schemas.microsoft.com/office/powerpoint/2010/main" val="76703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a:solidFill>
            <a:srgbClr val="0070C0"/>
          </a:solidFill>
          <a:ln w="38100">
            <a:solidFill>
              <a:srgbClr val="0070C0"/>
            </a:solidFill>
          </a:ln>
        </p:spPr>
        <p:txBody>
          <a:bodyPr>
            <a:normAutofit/>
          </a:bodyPr>
          <a:lstStyle/>
          <a:p>
            <a:r>
              <a:rPr lang="en-US" sz="3600" b="1" dirty="0">
                <a:solidFill>
                  <a:schemeClr val="bg1"/>
                </a:solidFill>
              </a:rPr>
              <a:t>Shortcut Biological N and </a:t>
            </a:r>
            <a:r>
              <a:rPr lang="en-US" sz="3600" b="1" dirty="0" err="1">
                <a:solidFill>
                  <a:schemeClr val="bg1"/>
                </a:solidFill>
              </a:rPr>
              <a:t>BioP</a:t>
            </a:r>
            <a:r>
              <a:rPr lang="en-US" sz="3600" b="1" dirty="0">
                <a:solidFill>
                  <a:schemeClr val="bg1"/>
                </a:solidFill>
              </a:rPr>
              <a:t> Removal Research Station</a:t>
            </a:r>
            <a:br>
              <a:rPr lang="en-US" sz="3600" b="1" dirty="0">
                <a:solidFill>
                  <a:schemeClr val="bg1"/>
                </a:solidFill>
              </a:rPr>
            </a:br>
            <a:r>
              <a:rPr lang="en-US" sz="2400" b="1" dirty="0">
                <a:solidFill>
                  <a:schemeClr val="bg1"/>
                </a:solidFill>
              </a:rPr>
              <a:t>O’Brien Water Reclamation Plant (Chicago, IL, USA)</a:t>
            </a:r>
          </a:p>
        </p:txBody>
      </p:sp>
      <p:pic>
        <p:nvPicPr>
          <p:cNvPr id="6" name="Picture 5">
            <a:extLst>
              <a:ext uri="{FF2B5EF4-FFF2-40B4-BE49-F238E27FC236}">
                <a16:creationId xmlns:a16="http://schemas.microsoft.com/office/drawing/2014/main" id="{C300182D-E3A6-4FE5-A34C-B1D623B882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666" b="18056"/>
          <a:stretch/>
        </p:blipFill>
        <p:spPr>
          <a:xfrm>
            <a:off x="7461737" y="1536337"/>
            <a:ext cx="4501663" cy="5196656"/>
          </a:xfrm>
          <a:prstGeom prst="rect">
            <a:avLst/>
          </a:prstGeom>
        </p:spPr>
      </p:pic>
      <p:sp>
        <p:nvSpPr>
          <p:cNvPr id="7" name="TextBox 6">
            <a:extLst>
              <a:ext uri="{FF2B5EF4-FFF2-40B4-BE49-F238E27FC236}">
                <a16:creationId xmlns:a16="http://schemas.microsoft.com/office/drawing/2014/main" id="{06E9D9E6-178C-4ED0-92A2-CC0F42F4B706}"/>
              </a:ext>
            </a:extLst>
          </p:cNvPr>
          <p:cNvSpPr txBox="1"/>
          <p:nvPr/>
        </p:nvSpPr>
        <p:spPr>
          <a:xfrm>
            <a:off x="76200" y="1447800"/>
            <a:ext cx="6934200" cy="289310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Reactor operation on multiple parallel treatment trains began in Spring 2016</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Uninterrupted Access to Primary Effluent</a:t>
            </a:r>
          </a:p>
          <a:p>
            <a:pPr marL="457200" marR="0" lvl="1" indent="0" algn="l" defTabSz="914400" rtl="0" eaLnBrk="1" fontAlgn="auto" latinLnBrk="0" hangingPunct="1">
              <a:lnSpc>
                <a:spcPct val="100000"/>
              </a:lnSpc>
              <a:spcBef>
                <a:spcPts val="0"/>
              </a:spcBef>
              <a:spcAft>
                <a:spcPts val="1200"/>
              </a:spcAft>
              <a:buClrTx/>
              <a:buSzTx/>
              <a:buFontTx/>
              <a:buNone/>
              <a:tabLst/>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Broad Objective:</a:t>
            </a:r>
            <a:r>
              <a:rPr kumimoji="0" lang="en-US" sz="2800" b="1" i="0"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a:ln>
                  <a:noFill/>
                </a:ln>
                <a:solidFill>
                  <a:srgbClr val="FF0000"/>
                </a:solidFill>
                <a:effectLst/>
                <a:uLnTx/>
                <a:uFillTx/>
                <a:latin typeface="Calibri"/>
                <a:ea typeface="+mn-ea"/>
                <a:cs typeface="+mn-cs"/>
              </a:rPr>
              <a:t>Evaluate strategies for </a:t>
            </a:r>
            <a:r>
              <a:rPr lang="en-US" sz="2800" b="1" dirty="0">
                <a:solidFill>
                  <a:srgbClr val="FF0000"/>
                </a:solidFill>
                <a:latin typeface="Calibri"/>
              </a:rPr>
              <a:t>mainstream shortcut </a:t>
            </a:r>
            <a:r>
              <a:rPr kumimoji="0" lang="en-US" sz="2800" b="1" i="0" u="none" strike="noStrike" kern="1200" cap="none" spc="0" normalizeH="0" baseline="0" noProof="0" dirty="0">
                <a:ln>
                  <a:noFill/>
                </a:ln>
                <a:solidFill>
                  <a:srgbClr val="FF0000"/>
                </a:solidFill>
                <a:effectLst/>
                <a:uLnTx/>
                <a:uFillTx/>
                <a:latin typeface="Calibri"/>
                <a:ea typeface="+mn-ea"/>
                <a:cs typeface="+mn-cs"/>
              </a:rPr>
              <a:t>N removal coupled to biological</a:t>
            </a:r>
            <a:r>
              <a:rPr kumimoji="0" lang="en-US" sz="2800" b="1" i="0" u="none" strike="noStrike" kern="1200" cap="none" spc="0" normalizeH="0" noProof="0" dirty="0">
                <a:ln>
                  <a:noFill/>
                </a:ln>
                <a:solidFill>
                  <a:srgbClr val="FF0000"/>
                </a:solidFill>
                <a:effectLst/>
                <a:uLnTx/>
                <a:uFillTx/>
                <a:latin typeface="Calibri"/>
                <a:ea typeface="+mn-ea"/>
                <a:cs typeface="+mn-cs"/>
              </a:rPr>
              <a:t> P </a:t>
            </a:r>
            <a:r>
              <a:rPr kumimoji="0" lang="en-US" sz="2800" b="1" i="0" u="none" strike="noStrike" kern="1200" cap="none" spc="0" normalizeH="0" baseline="0" noProof="0" dirty="0">
                <a:ln>
                  <a:noFill/>
                </a:ln>
                <a:solidFill>
                  <a:srgbClr val="FF0000"/>
                </a:solidFill>
                <a:effectLst/>
                <a:uLnTx/>
                <a:uFillTx/>
                <a:latin typeface="Calibri"/>
                <a:ea typeface="+mn-ea"/>
                <a:cs typeface="+mn-cs"/>
              </a:rPr>
              <a:t>removal</a:t>
            </a:r>
          </a:p>
        </p:txBody>
      </p:sp>
      <p:pic>
        <p:nvPicPr>
          <p:cNvPr id="5" name="Picture 4">
            <a:extLst>
              <a:ext uri="{FF2B5EF4-FFF2-40B4-BE49-F238E27FC236}">
                <a16:creationId xmlns:a16="http://schemas.microsoft.com/office/drawing/2014/main" id="{67554242-62B9-1C42-ACE1-0A4F90B4FF9D}"/>
              </a:ext>
            </a:extLst>
          </p:cNvPr>
          <p:cNvPicPr>
            <a:picLocks noChangeAspect="1"/>
          </p:cNvPicPr>
          <p:nvPr/>
        </p:nvPicPr>
        <p:blipFill>
          <a:blip r:embed="rId4"/>
          <a:stretch>
            <a:fillRect/>
          </a:stretch>
        </p:blipFill>
        <p:spPr>
          <a:xfrm>
            <a:off x="2286000" y="4427019"/>
            <a:ext cx="2209800" cy="2199977"/>
          </a:xfrm>
          <a:prstGeom prst="rect">
            <a:avLst/>
          </a:prstGeom>
        </p:spPr>
      </p:pic>
    </p:spTree>
    <p:extLst>
      <p:ext uri="{BB962C8B-B14F-4D97-AF65-F5344CB8AC3E}">
        <p14:creationId xmlns:p14="http://schemas.microsoft.com/office/powerpoint/2010/main" val="423986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Rectangle 3"/>
          <p:cNvSpPr>
            <a:spLocks noGrp="1" noChangeArrowheads="1"/>
          </p:cNvSpPr>
          <p:nvPr>
            <p:ph type="title"/>
          </p:nvPr>
        </p:nvSpPr>
        <p:spPr>
          <a:xfrm>
            <a:off x="2030185" y="2728442"/>
            <a:ext cx="8229600" cy="520587"/>
          </a:xfrm>
        </p:spPr>
        <p:txBody>
          <a:bodyPr/>
          <a:lstStyle/>
          <a:p>
            <a:pPr eaLnBrk="1" hangingPunct="1"/>
            <a:r>
              <a:rPr lang="en-US" sz="2400" b="1" dirty="0">
                <a:solidFill>
                  <a:schemeClr val="bg1"/>
                </a:solidFill>
                <a:latin typeface="Arial" charset="0"/>
                <a:ea typeface="Osaka" charset="0"/>
                <a:cs typeface="Osaka" charset="0"/>
              </a:rPr>
              <a:t>Advantages of Shortcut N Removal </a:t>
            </a:r>
            <a:r>
              <a:rPr lang="en-US" sz="2400" b="1" dirty="0" err="1">
                <a:solidFill>
                  <a:schemeClr val="bg1"/>
                </a:solidFill>
                <a:latin typeface="Arial" charset="0"/>
                <a:ea typeface="Osaka" charset="0"/>
                <a:cs typeface="Osaka" charset="0"/>
              </a:rPr>
              <a:t>Bioprocesses</a:t>
            </a:r>
            <a:r>
              <a:rPr lang="en-US" sz="2400" b="1" baseline="30000" dirty="0" err="1">
                <a:solidFill>
                  <a:schemeClr val="bg1"/>
                </a:solidFill>
                <a:latin typeface="Arial" charset="0"/>
                <a:ea typeface="Osaka" charset="0"/>
                <a:cs typeface="Osaka" charset="0"/>
              </a:rPr>
              <a:t>a</a:t>
            </a:r>
            <a:endParaRPr lang="en-US" sz="2400" b="1" baseline="30000" dirty="0">
              <a:solidFill>
                <a:schemeClr val="bg1"/>
              </a:solidFill>
              <a:latin typeface="Arial" charset="0"/>
              <a:ea typeface="Osaka" charset="0"/>
              <a:cs typeface="Osaka" charset="0"/>
            </a:endParaRPr>
          </a:p>
        </p:txBody>
      </p:sp>
      <p:graphicFrame>
        <p:nvGraphicFramePr>
          <p:cNvPr id="6" name="Content Placeholder 3"/>
          <p:cNvGraphicFramePr>
            <a:graphicFrameLocks/>
          </p:cNvGraphicFramePr>
          <p:nvPr/>
        </p:nvGraphicFramePr>
        <p:xfrm>
          <a:off x="2030185" y="3265734"/>
          <a:ext cx="8229600" cy="3076730"/>
        </p:xfrm>
        <a:graphic>
          <a:graphicData uri="http://schemas.openxmlformats.org/drawingml/2006/table">
            <a:tbl>
              <a:tblPr firstRow="1" bandRow="1">
                <a:tableStyleId>{5C22544A-7EE6-4342-B048-85BDC9FD1C3A}</a:tableStyleId>
              </a:tblPr>
              <a:tblGrid>
                <a:gridCol w="2292916">
                  <a:extLst>
                    <a:ext uri="{9D8B030D-6E8A-4147-A177-3AD203B41FA5}">
                      <a16:colId xmlns:a16="http://schemas.microsoft.com/office/drawing/2014/main" val="20000"/>
                    </a:ext>
                  </a:extLst>
                </a:gridCol>
                <a:gridCol w="1890944">
                  <a:extLst>
                    <a:ext uri="{9D8B030D-6E8A-4147-A177-3AD203B41FA5}">
                      <a16:colId xmlns:a16="http://schemas.microsoft.com/office/drawing/2014/main" val="20001"/>
                    </a:ext>
                  </a:extLst>
                </a:gridCol>
                <a:gridCol w="1842116">
                  <a:extLst>
                    <a:ext uri="{9D8B030D-6E8A-4147-A177-3AD203B41FA5}">
                      <a16:colId xmlns:a16="http://schemas.microsoft.com/office/drawing/2014/main" val="20002"/>
                    </a:ext>
                  </a:extLst>
                </a:gridCol>
                <a:gridCol w="2203624">
                  <a:extLst>
                    <a:ext uri="{9D8B030D-6E8A-4147-A177-3AD203B41FA5}">
                      <a16:colId xmlns:a16="http://schemas.microsoft.com/office/drawing/2014/main" val="20003"/>
                    </a:ext>
                  </a:extLst>
                </a:gridCol>
              </a:tblGrid>
              <a:tr h="729770">
                <a:tc>
                  <a:txBody>
                    <a:bodyPr/>
                    <a:lstStyle/>
                    <a:p>
                      <a:pPr algn="ctr"/>
                      <a:endParaRPr lang="en-US" sz="16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bg1"/>
                          </a:solidFill>
                          <a:latin typeface="Times New Roman"/>
                          <a:cs typeface="Times New Roman"/>
                        </a:rPr>
                        <a:t>Nitrification/ Denitrification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bg1"/>
                          </a:solidFill>
                          <a:latin typeface="Times New Roman"/>
                          <a:cs typeface="Times New Roman"/>
                        </a:rPr>
                        <a:t>Nitritation/ Denitritation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r>
                        <a:rPr lang="en-US" sz="2000" b="0" dirty="0" err="1">
                          <a:solidFill>
                            <a:schemeClr val="bg1"/>
                          </a:solidFill>
                          <a:latin typeface="Times New Roman"/>
                          <a:cs typeface="Times New Roman"/>
                        </a:rPr>
                        <a:t>Deammonification</a:t>
                      </a:r>
                      <a:endParaRPr lang="en-US" sz="2000" b="0" dirty="0">
                        <a:solidFill>
                          <a:schemeClr val="bg1"/>
                        </a:solidFill>
                        <a:latin typeface="Times New Roman"/>
                        <a:cs typeface="Times New Roman"/>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7897">
                <a:tc>
                  <a:txBody>
                    <a:bodyPr/>
                    <a:lstStyle/>
                    <a:p>
                      <a:pPr algn="ctr"/>
                      <a:r>
                        <a:rPr lang="en-US" sz="1600" b="1" dirty="0">
                          <a:solidFill>
                            <a:srgbClr val="FFFF00"/>
                          </a:solidFill>
                          <a:latin typeface="Times New Roman" panose="02020603050405020304" pitchFamily="18" charset="0"/>
                          <a:cs typeface="Times New Roman" panose="02020603050405020304" pitchFamily="18" charset="0"/>
                        </a:rPr>
                        <a:t>O</a:t>
                      </a:r>
                      <a:r>
                        <a:rPr lang="en-US" sz="1600" b="1" baseline="-25000" dirty="0">
                          <a:solidFill>
                            <a:srgbClr val="FFFF00"/>
                          </a:solidFill>
                          <a:latin typeface="Times New Roman" panose="02020603050405020304" pitchFamily="18" charset="0"/>
                          <a:cs typeface="Times New Roman" panose="02020603050405020304" pitchFamily="18" charset="0"/>
                        </a:rPr>
                        <a:t>2</a:t>
                      </a:r>
                      <a:r>
                        <a:rPr lang="en-US" sz="1600" b="1" baseline="0" dirty="0">
                          <a:solidFill>
                            <a:schemeClr val="bg1"/>
                          </a:solidFill>
                          <a:latin typeface="Times New Roman" panose="02020603050405020304" pitchFamily="18" charset="0"/>
                          <a:cs typeface="Times New Roman" panose="02020603050405020304" pitchFamily="18" charset="0"/>
                        </a:rPr>
                        <a:t> (mole)</a:t>
                      </a:r>
                      <a:endParaRPr lang="en-US" sz="1600" b="1" baseline="-25000"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latin typeface="Times New Roman"/>
                          <a:cs typeface="Times New Roman"/>
                        </a:rPr>
                        <a:t>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latin typeface="Times New Roman"/>
                          <a:cs typeface="Times New Roman"/>
                        </a:rPr>
                        <a:t>1.3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latin typeface="Times New Roman"/>
                          <a:cs typeface="Times New Roman"/>
                        </a:rPr>
                        <a:t>0.7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7897">
                <a:tc>
                  <a:txBody>
                    <a:bodyPr/>
                    <a:lstStyle/>
                    <a:p>
                      <a:pPr algn="ctr"/>
                      <a:r>
                        <a:rPr lang="en-US" sz="1600" b="1" dirty="0">
                          <a:solidFill>
                            <a:srgbClr val="FFFF00"/>
                          </a:solidFill>
                          <a:latin typeface="Times New Roman" panose="02020603050405020304" pitchFamily="18" charset="0"/>
                          <a:cs typeface="Times New Roman" panose="02020603050405020304" pitchFamily="18" charset="0"/>
                        </a:rPr>
                        <a:t>Reducing</a:t>
                      </a:r>
                      <a:r>
                        <a:rPr lang="en-US" sz="1600" b="1" dirty="0">
                          <a:solidFill>
                            <a:schemeClr val="bg1"/>
                          </a:solidFill>
                          <a:latin typeface="Times New Roman" panose="02020603050405020304" pitchFamily="18" charset="0"/>
                          <a:cs typeface="Times New Roman" panose="02020603050405020304" pitchFamily="18" charset="0"/>
                        </a:rPr>
                        <a:t> </a:t>
                      </a:r>
                      <a:r>
                        <a:rPr lang="en-US" sz="1600" b="1" dirty="0">
                          <a:solidFill>
                            <a:srgbClr val="FFFF00"/>
                          </a:solidFill>
                          <a:latin typeface="Times New Roman" panose="02020603050405020304" pitchFamily="18" charset="0"/>
                          <a:cs typeface="Times New Roman" panose="02020603050405020304" pitchFamily="18" charset="0"/>
                        </a:rPr>
                        <a:t>Equivalents</a:t>
                      </a:r>
                      <a:r>
                        <a:rPr lang="en-US" sz="1600" b="1" baseline="0" dirty="0">
                          <a:solidFill>
                            <a:srgbClr val="FFFF00"/>
                          </a:solidFill>
                          <a:latin typeface="Times New Roman" panose="02020603050405020304" pitchFamily="18" charset="0"/>
                          <a:cs typeface="Times New Roman" panose="02020603050405020304" pitchFamily="18" charset="0"/>
                        </a:rPr>
                        <a:t> from</a:t>
                      </a:r>
                      <a:r>
                        <a:rPr lang="en-US" sz="1600" b="1" baseline="0" dirty="0">
                          <a:solidFill>
                            <a:schemeClr val="bg1"/>
                          </a:solidFill>
                          <a:latin typeface="Times New Roman" panose="02020603050405020304" pitchFamily="18" charset="0"/>
                          <a:cs typeface="Times New Roman" panose="02020603050405020304" pitchFamily="18" charset="0"/>
                        </a:rPr>
                        <a:t> </a:t>
                      </a:r>
                      <a:r>
                        <a:rPr lang="en-US" sz="1600" b="1" baseline="0" dirty="0">
                          <a:solidFill>
                            <a:srgbClr val="FFFF00"/>
                          </a:solidFill>
                          <a:latin typeface="Times New Roman" panose="02020603050405020304" pitchFamily="18" charset="0"/>
                          <a:cs typeface="Times New Roman" panose="02020603050405020304" pitchFamily="18" charset="0"/>
                        </a:rPr>
                        <a:t>Organics</a:t>
                      </a:r>
                      <a:r>
                        <a:rPr lang="en-US" sz="1600" b="1" baseline="0" dirty="0">
                          <a:solidFill>
                            <a:schemeClr val="bg1"/>
                          </a:solidFill>
                          <a:latin typeface="Times New Roman" panose="02020603050405020304" pitchFamily="18" charset="0"/>
                          <a:cs typeface="Times New Roman" panose="02020603050405020304" pitchFamily="18" charset="0"/>
                        </a:rPr>
                        <a:t> (e</a:t>
                      </a:r>
                      <a:r>
                        <a:rPr lang="en-US" sz="1600" b="1" baseline="30000" dirty="0">
                          <a:solidFill>
                            <a:schemeClr val="bg1"/>
                          </a:solidFill>
                          <a:latin typeface="Times New Roman" panose="02020603050405020304" pitchFamily="18" charset="0"/>
                          <a:cs typeface="Times New Roman" panose="02020603050405020304" pitchFamily="18" charset="0"/>
                        </a:rPr>
                        <a:t>-</a:t>
                      </a:r>
                      <a:r>
                        <a:rPr lang="en-US" sz="1600" b="1" baseline="0" dirty="0">
                          <a:solidFill>
                            <a:schemeClr val="bg1"/>
                          </a:solidFill>
                          <a:latin typeface="Times New Roman" panose="02020603050405020304" pitchFamily="18" charset="0"/>
                          <a:cs typeface="Times New Roman" panose="02020603050405020304" pitchFamily="18" charset="0"/>
                        </a:rPr>
                        <a:t>)</a:t>
                      </a:r>
                      <a:endParaRPr lang="en-US" sz="1600" b="1"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latin typeface="Times New Roman"/>
                          <a:cs typeface="Times New Roman"/>
                        </a:rPr>
                        <a:t>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latin typeface="Times New Roman"/>
                          <a:cs typeface="Times New Roman"/>
                        </a:rPr>
                        <a:t>5.5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latin typeface="Times New Roman"/>
                          <a:cs typeface="Times New Roman"/>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7897">
                <a:tc>
                  <a:txBody>
                    <a:bodyPr/>
                    <a:lstStyle/>
                    <a:p>
                      <a:pPr algn="ctr"/>
                      <a:r>
                        <a:rPr lang="en-US" sz="1600" b="1" dirty="0">
                          <a:solidFill>
                            <a:srgbClr val="FFFF00"/>
                          </a:solidFill>
                          <a:latin typeface="Times New Roman" panose="02020603050405020304" pitchFamily="18" charset="0"/>
                          <a:cs typeface="Times New Roman" panose="02020603050405020304" pitchFamily="18" charset="0"/>
                        </a:rPr>
                        <a:t>Biomass</a:t>
                      </a:r>
                      <a:r>
                        <a:rPr lang="en-US" sz="1600" b="1" dirty="0">
                          <a:solidFill>
                            <a:schemeClr val="bg1"/>
                          </a:solidFill>
                          <a:latin typeface="Times New Roman" panose="02020603050405020304" pitchFamily="18" charset="0"/>
                          <a:cs typeface="Times New Roman" panose="02020603050405020304" pitchFamily="18" charset="0"/>
                        </a:rPr>
                        <a:t> </a:t>
                      </a:r>
                      <a:r>
                        <a:rPr lang="en-US" sz="1600" b="1" dirty="0">
                          <a:solidFill>
                            <a:srgbClr val="FFFF00"/>
                          </a:solidFill>
                          <a:latin typeface="Times New Roman" panose="02020603050405020304" pitchFamily="18" charset="0"/>
                          <a:cs typeface="Times New Roman" panose="02020603050405020304" pitchFamily="18" charset="0"/>
                        </a:rPr>
                        <a:t>Produced</a:t>
                      </a:r>
                      <a:r>
                        <a:rPr lang="en-US" sz="1600" b="1" baseline="0" dirty="0">
                          <a:solidFill>
                            <a:srgbClr val="FFFF00"/>
                          </a:solidFill>
                          <a:latin typeface="Times New Roman" panose="02020603050405020304" pitchFamily="18" charset="0"/>
                          <a:cs typeface="Times New Roman" panose="02020603050405020304" pitchFamily="18" charset="0"/>
                        </a:rPr>
                        <a:t> </a:t>
                      </a:r>
                    </a:p>
                    <a:p>
                      <a:pPr algn="ctr"/>
                      <a:r>
                        <a:rPr lang="en-US" sz="1600" b="1" baseline="0" dirty="0">
                          <a:solidFill>
                            <a:schemeClr val="bg1"/>
                          </a:solidFill>
                          <a:latin typeface="Times New Roman" panose="02020603050405020304" pitchFamily="18" charset="0"/>
                          <a:cs typeface="Times New Roman" panose="02020603050405020304" pitchFamily="18" charset="0"/>
                        </a:rPr>
                        <a:t>(g VSS)</a:t>
                      </a:r>
                      <a:r>
                        <a:rPr lang="en-US" sz="1600" b="1" baseline="30000" dirty="0">
                          <a:solidFill>
                            <a:schemeClr val="bg1"/>
                          </a:solidFill>
                          <a:latin typeface="Times New Roman" panose="02020603050405020304" pitchFamily="18" charset="0"/>
                          <a:cs typeface="Times New Roman" panose="02020603050405020304" pitchFamily="18" charset="0"/>
                        </a:rPr>
                        <a:t>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latin typeface="Times New Roman"/>
                          <a:cs typeface="Times New Roman"/>
                        </a:rPr>
                        <a:t>28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latin typeface="Times New Roman"/>
                          <a:cs typeface="Times New Roman"/>
                        </a:rPr>
                        <a:t>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latin typeface="Times New Roman"/>
                          <a:cs typeface="Times New Roman"/>
                        </a:rPr>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7897">
                <a:tc gridSpan="4">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i="0" baseline="30000" dirty="0" err="1">
                          <a:solidFill>
                            <a:schemeClr val="bg1"/>
                          </a:solidFill>
                          <a:latin typeface="Times New Roman" panose="02020603050405020304" pitchFamily="18" charset="0"/>
                          <a:cs typeface="Times New Roman" panose="02020603050405020304" pitchFamily="18" charset="0"/>
                        </a:rPr>
                        <a:t>a</a:t>
                      </a:r>
                      <a:r>
                        <a:rPr lang="en-US" sz="1400" i="0" dirty="0" err="1">
                          <a:solidFill>
                            <a:schemeClr val="bg1"/>
                          </a:solidFill>
                          <a:latin typeface="Times New Roman" panose="02020603050405020304" pitchFamily="18" charset="0"/>
                          <a:cs typeface="Times New Roman" panose="02020603050405020304" pitchFamily="18" charset="0"/>
                        </a:rPr>
                        <a:t>Per</a:t>
                      </a:r>
                      <a:r>
                        <a:rPr lang="en-US" sz="1400" i="0" dirty="0">
                          <a:solidFill>
                            <a:schemeClr val="bg1"/>
                          </a:solidFill>
                          <a:latin typeface="Times New Roman" panose="02020603050405020304" pitchFamily="18" charset="0"/>
                          <a:cs typeface="Times New Roman" panose="02020603050405020304" pitchFamily="18" charset="0"/>
                        </a:rPr>
                        <a:t> mol ammonia.  Calculations based on reported biomass yield and typical SRT for each unit operation (</a:t>
                      </a:r>
                      <a:r>
                        <a:rPr lang="en-US" sz="1400" i="0" dirty="0" err="1">
                          <a:solidFill>
                            <a:schemeClr val="bg1"/>
                          </a:solidFill>
                          <a:latin typeface="Times New Roman" panose="02020603050405020304" pitchFamily="18" charset="0"/>
                          <a:cs typeface="Times New Roman" panose="02020603050405020304" pitchFamily="18" charset="0"/>
                        </a:rPr>
                        <a:t>Rittmann</a:t>
                      </a:r>
                      <a:r>
                        <a:rPr lang="en-US" sz="1400" i="0" dirty="0">
                          <a:solidFill>
                            <a:schemeClr val="bg1"/>
                          </a:solidFill>
                          <a:latin typeface="Times New Roman" panose="02020603050405020304" pitchFamily="18" charset="0"/>
                          <a:cs typeface="Times New Roman" panose="02020603050405020304" pitchFamily="18" charset="0"/>
                        </a:rPr>
                        <a:t> &amp; McCarty, 2001).</a:t>
                      </a:r>
                      <a:endParaRPr lang="en-US" sz="1400" i="0" baseline="30000" dirty="0">
                        <a:solidFill>
                          <a:schemeClr val="bg1"/>
                        </a:solidFill>
                        <a:latin typeface="Times New Roman" panose="02020603050405020304" pitchFamily="18" charset="0"/>
                        <a:cs typeface="Times New Roman" panose="02020603050405020304"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i="0" baseline="30000" dirty="0" err="1">
                          <a:solidFill>
                            <a:schemeClr val="bg1"/>
                          </a:solidFill>
                          <a:latin typeface="Times New Roman" panose="02020603050405020304" pitchFamily="18" charset="0"/>
                          <a:cs typeface="Times New Roman" panose="02020603050405020304" pitchFamily="18" charset="0"/>
                        </a:rPr>
                        <a:t>b</a:t>
                      </a:r>
                      <a:r>
                        <a:rPr lang="en-US" sz="1400" i="0" baseline="0" dirty="0" err="1">
                          <a:solidFill>
                            <a:schemeClr val="bg1"/>
                          </a:solidFill>
                          <a:latin typeface="Times New Roman" panose="02020603050405020304" pitchFamily="18" charset="0"/>
                          <a:cs typeface="Times New Roman" panose="02020603050405020304" pitchFamily="18" charset="0"/>
                        </a:rPr>
                        <a:t>Value</a:t>
                      </a:r>
                      <a:r>
                        <a:rPr lang="en-US" sz="1400" i="0" baseline="0" dirty="0">
                          <a:solidFill>
                            <a:schemeClr val="bg1"/>
                          </a:solidFill>
                          <a:latin typeface="Times New Roman" panose="02020603050405020304" pitchFamily="18" charset="0"/>
                          <a:cs typeface="Times New Roman" panose="02020603050405020304" pitchFamily="18" charset="0"/>
                        </a:rPr>
                        <a:t> includes biomass produced from ammonia oxidation and NO</a:t>
                      </a:r>
                      <a:r>
                        <a:rPr lang="en-US" sz="1400" i="0" baseline="-25000" dirty="0">
                          <a:solidFill>
                            <a:schemeClr val="bg1"/>
                          </a:solidFill>
                          <a:latin typeface="Times New Roman" panose="02020603050405020304" pitchFamily="18" charset="0"/>
                          <a:cs typeface="Times New Roman" panose="02020603050405020304" pitchFamily="18" charset="0"/>
                        </a:rPr>
                        <a:t>x</a:t>
                      </a:r>
                      <a:r>
                        <a:rPr lang="en-US" sz="1400" i="0" baseline="0" dirty="0">
                          <a:solidFill>
                            <a:schemeClr val="bg1"/>
                          </a:solidFill>
                          <a:latin typeface="Times New Roman" panose="02020603050405020304" pitchFamily="18" charset="0"/>
                          <a:cs typeface="Times New Roman" panose="02020603050405020304" pitchFamily="18" charset="0"/>
                        </a:rPr>
                        <a:t> reduction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anchor="ctr">
                    <a:noFill/>
                  </a:tcPr>
                </a:tc>
                <a:tc hMerge="1">
                  <a:txBody>
                    <a:bodyPr/>
                    <a:lstStyle/>
                    <a:p>
                      <a:pPr algn="ctr"/>
                      <a:endParaRPr lang="en-US" sz="1200" dirty="0"/>
                    </a:p>
                  </a:txBody>
                  <a:tcPr anchor="ctr">
                    <a:noFill/>
                  </a:tcPr>
                </a:tc>
                <a:tc hMerge="1">
                  <a:txBody>
                    <a:bodyPr/>
                    <a:lstStyle/>
                    <a:p>
                      <a:pPr algn="ctr"/>
                      <a:endParaRPr lang="en-US" sz="1200" dirty="0"/>
                    </a:p>
                  </a:txBody>
                  <a:tcPr anchor="ctr">
                    <a:noFill/>
                  </a:tcPr>
                </a:tc>
                <a:extLst>
                  <a:ext uri="{0D108BD9-81ED-4DB2-BD59-A6C34878D82A}">
                    <a16:rowId xmlns:a16="http://schemas.microsoft.com/office/drawing/2014/main" val="10004"/>
                  </a:ext>
                </a:extLst>
              </a:tr>
            </a:tbl>
          </a:graphicData>
        </a:graphic>
      </p:graphicFrame>
      <p:sp>
        <p:nvSpPr>
          <p:cNvPr id="4" name="TextBox 3"/>
          <p:cNvSpPr txBox="1"/>
          <p:nvPr/>
        </p:nvSpPr>
        <p:spPr>
          <a:xfrm>
            <a:off x="3077413" y="6342465"/>
            <a:ext cx="6531429" cy="276999"/>
          </a:xfrm>
          <a:prstGeom prst="rect">
            <a:avLst/>
          </a:prstGeom>
          <a:noFill/>
        </p:spPr>
        <p:txBody>
          <a:bodyPr wrap="square" rtlCol="0">
            <a:spAutoFit/>
          </a:bodyPr>
          <a:lstStyle/>
          <a:p>
            <a:pPr defTabSz="457200"/>
            <a:r>
              <a:rPr lang="en-US" sz="1200" dirty="0">
                <a:solidFill>
                  <a:srgbClr val="FFFFFF"/>
                </a:solidFill>
                <a:latin typeface="Arial"/>
                <a:ea typeface="ＭＳ Ｐゴシック"/>
                <a:cs typeface="Arial"/>
              </a:rPr>
              <a:t>Source: </a:t>
            </a:r>
            <a:r>
              <a:rPr lang="en-US" sz="1200" dirty="0" err="1">
                <a:solidFill>
                  <a:srgbClr val="FFFFFF"/>
                </a:solidFill>
                <a:latin typeface="Arial"/>
                <a:ea typeface="ＭＳ Ｐゴシック"/>
                <a:cs typeface="Arial"/>
              </a:rPr>
              <a:t>Gao</a:t>
            </a:r>
            <a:r>
              <a:rPr lang="en-US" sz="1200" dirty="0">
                <a:solidFill>
                  <a:srgbClr val="FFFFFF"/>
                </a:solidFill>
                <a:latin typeface="Arial"/>
                <a:ea typeface="ＭＳ Ｐゴシック"/>
                <a:cs typeface="Arial"/>
              </a:rPr>
              <a:t>, </a:t>
            </a:r>
            <a:r>
              <a:rPr lang="en-US" sz="1200" dirty="0" err="1">
                <a:solidFill>
                  <a:srgbClr val="FFFFFF"/>
                </a:solidFill>
                <a:latin typeface="Arial"/>
                <a:ea typeface="ＭＳ Ｐゴシック"/>
                <a:cs typeface="Arial"/>
              </a:rPr>
              <a:t>Scherson</a:t>
            </a:r>
            <a:r>
              <a:rPr lang="en-US" sz="1200" dirty="0">
                <a:solidFill>
                  <a:srgbClr val="FFFFFF"/>
                </a:solidFill>
                <a:latin typeface="Arial"/>
                <a:ea typeface="ＭＳ Ｐゴシック"/>
                <a:cs typeface="Arial"/>
              </a:rPr>
              <a:t> &amp; Wells (2014) </a:t>
            </a:r>
            <a:r>
              <a:rPr lang="en-US" sz="1200" i="1" dirty="0">
                <a:solidFill>
                  <a:srgbClr val="FFFFFF"/>
                </a:solidFill>
                <a:latin typeface="Arial"/>
                <a:ea typeface="ＭＳ Ｐゴシック"/>
                <a:cs typeface="Arial"/>
              </a:rPr>
              <a:t>Environ. </a:t>
            </a:r>
            <a:r>
              <a:rPr lang="en-US" sz="1200" i="1" dirty="0" err="1">
                <a:solidFill>
                  <a:srgbClr val="FFFFFF"/>
                </a:solidFill>
                <a:latin typeface="Arial"/>
                <a:ea typeface="ＭＳ Ｐゴシック"/>
                <a:cs typeface="Arial"/>
              </a:rPr>
              <a:t>Sci</a:t>
            </a:r>
            <a:r>
              <a:rPr lang="en-US" sz="1200" i="1" dirty="0">
                <a:solidFill>
                  <a:srgbClr val="FFFFFF"/>
                </a:solidFill>
                <a:latin typeface="Arial"/>
                <a:ea typeface="ＭＳ Ｐゴシック"/>
                <a:cs typeface="Arial"/>
              </a:rPr>
              <a:t>: Processes Impacts </a:t>
            </a:r>
            <a:r>
              <a:rPr lang="en-US" sz="1200" dirty="0">
                <a:solidFill>
                  <a:srgbClr val="FFFFFF"/>
                </a:solidFill>
                <a:latin typeface="Arial"/>
                <a:ea typeface="ＭＳ Ｐゴシック"/>
                <a:cs typeface="Arial"/>
              </a:rPr>
              <a:t>16:1223-1246</a:t>
            </a:r>
          </a:p>
        </p:txBody>
      </p:sp>
      <p:sp>
        <p:nvSpPr>
          <p:cNvPr id="2" name="TextBox 1">
            <a:extLst>
              <a:ext uri="{FF2B5EF4-FFF2-40B4-BE49-F238E27FC236}">
                <a16:creationId xmlns:a16="http://schemas.microsoft.com/office/drawing/2014/main" id="{3A652E81-0C80-1C41-8BED-97D35C2C1CCC}"/>
              </a:ext>
            </a:extLst>
          </p:cNvPr>
          <p:cNvSpPr txBox="1"/>
          <p:nvPr/>
        </p:nvSpPr>
        <p:spPr>
          <a:xfrm>
            <a:off x="1734065" y="1034454"/>
            <a:ext cx="8427750" cy="1569660"/>
          </a:xfrm>
          <a:prstGeom prst="rect">
            <a:avLst/>
          </a:prstGeom>
          <a:noFill/>
          <a:ln w="38100">
            <a:solidFill>
              <a:schemeClr val="bg1"/>
            </a:solidFill>
          </a:ln>
        </p:spPr>
        <p:txBody>
          <a:bodyPr wrap="square" rtlCol="0">
            <a:spAutoFit/>
          </a:bodyPr>
          <a:lstStyle/>
          <a:p>
            <a:pPr defTabSz="457200"/>
            <a:r>
              <a:rPr lang="en-US" sz="2400" u="sng" dirty="0">
                <a:solidFill>
                  <a:srgbClr val="FFFFFF"/>
                </a:solidFill>
                <a:latin typeface="Arial"/>
                <a:ea typeface="ＭＳ Ｐゴシック"/>
                <a:cs typeface="Arial"/>
              </a:rPr>
              <a:t>Project Objective:</a:t>
            </a:r>
            <a:r>
              <a:rPr lang="en-US" sz="2400" dirty="0">
                <a:solidFill>
                  <a:srgbClr val="FFFFFF"/>
                </a:solidFill>
                <a:latin typeface="Arial"/>
                <a:ea typeface="ＭＳ Ｐゴシック"/>
                <a:cs typeface="Arial"/>
              </a:rPr>
              <a:t> Strategy evaluation at the bench-scale of shortcut N removal process alternatives to facilitate energy and organic carbon savings in support of the MWRDGC’s energy neutrality and robust </a:t>
            </a:r>
            <a:r>
              <a:rPr lang="en-US" sz="2400" dirty="0" err="1">
                <a:solidFill>
                  <a:srgbClr val="FFFFFF"/>
                </a:solidFill>
                <a:latin typeface="Arial"/>
                <a:ea typeface="ＭＳ Ｐゴシック"/>
                <a:cs typeface="Arial"/>
              </a:rPr>
              <a:t>bioP</a:t>
            </a:r>
            <a:r>
              <a:rPr lang="en-US" sz="2400" dirty="0">
                <a:solidFill>
                  <a:srgbClr val="FFFFFF"/>
                </a:solidFill>
                <a:latin typeface="Arial"/>
                <a:ea typeface="ＭＳ Ｐゴシック"/>
                <a:cs typeface="Arial"/>
              </a:rPr>
              <a:t> removal goals </a:t>
            </a:r>
          </a:p>
        </p:txBody>
      </p:sp>
    </p:spTree>
    <p:extLst>
      <p:ext uri="{BB962C8B-B14F-4D97-AF65-F5344CB8AC3E}">
        <p14:creationId xmlns:p14="http://schemas.microsoft.com/office/powerpoint/2010/main" val="470153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098" name="Rectangle 2"/>
          <p:cNvSpPr>
            <a:spLocks noGrp="1"/>
          </p:cNvSpPr>
          <p:nvPr>
            <p:ph type="title"/>
          </p:nvPr>
        </p:nvSpPr>
        <p:spPr>
          <a:xfrm>
            <a:off x="2095500" y="147638"/>
            <a:ext cx="8229600" cy="838200"/>
          </a:xfrm>
        </p:spPr>
        <p:txBody>
          <a:bodyPr/>
          <a:lstStyle/>
          <a:p>
            <a:pPr eaLnBrk="1" hangingPunct="1"/>
            <a:r>
              <a:rPr lang="en-US" sz="3600" b="1" dirty="0">
                <a:solidFill>
                  <a:schemeClr val="bg1"/>
                </a:solidFill>
                <a:latin typeface="Calibri" pitchFamily="34" charset="0"/>
              </a:rPr>
              <a:t>BEFORE WE BEGIN</a:t>
            </a:r>
          </a:p>
        </p:txBody>
      </p:sp>
      <p:sp>
        <p:nvSpPr>
          <p:cNvPr id="4099" name="Rectangle 3"/>
          <p:cNvSpPr>
            <a:spLocks noGrp="1"/>
          </p:cNvSpPr>
          <p:nvPr>
            <p:ph type="body" idx="1"/>
          </p:nvPr>
        </p:nvSpPr>
        <p:spPr>
          <a:xfrm>
            <a:off x="2133600" y="1133476"/>
            <a:ext cx="8153400" cy="5334000"/>
          </a:xfrm>
        </p:spPr>
        <p:txBody>
          <a:bodyPr/>
          <a:lstStyle/>
          <a:p>
            <a:pPr eaLnBrk="1" hangingPunct="1"/>
            <a:r>
              <a:rPr lang="en-US" sz="2200" b="1" dirty="0">
                <a:solidFill>
                  <a:schemeClr val="bg1"/>
                </a:solidFill>
              </a:rPr>
              <a:t>SAFETY PRECAUTIONS</a:t>
            </a:r>
          </a:p>
          <a:p>
            <a:pPr lvl="1" eaLnBrk="1" hangingPunct="1"/>
            <a:r>
              <a:rPr lang="en-US" sz="1800" b="1" dirty="0">
                <a:solidFill>
                  <a:schemeClr val="bg1"/>
                </a:solidFill>
              </a:rPr>
              <a:t>PLEASE FOLLOW EXIT SIGN IN CASE OF EMERGENCY EVACUATION</a:t>
            </a:r>
          </a:p>
          <a:p>
            <a:pPr lvl="1" eaLnBrk="1" hangingPunct="1"/>
            <a:r>
              <a:rPr lang="en-US" sz="1800" b="1" dirty="0">
                <a:solidFill>
                  <a:schemeClr val="bg1"/>
                </a:solidFill>
              </a:rPr>
              <a:t>AUTOMATED EXTERNAL DEFIBRILLATOR (AED) LOCATED OUTSIDE </a:t>
            </a:r>
          </a:p>
          <a:p>
            <a:pPr eaLnBrk="1" hangingPunct="1">
              <a:spcBef>
                <a:spcPts val="1800"/>
              </a:spcBef>
            </a:pPr>
            <a:r>
              <a:rPr lang="en-US" sz="2200" b="1" dirty="0">
                <a:solidFill>
                  <a:schemeClr val="bg1"/>
                </a:solidFill>
              </a:rPr>
              <a:t>PLEASE SILENCE CELL PHONES AND/OR SMART DEVICES</a:t>
            </a:r>
          </a:p>
          <a:p>
            <a:pPr eaLnBrk="1" hangingPunct="1">
              <a:spcBef>
                <a:spcPts val="1800"/>
              </a:spcBef>
            </a:pPr>
            <a:r>
              <a:rPr lang="en-US" sz="2200" b="1" dirty="0">
                <a:solidFill>
                  <a:schemeClr val="bg1"/>
                </a:solidFill>
              </a:rPr>
              <a:t>QUESTION AND ANSWER SESSION WILL FOLLOW PRESENTATION</a:t>
            </a:r>
          </a:p>
          <a:p>
            <a:pPr eaLnBrk="1" hangingPunct="1">
              <a:spcBef>
                <a:spcPts val="1800"/>
              </a:spcBef>
            </a:pPr>
            <a:r>
              <a:rPr lang="en-US" sz="2200" b="1" dirty="0">
                <a:solidFill>
                  <a:schemeClr val="bg1"/>
                </a:solidFill>
              </a:rPr>
              <a:t>PLEASE FILL EVALUATION FORM  </a:t>
            </a:r>
          </a:p>
          <a:p>
            <a:pPr eaLnBrk="1" hangingPunct="1">
              <a:spcBef>
                <a:spcPts val="1800"/>
              </a:spcBef>
            </a:pPr>
            <a:r>
              <a:rPr lang="en-US" sz="2200" b="1" dirty="0">
                <a:solidFill>
                  <a:schemeClr val="bg1"/>
                </a:solidFill>
              </a:rPr>
              <a:t>SEMINAR SLIDES WILL BE POSTED ON MWRD WEBSITE             </a:t>
            </a:r>
            <a:r>
              <a:rPr lang="en-US" sz="2000" dirty="0">
                <a:solidFill>
                  <a:schemeClr val="bg1"/>
                </a:solidFill>
              </a:rPr>
              <a:t>(https://mwrd.org/seminars)</a:t>
            </a:r>
          </a:p>
          <a:p>
            <a:pPr eaLnBrk="1" hangingPunct="1">
              <a:spcBef>
                <a:spcPts val="1800"/>
              </a:spcBef>
            </a:pPr>
            <a:r>
              <a:rPr lang="en-US" sz="2200" b="1" dirty="0">
                <a:solidFill>
                  <a:schemeClr val="bg1"/>
                </a:solidFill>
              </a:rPr>
              <a:t>STREAM VIDEO WILL BE AVAILABLE ON MWRD WEBSITE          </a:t>
            </a:r>
            <a:r>
              <a:rPr lang="en-US" sz="2000" dirty="0">
                <a:solidFill>
                  <a:schemeClr val="bg1"/>
                </a:solidFill>
              </a:rPr>
              <a:t>(https://mwrd.org/seminars - after authorization for release is arranged)</a:t>
            </a:r>
          </a:p>
          <a:p>
            <a:pPr eaLnBrk="1" hangingPunct="1">
              <a:spcBef>
                <a:spcPts val="1800"/>
              </a:spcBef>
            </a:pPr>
            <a:endParaRPr lang="en-US" sz="2800" b="1" dirty="0">
              <a:solidFill>
                <a:schemeClr val="bg1"/>
              </a:solidFill>
            </a:endParaRPr>
          </a:p>
          <a:p>
            <a:pPr eaLnBrk="1" hangingPunct="1"/>
            <a:endParaRPr lang="en-US" sz="2400" b="1" dirty="0">
              <a:solidFill>
                <a:schemeClr val="bg1"/>
              </a:solidFill>
            </a:endParaRPr>
          </a:p>
        </p:txBody>
      </p:sp>
      <p:sp>
        <p:nvSpPr>
          <p:cNvPr id="4101" name="Rectangle 5"/>
          <p:cNvSpPr>
            <a:spLocks noChangeArrowheads="1"/>
          </p:cNvSpPr>
          <p:nvPr/>
        </p:nvSpPr>
        <p:spPr bwMode="auto">
          <a:xfrm>
            <a:off x="8810626" y="0"/>
            <a:ext cx="1552575" cy="566738"/>
          </a:xfrm>
          <a:prstGeom prst="rect">
            <a:avLst/>
          </a:prstGeom>
          <a:noFill/>
          <a:ln w="9525">
            <a:noFill/>
            <a:miter lim="800000"/>
            <a:headEnd/>
            <a:tailEnd/>
          </a:ln>
          <a:effectLst/>
        </p:spPr>
        <p:txBody>
          <a:bodyPr wrap="none" anchor="ctr"/>
          <a:lstStyle/>
          <a:p>
            <a:pPr fontAlgn="base">
              <a:spcBef>
                <a:spcPct val="0"/>
              </a:spcBef>
              <a:spcAft>
                <a:spcPct val="0"/>
              </a:spcAft>
            </a:pPr>
            <a:endParaRPr lang="en-US" dirty="0">
              <a:solidFill>
                <a:prstClr val="black"/>
              </a:solidFill>
              <a:latin typeface="Arial" charset="0"/>
              <a:ea typeface="ＭＳ Ｐゴシック" pitchFamily="1" charset="-128"/>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a:solidFill>
            <a:srgbClr val="0070C0"/>
          </a:solidFill>
          <a:ln w="38100">
            <a:solidFill>
              <a:srgbClr val="0070C0"/>
            </a:solidFill>
          </a:ln>
        </p:spPr>
        <p:txBody>
          <a:bodyPr>
            <a:normAutofit/>
          </a:bodyPr>
          <a:lstStyle/>
          <a:p>
            <a:r>
              <a:rPr lang="en-US" sz="3600" b="1" dirty="0">
                <a:solidFill>
                  <a:schemeClr val="bg1"/>
                </a:solidFill>
              </a:rPr>
              <a:t>Shortcut Biological N and </a:t>
            </a:r>
            <a:r>
              <a:rPr lang="en-US" sz="3600" b="1" dirty="0" err="1">
                <a:solidFill>
                  <a:schemeClr val="bg1"/>
                </a:solidFill>
              </a:rPr>
              <a:t>BioP</a:t>
            </a:r>
            <a:r>
              <a:rPr lang="en-US" sz="3600" b="1" dirty="0">
                <a:solidFill>
                  <a:schemeClr val="bg1"/>
                </a:solidFill>
              </a:rPr>
              <a:t> Removal Research Station</a:t>
            </a:r>
            <a:br>
              <a:rPr lang="en-US" sz="3600" b="1" dirty="0">
                <a:solidFill>
                  <a:schemeClr val="bg1"/>
                </a:solidFill>
              </a:rPr>
            </a:br>
            <a:r>
              <a:rPr lang="en-US" sz="2400" b="1" dirty="0">
                <a:solidFill>
                  <a:schemeClr val="bg1"/>
                </a:solidFill>
              </a:rPr>
              <a:t>O’Brien Water Reclamation Plant (Chicago, IL, USA)</a:t>
            </a:r>
          </a:p>
        </p:txBody>
      </p:sp>
      <p:pic>
        <p:nvPicPr>
          <p:cNvPr id="6" name="Picture 5">
            <a:extLst>
              <a:ext uri="{FF2B5EF4-FFF2-40B4-BE49-F238E27FC236}">
                <a16:creationId xmlns:a16="http://schemas.microsoft.com/office/drawing/2014/main" id="{C300182D-E3A6-4FE5-A34C-B1D623B882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666" b="18056"/>
          <a:stretch/>
        </p:blipFill>
        <p:spPr>
          <a:xfrm>
            <a:off x="7391400" y="1482472"/>
            <a:ext cx="4501663" cy="5196656"/>
          </a:xfrm>
          <a:prstGeom prst="rect">
            <a:avLst/>
          </a:prstGeom>
        </p:spPr>
      </p:pic>
      <p:sp>
        <p:nvSpPr>
          <p:cNvPr id="7" name="TextBox 6">
            <a:extLst>
              <a:ext uri="{FF2B5EF4-FFF2-40B4-BE49-F238E27FC236}">
                <a16:creationId xmlns:a16="http://schemas.microsoft.com/office/drawing/2014/main" id="{06E9D9E6-178C-4ED0-92A2-CC0F42F4B706}"/>
              </a:ext>
            </a:extLst>
          </p:cNvPr>
          <p:cNvSpPr txBox="1"/>
          <p:nvPr/>
        </p:nvSpPr>
        <p:spPr>
          <a:xfrm>
            <a:off x="76200" y="1447800"/>
            <a:ext cx="6934200" cy="289310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Reactor operation on multiple parallel treatment trains began in Spring 2016</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Uninterrupted Access to Primary Effluent</a:t>
            </a:r>
          </a:p>
          <a:p>
            <a:pPr lvl="1">
              <a:spcAft>
                <a:spcPts val="1200"/>
              </a:spcAft>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Broad Objective: </a:t>
            </a:r>
            <a:r>
              <a:rPr lang="en-US" sz="2800" b="1" dirty="0">
                <a:solidFill>
                  <a:srgbClr val="FF0000"/>
                </a:solidFill>
              </a:rPr>
              <a:t>Evaluate strategies for mainstream shortcut N removal coupled to biological P removal</a:t>
            </a:r>
            <a:endParaRPr kumimoji="0" lang="en-US" sz="2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6257F1E7-83AE-6A4A-A181-30CCF16258BE}"/>
              </a:ext>
            </a:extLst>
          </p:cNvPr>
          <p:cNvSpPr txBox="1"/>
          <p:nvPr/>
        </p:nvSpPr>
        <p:spPr>
          <a:xfrm>
            <a:off x="381000" y="4370804"/>
            <a:ext cx="6324600" cy="1938992"/>
          </a:xfrm>
          <a:prstGeom prst="rect">
            <a:avLst/>
          </a:prstGeom>
          <a:noFill/>
          <a:ln w="38100">
            <a:solidFill>
              <a:schemeClr val="tx1"/>
            </a:solidFill>
          </a:ln>
        </p:spPr>
        <p:txBody>
          <a:bodyPr wrap="square" rtlCol="0">
            <a:spAutoFit/>
          </a:bodyPr>
          <a:lstStyle/>
          <a:p>
            <a:pPr marL="342900" indent="-342900">
              <a:buAutoNum type="arabicPeriod"/>
            </a:pPr>
            <a:r>
              <a:rPr lang="en-US" sz="2400" dirty="0"/>
              <a:t>Integrated </a:t>
            </a:r>
            <a:r>
              <a:rPr lang="en-US" sz="2400" b="1" dirty="0" err="1"/>
              <a:t>Nitritation</a:t>
            </a:r>
            <a:r>
              <a:rPr lang="en-US" sz="2400" b="1" dirty="0"/>
              <a:t>/ </a:t>
            </a:r>
            <a:r>
              <a:rPr lang="en-US" sz="2400" b="1" dirty="0" err="1"/>
              <a:t>Denitritation</a:t>
            </a:r>
            <a:r>
              <a:rPr lang="en-US" sz="2400" b="1" dirty="0"/>
              <a:t> with </a:t>
            </a:r>
            <a:r>
              <a:rPr lang="en-US" sz="2400" b="1" dirty="0" err="1"/>
              <a:t>BioP</a:t>
            </a:r>
            <a:r>
              <a:rPr lang="en-US" sz="2400" b="1" dirty="0"/>
              <a:t> </a:t>
            </a:r>
          </a:p>
          <a:p>
            <a:pPr marL="342900" indent="-342900">
              <a:buAutoNum type="arabicPeriod"/>
            </a:pPr>
            <a:r>
              <a:rPr lang="en-US" sz="2400" b="1" dirty="0"/>
              <a:t>High rate </a:t>
            </a:r>
            <a:r>
              <a:rPr lang="en-US" sz="2400" b="1" dirty="0" err="1"/>
              <a:t>BioP</a:t>
            </a:r>
            <a:r>
              <a:rPr lang="en-US" sz="2400" b="1" dirty="0"/>
              <a:t> </a:t>
            </a:r>
            <a:r>
              <a:rPr lang="en-US" sz="2400" dirty="0"/>
              <a:t>followed by </a:t>
            </a:r>
            <a:r>
              <a:rPr lang="en-US" sz="2400" b="1" dirty="0"/>
              <a:t>Mainstream </a:t>
            </a:r>
            <a:r>
              <a:rPr lang="en-US" sz="2400" b="1" dirty="0" err="1"/>
              <a:t>Deammonification</a:t>
            </a:r>
            <a:endParaRPr lang="en-US" sz="2400" b="1" dirty="0"/>
          </a:p>
          <a:p>
            <a:pPr lvl="1"/>
            <a:r>
              <a:rPr lang="en-US" sz="2400" b="1" dirty="0"/>
              <a:t>2a. IFAS</a:t>
            </a:r>
            <a:r>
              <a:rPr lang="en-US" sz="2400" dirty="0"/>
              <a:t> (Biofilm + Suspended Growth)</a:t>
            </a:r>
          </a:p>
          <a:p>
            <a:pPr lvl="1"/>
            <a:r>
              <a:rPr lang="en-US" sz="2400" b="1" dirty="0"/>
              <a:t>2b. Suspended Growth</a:t>
            </a:r>
          </a:p>
        </p:txBody>
      </p:sp>
    </p:spTree>
    <p:extLst>
      <p:ext uri="{BB962C8B-B14F-4D97-AF65-F5344CB8AC3E}">
        <p14:creationId xmlns:p14="http://schemas.microsoft.com/office/powerpoint/2010/main" val="2566591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57200" y="863522"/>
            <a:ext cx="11734800" cy="830997"/>
          </a:xfrm>
          <a:prstGeom prst="rect">
            <a:avLst/>
          </a:prstGeom>
          <a:noFill/>
        </p:spPr>
        <p:txBody>
          <a:bodyPr wrap="square" rtlCol="0">
            <a:spAutoFit/>
          </a:bodyPr>
          <a:lstStyle/>
          <a:p>
            <a:pPr marL="285750" indent="-285750">
              <a:buFont typeface="Arial"/>
              <a:buChar char="•"/>
            </a:pPr>
            <a:r>
              <a:rPr lang="en-US" sz="2400" dirty="0">
                <a:latin typeface="Arial" panose="020B0604020202020204" pitchFamily="34" charset="0"/>
                <a:ea typeface="ＭＳ Ｐゴシック"/>
                <a:cs typeface="Arial" panose="020B0604020202020204" pitchFamily="34" charset="0"/>
              </a:rPr>
              <a:t>Single sludge process for energy and COD efficient N and P removal </a:t>
            </a:r>
          </a:p>
          <a:p>
            <a:pPr marL="285750" indent="-285750">
              <a:buFont typeface="Arial"/>
              <a:buChar char="•"/>
            </a:pPr>
            <a:r>
              <a:rPr lang="en-US" sz="2400" dirty="0">
                <a:latin typeface="Arial" panose="020B0604020202020204" pitchFamily="34" charset="0"/>
                <a:cs typeface="Arial" panose="020B0604020202020204" pitchFamily="34" charset="0"/>
              </a:rPr>
              <a:t>Well-suited for modification of existing MWRD infrastructure (e.g. </a:t>
            </a:r>
            <a:r>
              <a:rPr lang="en-US" sz="2400" dirty="0" err="1">
                <a:latin typeface="Arial" panose="020B0604020202020204" pitchFamily="34" charset="0"/>
                <a:cs typeface="Arial" panose="020B0604020202020204" pitchFamily="34" charset="0"/>
              </a:rPr>
              <a:t>Kirie</a:t>
            </a:r>
            <a:r>
              <a:rPr lang="en-US" sz="2400" dirty="0">
                <a:latin typeface="Arial" panose="020B0604020202020204" pitchFamily="34" charset="0"/>
                <a:cs typeface="Arial" panose="020B0604020202020204" pitchFamily="34" charset="0"/>
              </a:rPr>
              <a:t> WRP)</a:t>
            </a:r>
          </a:p>
        </p:txBody>
      </p:sp>
      <p:grpSp>
        <p:nvGrpSpPr>
          <p:cNvPr id="30" name="Group 29"/>
          <p:cNvGrpSpPr/>
          <p:nvPr/>
        </p:nvGrpSpPr>
        <p:grpSpPr>
          <a:xfrm>
            <a:off x="828759" y="2289431"/>
            <a:ext cx="8821310" cy="2325882"/>
            <a:chOff x="180266" y="3701646"/>
            <a:chExt cx="7442344" cy="1779469"/>
          </a:xfrm>
        </p:grpSpPr>
        <p:cxnSp>
          <p:nvCxnSpPr>
            <p:cNvPr id="4" name="Straight Arrow Connector 3"/>
            <p:cNvCxnSpPr/>
            <p:nvPr/>
          </p:nvCxnSpPr>
          <p:spPr>
            <a:xfrm flipV="1">
              <a:off x="4827112" y="4360016"/>
              <a:ext cx="479214" cy="2"/>
            </a:xfrm>
            <a:prstGeom prst="straightConnector1">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1090782" y="3701646"/>
              <a:ext cx="3785790" cy="1235408"/>
              <a:chOff x="1461603" y="2335126"/>
              <a:chExt cx="3785790" cy="1235408"/>
            </a:xfrm>
          </p:grpSpPr>
          <p:sp>
            <p:nvSpPr>
              <p:cNvPr id="6" name="Rectangle 5"/>
              <p:cNvSpPr/>
              <p:nvPr/>
            </p:nvSpPr>
            <p:spPr>
              <a:xfrm>
                <a:off x="1461603" y="2335126"/>
                <a:ext cx="1749131" cy="1235408"/>
              </a:xfrm>
              <a:prstGeom prst="rect">
                <a:avLst/>
              </a:prstGeom>
              <a:solidFill>
                <a:schemeClr val="tx1">
                  <a:lumMod val="50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Anaerobic Zone </a:t>
                </a:r>
                <a:br>
                  <a:rPr lang="en-US" dirty="0">
                    <a:solidFill>
                      <a:schemeClr val="bg1"/>
                    </a:solidFill>
                  </a:rPr>
                </a:br>
                <a:r>
                  <a:rPr lang="en-US" sz="1400" dirty="0">
                    <a:solidFill>
                      <a:schemeClr val="bg1"/>
                    </a:solidFill>
                  </a:rPr>
                  <a:t>(P release, VFA uptake)</a:t>
                </a:r>
              </a:p>
            </p:txBody>
          </p:sp>
          <p:sp>
            <p:nvSpPr>
              <p:cNvPr id="7" name="Rectangle 6"/>
              <p:cNvSpPr/>
              <p:nvPr/>
            </p:nvSpPr>
            <p:spPr>
              <a:xfrm>
                <a:off x="3198754" y="2335126"/>
                <a:ext cx="2048639" cy="1235407"/>
              </a:xfrm>
              <a:prstGeom prst="rect">
                <a:avLst/>
              </a:prstGeom>
              <a:solidFill>
                <a:srgbClr val="595A00"/>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Aerated Zone</a:t>
                </a:r>
              </a:p>
              <a:p>
                <a:pPr algn="ctr"/>
                <a:r>
                  <a:rPr lang="en-US" sz="1400" dirty="0">
                    <a:solidFill>
                      <a:schemeClr val="bg1"/>
                    </a:solidFill>
                  </a:rPr>
                  <a:t>(Intermittent aeration for </a:t>
                </a:r>
                <a:r>
                  <a:rPr lang="en-US" sz="1400" dirty="0" err="1">
                    <a:solidFill>
                      <a:schemeClr val="bg1"/>
                    </a:solidFill>
                  </a:rPr>
                  <a:t>nitritation</a:t>
                </a:r>
                <a:r>
                  <a:rPr lang="en-US" sz="1400" dirty="0">
                    <a:solidFill>
                      <a:schemeClr val="bg1"/>
                    </a:solidFill>
                  </a:rPr>
                  <a:t>/ </a:t>
                </a:r>
                <a:r>
                  <a:rPr lang="en-US" sz="1400" dirty="0" err="1">
                    <a:solidFill>
                      <a:schemeClr val="bg1"/>
                    </a:solidFill>
                  </a:rPr>
                  <a:t>denitritation</a:t>
                </a:r>
                <a:r>
                  <a:rPr lang="en-US" sz="1400" dirty="0">
                    <a:solidFill>
                      <a:schemeClr val="bg1"/>
                    </a:solidFill>
                  </a:rPr>
                  <a:t> and P uptake)</a:t>
                </a:r>
              </a:p>
            </p:txBody>
          </p:sp>
        </p:grpSp>
        <p:cxnSp>
          <p:nvCxnSpPr>
            <p:cNvPr id="12" name="Straight Arrow Connector 11"/>
            <p:cNvCxnSpPr/>
            <p:nvPr/>
          </p:nvCxnSpPr>
          <p:spPr>
            <a:xfrm flipV="1">
              <a:off x="180266" y="4493732"/>
              <a:ext cx="874566" cy="1"/>
            </a:xfrm>
            <a:prstGeom prst="straightConnector1">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13" name="Isosceles Triangle 12"/>
            <p:cNvSpPr/>
            <p:nvPr/>
          </p:nvSpPr>
          <p:spPr>
            <a:xfrm rot="10800000">
              <a:off x="5156318" y="4021820"/>
              <a:ext cx="946433" cy="1018441"/>
            </a:xfrm>
            <a:prstGeom prst="triangle">
              <a:avLst/>
            </a:prstGeom>
            <a:gradFill flip="none" rotWithShape="1">
              <a:gsLst>
                <a:gs pos="54000">
                  <a:srgbClr val="595A00"/>
                </a:gs>
                <a:gs pos="100000">
                  <a:srgbClr val="0000FF"/>
                </a:gs>
              </a:gsLst>
              <a:lin ang="5100000" scaled="0"/>
              <a:tileRect/>
            </a:gradFill>
            <a:ln w="38100">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 name="Straight Arrow Connector 13"/>
            <p:cNvCxnSpPr/>
            <p:nvPr/>
          </p:nvCxnSpPr>
          <p:spPr>
            <a:xfrm flipV="1">
              <a:off x="5909886" y="4398601"/>
              <a:ext cx="646930" cy="2"/>
            </a:xfrm>
            <a:prstGeom prst="straightConnector1">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5" name="Elbow Connector 14"/>
            <p:cNvCxnSpPr>
              <a:cxnSpLocks/>
              <a:stCxn id="13" idx="0"/>
            </p:cNvCxnSpPr>
            <p:nvPr/>
          </p:nvCxnSpPr>
          <p:spPr>
            <a:xfrm rot="5400000" flipH="1">
              <a:off x="2788538" y="2199266"/>
              <a:ext cx="497625" cy="5184366"/>
            </a:xfrm>
            <a:prstGeom prst="bentConnector4">
              <a:avLst>
                <a:gd name="adj1" fmla="val -45938"/>
                <a:gd name="adj2" fmla="val 100140"/>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17548" y="4996995"/>
              <a:ext cx="1329829" cy="369332"/>
            </a:xfrm>
            <a:prstGeom prst="rect">
              <a:avLst/>
            </a:prstGeom>
            <a:noFill/>
            <a:ln>
              <a:noFill/>
            </a:ln>
          </p:spPr>
          <p:txBody>
            <a:bodyPr wrap="square" rtlCol="0">
              <a:spAutoFit/>
            </a:bodyPr>
            <a:lstStyle/>
            <a:p>
              <a:r>
                <a:rPr lang="en-US" dirty="0"/>
                <a:t>RAS</a:t>
              </a:r>
            </a:p>
          </p:txBody>
        </p:sp>
        <p:cxnSp>
          <p:nvCxnSpPr>
            <p:cNvPr id="17" name="Straight Arrow Connector 16"/>
            <p:cNvCxnSpPr/>
            <p:nvPr/>
          </p:nvCxnSpPr>
          <p:spPr>
            <a:xfrm flipV="1">
              <a:off x="5589143" y="5273079"/>
              <a:ext cx="646930" cy="2"/>
            </a:xfrm>
            <a:prstGeom prst="straightConnector1">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292781" y="5111783"/>
              <a:ext cx="1329829" cy="369332"/>
            </a:xfrm>
            <a:prstGeom prst="rect">
              <a:avLst/>
            </a:prstGeom>
            <a:noFill/>
            <a:ln>
              <a:noFill/>
            </a:ln>
          </p:spPr>
          <p:txBody>
            <a:bodyPr wrap="square" rtlCol="0">
              <a:spAutoFit/>
            </a:bodyPr>
            <a:lstStyle/>
            <a:p>
              <a:r>
                <a:rPr lang="en-US" dirty="0"/>
                <a:t>WAS</a:t>
              </a:r>
            </a:p>
          </p:txBody>
        </p:sp>
      </p:grpSp>
      <p:sp>
        <p:nvSpPr>
          <p:cNvPr id="35" name="TextBox 34">
            <a:extLst>
              <a:ext uri="{FF2B5EF4-FFF2-40B4-BE49-F238E27FC236}">
                <a16:creationId xmlns:a16="http://schemas.microsoft.com/office/drawing/2014/main" id="{5F680B79-771E-4504-9C63-D4960B8238FF}"/>
              </a:ext>
            </a:extLst>
          </p:cNvPr>
          <p:cNvSpPr txBox="1"/>
          <p:nvPr/>
        </p:nvSpPr>
        <p:spPr>
          <a:xfrm>
            <a:off x="9602345" y="1689299"/>
            <a:ext cx="3240360" cy="461645"/>
          </a:xfrm>
          <a:prstGeom prst="rect">
            <a:avLst/>
          </a:prstGeom>
          <a:noFill/>
        </p:spPr>
        <p:txBody>
          <a:bodyPr wrap="square" lIns="91420" tIns="45710" rIns="91420" bIns="45710" rtlCol="0">
            <a:spAutoFit/>
          </a:bodyPr>
          <a:lstStyle/>
          <a:p>
            <a:r>
              <a:rPr lang="en-US" sz="2400" b="1" dirty="0">
                <a:latin typeface="Arial"/>
                <a:ea typeface="ＭＳ Ｐゴシック"/>
                <a:cs typeface="Arial"/>
              </a:rPr>
              <a:t>56 L SBR</a:t>
            </a:r>
          </a:p>
        </p:txBody>
      </p:sp>
      <p:sp>
        <p:nvSpPr>
          <p:cNvPr id="42" name="Left Brace 41">
            <a:extLst>
              <a:ext uri="{FF2B5EF4-FFF2-40B4-BE49-F238E27FC236}">
                <a16:creationId xmlns:a16="http://schemas.microsoft.com/office/drawing/2014/main" id="{9BD6A962-81DD-4987-BCA6-F8112D7350D3}"/>
              </a:ext>
            </a:extLst>
          </p:cNvPr>
          <p:cNvSpPr/>
          <p:nvPr/>
        </p:nvSpPr>
        <p:spPr>
          <a:xfrm rot="10800000">
            <a:off x="8539777" y="2059566"/>
            <a:ext cx="909588" cy="2749487"/>
          </a:xfrm>
          <a:prstGeom prst="leftBrace">
            <a:avLst>
              <a:gd name="adj1" fmla="val 8333"/>
              <a:gd name="adj2" fmla="val 48029"/>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lIns="91420" tIns="45710" rIns="91420" bIns="45710" rtlCol="0" anchor="ctr"/>
          <a:lstStyle/>
          <a:p>
            <a:pPr algn="ctr"/>
            <a:endParaRPr lang="en-US">
              <a:solidFill>
                <a:srgbClr val="000000"/>
              </a:solidFill>
              <a:latin typeface="Arial"/>
              <a:ea typeface="ＭＳ Ｐゴシック"/>
              <a:cs typeface="Arial"/>
            </a:endParaRPr>
          </a:p>
        </p:txBody>
      </p:sp>
      <p:pic>
        <p:nvPicPr>
          <p:cNvPr id="44" name="Picture 43">
            <a:extLst>
              <a:ext uri="{FF2B5EF4-FFF2-40B4-BE49-F238E27FC236}">
                <a16:creationId xmlns:a16="http://schemas.microsoft.com/office/drawing/2014/main" id="{173C1F51-6A4C-1E4D-BA13-119F556462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241"/>
          <a:stretch/>
        </p:blipFill>
        <p:spPr>
          <a:xfrm rot="5400000">
            <a:off x="9086059" y="2614702"/>
            <a:ext cx="3239182" cy="2175330"/>
          </a:xfrm>
          <a:prstGeom prst="rect">
            <a:avLst/>
          </a:prstGeom>
        </p:spPr>
      </p:pic>
      <p:sp>
        <p:nvSpPr>
          <p:cNvPr id="47" name="TextBox 46">
            <a:extLst>
              <a:ext uri="{FF2B5EF4-FFF2-40B4-BE49-F238E27FC236}">
                <a16:creationId xmlns:a16="http://schemas.microsoft.com/office/drawing/2014/main" id="{73BEF755-14AD-7D45-B18B-6785D7CF5F48}"/>
              </a:ext>
            </a:extLst>
          </p:cNvPr>
          <p:cNvSpPr txBox="1"/>
          <p:nvPr/>
        </p:nvSpPr>
        <p:spPr>
          <a:xfrm>
            <a:off x="9617985" y="5321958"/>
            <a:ext cx="242100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Operated with primary effluent as feed for &gt;500 days</a:t>
            </a:r>
          </a:p>
        </p:txBody>
      </p:sp>
      <p:sp>
        <p:nvSpPr>
          <p:cNvPr id="25" name="TextBox 24">
            <a:extLst>
              <a:ext uri="{FF2B5EF4-FFF2-40B4-BE49-F238E27FC236}">
                <a16:creationId xmlns:a16="http://schemas.microsoft.com/office/drawing/2014/main" id="{231CF756-96FE-A340-B908-E27FFACF5E00}"/>
              </a:ext>
            </a:extLst>
          </p:cNvPr>
          <p:cNvSpPr txBox="1"/>
          <p:nvPr/>
        </p:nvSpPr>
        <p:spPr>
          <a:xfrm>
            <a:off x="865327" y="4674885"/>
            <a:ext cx="7218472" cy="1569660"/>
          </a:xfrm>
          <a:prstGeom prst="rect">
            <a:avLst/>
          </a:prstGeom>
          <a:noFill/>
          <a:ln w="38100">
            <a:solidFill>
              <a:srgbClr val="FF0101"/>
            </a:solidFill>
          </a:ln>
        </p:spPr>
        <p:txBody>
          <a:bodyPr wrap="square" rtlCol="0">
            <a:spAutoFit/>
          </a:bodyPr>
          <a:lstStyle/>
          <a:p>
            <a:r>
              <a:rPr lang="en-US" sz="2400" b="1" u="sng" dirty="0">
                <a:solidFill>
                  <a:srgbClr val="FF0000"/>
                </a:solidFill>
              </a:rPr>
              <a:t>Simple kinetic strategy for NOB </a:t>
            </a:r>
            <a:r>
              <a:rPr lang="en-US" sz="2400" b="1" u="sng" dirty="0" err="1">
                <a:solidFill>
                  <a:srgbClr val="FF0000"/>
                </a:solidFill>
              </a:rPr>
              <a:t>outcompetition</a:t>
            </a:r>
            <a:r>
              <a:rPr lang="en-US" sz="2400" b="1" u="sng" dirty="0">
                <a:solidFill>
                  <a:srgbClr val="FF0000"/>
                </a:solidFill>
              </a:rPr>
              <a:t>:</a:t>
            </a:r>
            <a:r>
              <a:rPr lang="en-US" sz="2400" b="1" dirty="0">
                <a:solidFill>
                  <a:srgbClr val="FF0000"/>
                </a:solidFill>
              </a:rPr>
              <a:t>  </a:t>
            </a:r>
          </a:p>
          <a:p>
            <a:pPr marL="285750" indent="-285750">
              <a:buFont typeface="Arial" panose="020B0604020202020204" pitchFamily="34" charset="0"/>
              <a:buChar char="•"/>
            </a:pPr>
            <a:r>
              <a:rPr lang="en-US" sz="2400" dirty="0">
                <a:solidFill>
                  <a:srgbClr val="FF0000"/>
                </a:solidFill>
              </a:rPr>
              <a:t>Intermittent aeration</a:t>
            </a:r>
          </a:p>
          <a:p>
            <a:pPr marL="285750" indent="-285750">
              <a:buFont typeface="Arial" panose="020B0604020202020204" pitchFamily="34" charset="0"/>
              <a:buChar char="•"/>
            </a:pPr>
            <a:r>
              <a:rPr lang="en-US" sz="2400" dirty="0">
                <a:solidFill>
                  <a:srgbClr val="FF0000"/>
                </a:solidFill>
              </a:rPr>
              <a:t>Robust “nitrite sink” (</a:t>
            </a:r>
            <a:r>
              <a:rPr lang="en-US" sz="2400" dirty="0" err="1">
                <a:solidFill>
                  <a:srgbClr val="FF0000"/>
                </a:solidFill>
              </a:rPr>
              <a:t>denitrifiers</a:t>
            </a:r>
            <a:r>
              <a:rPr lang="en-US" sz="2400" dirty="0">
                <a:solidFill>
                  <a:srgbClr val="FF0000"/>
                </a:solidFill>
              </a:rPr>
              <a:t>) </a:t>
            </a:r>
          </a:p>
          <a:p>
            <a:pPr marL="285750" indent="-285750">
              <a:buFont typeface="Arial" panose="020B0604020202020204" pitchFamily="34" charset="0"/>
              <a:buChar char="•"/>
            </a:pPr>
            <a:r>
              <a:rPr lang="en-US" sz="2400" dirty="0">
                <a:solidFill>
                  <a:srgbClr val="FF0000"/>
                </a:solidFill>
              </a:rPr>
              <a:t>Tight SRT control for NOB washout</a:t>
            </a:r>
          </a:p>
        </p:txBody>
      </p:sp>
      <p:sp>
        <p:nvSpPr>
          <p:cNvPr id="29" name="Title 1">
            <a:extLst>
              <a:ext uri="{FF2B5EF4-FFF2-40B4-BE49-F238E27FC236}">
                <a16:creationId xmlns:a16="http://schemas.microsoft.com/office/drawing/2014/main" id="{71763182-C9AB-6442-B861-D4A5C6116011}"/>
              </a:ext>
            </a:extLst>
          </p:cNvPr>
          <p:cNvSpPr>
            <a:spLocks noGrp="1"/>
          </p:cNvSpPr>
          <p:nvPr>
            <p:ph type="title"/>
          </p:nvPr>
        </p:nvSpPr>
        <p:spPr>
          <a:xfrm>
            <a:off x="54166" y="37184"/>
            <a:ext cx="11909234" cy="695274"/>
          </a:xfrm>
          <a:ln w="38100">
            <a:solidFill>
              <a:srgbClr val="0070C0"/>
            </a:solidFill>
          </a:ln>
        </p:spPr>
        <p:txBody>
          <a:bodyPr>
            <a:noAutofit/>
          </a:bodyPr>
          <a:lstStyle/>
          <a:p>
            <a:r>
              <a:rPr lang="en-US" sz="3600" b="1" dirty="0">
                <a:solidFill>
                  <a:srgbClr val="0070C0"/>
                </a:solidFill>
                <a:latin typeface="Calibri" panose="020F0502020204030204" pitchFamily="34" charset="0"/>
                <a:cs typeface="Calibri" panose="020F0502020204030204" pitchFamily="34" charset="0"/>
              </a:rPr>
              <a:t>Strategy 1: Integrated </a:t>
            </a:r>
            <a:r>
              <a:rPr lang="en-US" sz="3600" b="1" dirty="0" err="1">
                <a:solidFill>
                  <a:srgbClr val="0070C0"/>
                </a:solidFill>
                <a:latin typeface="Calibri" panose="020F0502020204030204" pitchFamily="34" charset="0"/>
                <a:cs typeface="Calibri" panose="020F0502020204030204" pitchFamily="34" charset="0"/>
              </a:rPr>
              <a:t>Nitritation</a:t>
            </a:r>
            <a:r>
              <a:rPr lang="en-US" sz="3600" b="1" dirty="0">
                <a:solidFill>
                  <a:srgbClr val="0070C0"/>
                </a:solidFill>
                <a:latin typeface="Calibri" panose="020F0502020204030204" pitchFamily="34" charset="0"/>
                <a:cs typeface="Calibri" panose="020F0502020204030204" pitchFamily="34" charset="0"/>
              </a:rPr>
              <a:t>/</a:t>
            </a:r>
            <a:r>
              <a:rPr lang="en-US" sz="3600" b="1" dirty="0" err="1">
                <a:solidFill>
                  <a:srgbClr val="0070C0"/>
                </a:solidFill>
                <a:latin typeface="Calibri" panose="020F0502020204030204" pitchFamily="34" charset="0"/>
                <a:cs typeface="Calibri" panose="020F0502020204030204" pitchFamily="34" charset="0"/>
              </a:rPr>
              <a:t>Denitritation</a:t>
            </a:r>
            <a:r>
              <a:rPr lang="en-US" sz="3600" b="1" dirty="0">
                <a:solidFill>
                  <a:srgbClr val="0070C0"/>
                </a:solidFill>
                <a:latin typeface="Calibri" panose="020F0502020204030204" pitchFamily="34" charset="0"/>
                <a:cs typeface="Calibri" panose="020F0502020204030204" pitchFamily="34" charset="0"/>
              </a:rPr>
              <a:t> + </a:t>
            </a:r>
            <a:r>
              <a:rPr lang="en-US" sz="3600" b="1" dirty="0" err="1">
                <a:solidFill>
                  <a:srgbClr val="0070C0"/>
                </a:solidFill>
                <a:latin typeface="Calibri" panose="020F0502020204030204" pitchFamily="34" charset="0"/>
                <a:cs typeface="Calibri" panose="020F0502020204030204" pitchFamily="34" charset="0"/>
              </a:rPr>
              <a:t>BioP</a:t>
            </a:r>
            <a:endParaRPr lang="en-US" sz="24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299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2" grpId="0" animBg="1"/>
      <p:bldP spid="47" grpId="0"/>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18517-D0B4-D349-ADF0-1877C9C18F5D}"/>
              </a:ext>
            </a:extLst>
          </p:cNvPr>
          <p:cNvSpPr>
            <a:spLocks noGrp="1"/>
          </p:cNvSpPr>
          <p:nvPr>
            <p:ph type="title"/>
          </p:nvPr>
        </p:nvSpPr>
        <p:spPr>
          <a:xfrm>
            <a:off x="228600" y="76200"/>
            <a:ext cx="11658600" cy="838200"/>
          </a:xfrm>
          <a:ln w="38100">
            <a:solidFill>
              <a:srgbClr val="0070C0"/>
            </a:solidFill>
          </a:ln>
        </p:spPr>
        <p:txBody>
          <a:bodyPr/>
          <a:lstStyle/>
          <a:p>
            <a:r>
              <a:rPr lang="en-US" b="1" dirty="0">
                <a:solidFill>
                  <a:srgbClr val="0070C0"/>
                </a:solidFill>
              </a:rPr>
              <a:t>Robust High Rate N, C, and P Removal</a:t>
            </a:r>
          </a:p>
        </p:txBody>
      </p:sp>
      <p:pic>
        <p:nvPicPr>
          <p:cNvPr id="5" name="Picture 4">
            <a:extLst>
              <a:ext uri="{FF2B5EF4-FFF2-40B4-BE49-F238E27FC236}">
                <a16:creationId xmlns:a16="http://schemas.microsoft.com/office/drawing/2014/main" id="{BC439618-A35F-41CD-B01A-A3AA7D850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143000"/>
            <a:ext cx="11353800" cy="3681337"/>
          </a:xfrm>
          <a:prstGeom prst="rect">
            <a:avLst/>
          </a:prstGeom>
        </p:spPr>
      </p:pic>
      <p:sp>
        <p:nvSpPr>
          <p:cNvPr id="3" name="Content Placeholder 2">
            <a:extLst>
              <a:ext uri="{FF2B5EF4-FFF2-40B4-BE49-F238E27FC236}">
                <a16:creationId xmlns:a16="http://schemas.microsoft.com/office/drawing/2014/main" id="{FE7A8ACC-2AA8-B747-8116-8678C4DBF74C}"/>
              </a:ext>
            </a:extLst>
          </p:cNvPr>
          <p:cNvSpPr>
            <a:spLocks noGrp="1"/>
          </p:cNvSpPr>
          <p:nvPr>
            <p:ph idx="1"/>
          </p:nvPr>
        </p:nvSpPr>
        <p:spPr>
          <a:xfrm>
            <a:off x="6172200" y="4768190"/>
            <a:ext cx="6324600" cy="2242210"/>
          </a:xfrm>
          <a:noFill/>
        </p:spPr>
        <p:txBody>
          <a:bodyPr>
            <a:normAutofit/>
          </a:bodyPr>
          <a:lstStyle/>
          <a:p>
            <a:pPr marL="0" indent="0">
              <a:buNone/>
            </a:pPr>
            <a:r>
              <a:rPr lang="en-US" sz="2200" b="1" i="1" u="sng" dirty="0"/>
              <a:t>Phase 2:</a:t>
            </a:r>
          </a:p>
          <a:p>
            <a:r>
              <a:rPr lang="en-US" sz="2200" dirty="0"/>
              <a:t>Total Inorganic Nitrogen (TIN) removal = 68%</a:t>
            </a:r>
          </a:p>
          <a:p>
            <a:r>
              <a:rPr lang="en-US" sz="2200" dirty="0"/>
              <a:t>NH</a:t>
            </a:r>
            <a:r>
              <a:rPr lang="en-US" sz="2200" baseline="-25000" dirty="0"/>
              <a:t>4</a:t>
            </a:r>
            <a:r>
              <a:rPr lang="en-US" sz="2200" baseline="30000" dirty="0"/>
              <a:t>+</a:t>
            </a:r>
            <a:r>
              <a:rPr lang="en-US" sz="2200" dirty="0"/>
              <a:t> removal = 87%</a:t>
            </a:r>
          </a:p>
          <a:p>
            <a:r>
              <a:rPr lang="en-US" sz="2200" b="1" dirty="0">
                <a:solidFill>
                  <a:srgbClr val="FF0000"/>
                </a:solidFill>
              </a:rPr>
              <a:t>Ortho-P removal = 91%</a:t>
            </a:r>
          </a:p>
          <a:p>
            <a:r>
              <a:rPr lang="en-US" sz="2200" b="1" dirty="0">
                <a:solidFill>
                  <a:srgbClr val="FF0000"/>
                </a:solidFill>
              </a:rPr>
              <a:t>NAR= 70%</a:t>
            </a:r>
            <a:endParaRPr lang="en-US" sz="2200" b="1" i="1" dirty="0">
              <a:solidFill>
                <a:srgbClr val="FF0000"/>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0FA5E1F-DDF3-B443-BC63-42DD6D403DE1}"/>
                  </a:ext>
                </a:extLst>
              </p:cNvPr>
              <p:cNvSpPr txBox="1"/>
              <p:nvPr/>
            </p:nvSpPr>
            <p:spPr>
              <a:xfrm>
                <a:off x="152400" y="5181600"/>
                <a:ext cx="5791200" cy="987386"/>
              </a:xfrm>
              <a:prstGeom prst="rect">
                <a:avLst/>
              </a:prstGeom>
              <a:noFill/>
              <a:ln w="38100">
                <a:solidFill>
                  <a:schemeClr val="tx1"/>
                </a:solidFill>
              </a:ln>
            </p:spPr>
            <p:txBody>
              <a:bodyPr wrap="square" rtlCol="0">
                <a:spAutoFit/>
              </a:bodyPr>
              <a:lstStyle/>
              <a:p>
                <a:r>
                  <a:rPr lang="en-US" sz="2200" b="1" dirty="0">
                    <a:solidFill>
                      <a:schemeClr val="tx1"/>
                    </a:solidFill>
                  </a:rPr>
                  <a:t>NAR=Nitrite Accumulation Ratio= </a:t>
                </a:r>
                <a14:m>
                  <m:oMath xmlns:m="http://schemas.openxmlformats.org/officeDocument/2006/math">
                    <m:f>
                      <m:fPr>
                        <m:ctrlPr>
                          <a:rPr lang="en-US" sz="2200" b="1" i="1">
                            <a:solidFill>
                              <a:schemeClr val="tx1"/>
                            </a:solidFill>
                            <a:latin typeface="Cambria Math" panose="02040503050406030204" pitchFamily="18" charset="0"/>
                          </a:rPr>
                        </m:ctrlPr>
                      </m:fPr>
                      <m:num>
                        <m:r>
                          <a:rPr lang="en-US" sz="2200" b="1" i="0">
                            <a:solidFill>
                              <a:schemeClr val="tx1"/>
                            </a:solidFill>
                            <a:latin typeface="Cambria Math" panose="02040503050406030204" pitchFamily="18" charset="0"/>
                          </a:rPr>
                          <m:t>𝐍</m:t>
                        </m:r>
                        <m:sSubSup>
                          <m:sSubSupPr>
                            <m:ctrlPr>
                              <a:rPr lang="en-US" sz="2200" b="1" i="1">
                                <a:solidFill>
                                  <a:schemeClr val="tx1"/>
                                </a:solidFill>
                                <a:latin typeface="Cambria Math" panose="02040503050406030204" pitchFamily="18" charset="0"/>
                              </a:rPr>
                            </m:ctrlPr>
                          </m:sSubSupPr>
                          <m:e>
                            <m:r>
                              <a:rPr lang="en-US" sz="2200" b="1" i="0">
                                <a:solidFill>
                                  <a:schemeClr val="tx1"/>
                                </a:solidFill>
                                <a:latin typeface="Cambria Math" panose="02040503050406030204" pitchFamily="18" charset="0"/>
                              </a:rPr>
                              <m:t>𝐎</m:t>
                            </m:r>
                          </m:e>
                          <m:sub>
                            <m:r>
                              <a:rPr lang="en-US" sz="2200" b="1" i="0">
                                <a:solidFill>
                                  <a:schemeClr val="tx1"/>
                                </a:solidFill>
                                <a:latin typeface="Cambria Math" panose="02040503050406030204" pitchFamily="18" charset="0"/>
                              </a:rPr>
                              <m:t>𝟐</m:t>
                            </m:r>
                          </m:sub>
                          <m:sup>
                            <m:r>
                              <a:rPr lang="en-US" sz="2200" b="1" i="0">
                                <a:solidFill>
                                  <a:schemeClr val="tx1"/>
                                </a:solidFill>
                                <a:latin typeface="Cambria Math" panose="02040503050406030204" pitchFamily="18" charset="0"/>
                              </a:rPr>
                              <m:t>−</m:t>
                            </m:r>
                          </m:sup>
                        </m:sSubSup>
                      </m:num>
                      <m:den>
                        <m:r>
                          <a:rPr lang="en-US" sz="2200" b="1" i="0">
                            <a:solidFill>
                              <a:schemeClr val="tx1"/>
                            </a:solidFill>
                            <a:latin typeface="Cambria Math" panose="02040503050406030204" pitchFamily="18" charset="0"/>
                          </a:rPr>
                          <m:t>𝐍</m:t>
                        </m:r>
                        <m:sSubSup>
                          <m:sSubSupPr>
                            <m:ctrlPr>
                              <a:rPr lang="en-US" sz="2200" b="1" i="1">
                                <a:solidFill>
                                  <a:schemeClr val="tx1"/>
                                </a:solidFill>
                                <a:latin typeface="Cambria Math" panose="02040503050406030204" pitchFamily="18" charset="0"/>
                              </a:rPr>
                            </m:ctrlPr>
                          </m:sSubSupPr>
                          <m:e>
                            <m:r>
                              <a:rPr lang="en-US" sz="2200" b="1" i="0">
                                <a:solidFill>
                                  <a:schemeClr val="tx1"/>
                                </a:solidFill>
                                <a:latin typeface="Cambria Math" panose="02040503050406030204" pitchFamily="18" charset="0"/>
                              </a:rPr>
                              <m:t>𝐎</m:t>
                            </m:r>
                          </m:e>
                          <m:sub>
                            <m:r>
                              <a:rPr lang="en-US" sz="2200" b="1" i="0">
                                <a:solidFill>
                                  <a:schemeClr val="tx1"/>
                                </a:solidFill>
                                <a:latin typeface="Cambria Math" panose="02040503050406030204" pitchFamily="18" charset="0"/>
                              </a:rPr>
                              <m:t>𝟐</m:t>
                            </m:r>
                          </m:sub>
                          <m:sup>
                            <m:r>
                              <a:rPr lang="en-US" sz="2200" b="1" i="0">
                                <a:solidFill>
                                  <a:schemeClr val="tx1"/>
                                </a:solidFill>
                                <a:latin typeface="Cambria Math" panose="02040503050406030204" pitchFamily="18" charset="0"/>
                              </a:rPr>
                              <m:t>−</m:t>
                            </m:r>
                          </m:sup>
                        </m:sSubSup>
                        <m:r>
                          <a:rPr lang="en-US" sz="2200" b="1" i="0">
                            <a:solidFill>
                              <a:schemeClr val="tx1"/>
                            </a:solidFill>
                            <a:latin typeface="Cambria Math" panose="02040503050406030204" pitchFamily="18" charset="0"/>
                          </a:rPr>
                          <m:t>+</m:t>
                        </m:r>
                        <m:r>
                          <a:rPr lang="en-US" sz="2200" b="1" i="0">
                            <a:solidFill>
                              <a:schemeClr val="tx1"/>
                            </a:solidFill>
                            <a:latin typeface="Cambria Math" panose="02040503050406030204" pitchFamily="18" charset="0"/>
                          </a:rPr>
                          <m:t>𝐍</m:t>
                        </m:r>
                        <m:sSubSup>
                          <m:sSubSupPr>
                            <m:ctrlPr>
                              <a:rPr lang="en-US" sz="2200" b="1" i="1">
                                <a:solidFill>
                                  <a:schemeClr val="tx1"/>
                                </a:solidFill>
                                <a:latin typeface="Cambria Math" panose="02040503050406030204" pitchFamily="18" charset="0"/>
                              </a:rPr>
                            </m:ctrlPr>
                          </m:sSubSupPr>
                          <m:e>
                            <m:r>
                              <a:rPr lang="en-US" sz="2200" b="1" i="0">
                                <a:solidFill>
                                  <a:schemeClr val="tx1"/>
                                </a:solidFill>
                                <a:latin typeface="Cambria Math" panose="02040503050406030204" pitchFamily="18" charset="0"/>
                              </a:rPr>
                              <m:t>𝐎</m:t>
                            </m:r>
                          </m:e>
                          <m:sub>
                            <m:r>
                              <a:rPr lang="en-US" sz="2200" b="1" i="0">
                                <a:solidFill>
                                  <a:schemeClr val="tx1"/>
                                </a:solidFill>
                                <a:latin typeface="Cambria Math" panose="02040503050406030204" pitchFamily="18" charset="0"/>
                              </a:rPr>
                              <m:t>𝟑</m:t>
                            </m:r>
                          </m:sub>
                          <m:sup>
                            <m:r>
                              <a:rPr lang="en-US" sz="2200" b="1" i="0">
                                <a:solidFill>
                                  <a:schemeClr val="tx1"/>
                                </a:solidFill>
                                <a:latin typeface="Cambria Math" panose="02040503050406030204" pitchFamily="18" charset="0"/>
                              </a:rPr>
                              <m:t>−</m:t>
                            </m:r>
                          </m:sup>
                        </m:sSubSup>
                      </m:den>
                    </m:f>
                  </m:oMath>
                </a14:m>
                <a:endParaRPr lang="en-US" sz="2200" b="1" dirty="0">
                  <a:solidFill>
                    <a:schemeClr val="tx1"/>
                  </a:solidFill>
                </a:endParaRPr>
              </a:p>
              <a:p>
                <a:r>
                  <a:rPr lang="en-US" sz="2200" b="1" dirty="0">
                    <a:solidFill>
                      <a:schemeClr val="tx1"/>
                    </a:solidFill>
                    <a:sym typeface="Wingdings" pitchFamily="2" charset="2"/>
                  </a:rPr>
                  <a:t>Key indicator of suppression of NOB activity</a:t>
                </a:r>
                <a:endParaRPr lang="en-US" sz="2200" b="1" dirty="0">
                  <a:solidFill>
                    <a:schemeClr val="tx1"/>
                  </a:solidFill>
                </a:endParaRPr>
              </a:p>
            </p:txBody>
          </p:sp>
        </mc:Choice>
        <mc:Fallback xmlns="">
          <p:sp>
            <p:nvSpPr>
              <p:cNvPr id="4" name="TextBox 3">
                <a:extLst>
                  <a:ext uri="{FF2B5EF4-FFF2-40B4-BE49-F238E27FC236}">
                    <a16:creationId xmlns:a16="http://schemas.microsoft.com/office/drawing/2014/main" id="{20FA5E1F-DDF3-B443-BC63-42DD6D403DE1}"/>
                  </a:ext>
                </a:extLst>
              </p:cNvPr>
              <p:cNvSpPr txBox="1">
                <a:spLocks noRot="1" noChangeAspect="1" noMove="1" noResize="1" noEditPoints="1" noAdjustHandles="1" noChangeArrowheads="1" noChangeShapeType="1" noTextEdit="1"/>
              </p:cNvSpPr>
              <p:nvPr/>
            </p:nvSpPr>
            <p:spPr>
              <a:xfrm>
                <a:off x="152400" y="5181600"/>
                <a:ext cx="5791200" cy="987386"/>
              </a:xfrm>
              <a:prstGeom prst="rect">
                <a:avLst/>
              </a:prstGeom>
              <a:blipFill>
                <a:blip r:embed="rId4"/>
                <a:stretch>
                  <a:fillRect l="-1087" b="-7317"/>
                </a:stretch>
              </a:blipFill>
              <a:ln w="38100">
                <a:solidFill>
                  <a:schemeClr val="tx1"/>
                </a:solid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38B3AF5F-AC11-1740-9970-7DEB788CA38F}"/>
              </a:ext>
            </a:extLst>
          </p:cNvPr>
          <p:cNvSpPr txBox="1"/>
          <p:nvPr/>
        </p:nvSpPr>
        <p:spPr>
          <a:xfrm>
            <a:off x="809943" y="4561545"/>
            <a:ext cx="5012142" cy="461665"/>
          </a:xfrm>
          <a:prstGeom prst="rect">
            <a:avLst/>
          </a:prstGeom>
          <a:noFill/>
        </p:spPr>
        <p:txBody>
          <a:bodyPr wrap="square" rtlCol="0">
            <a:spAutoFit/>
          </a:bodyPr>
          <a:lstStyle/>
          <a:p>
            <a:r>
              <a:rPr lang="en-US" sz="1200" dirty="0"/>
              <a:t>Roots et al. 2019 </a:t>
            </a:r>
            <a:r>
              <a:rPr lang="en-US" sz="1200" i="1" dirty="0"/>
              <a:t>ES:WR&amp;T (In Press) </a:t>
            </a:r>
            <a:endParaRPr lang="en-US" sz="1200" dirty="0"/>
          </a:p>
          <a:p>
            <a:endParaRPr lang="en-US" sz="1200" dirty="0"/>
          </a:p>
        </p:txBody>
      </p:sp>
    </p:spTree>
    <p:extLst>
      <p:ext uri="{BB962C8B-B14F-4D97-AF65-F5344CB8AC3E}">
        <p14:creationId xmlns:p14="http://schemas.microsoft.com/office/powerpoint/2010/main" val="388706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C3316-892B-6847-8A91-C035C963820D}"/>
              </a:ext>
            </a:extLst>
          </p:cNvPr>
          <p:cNvSpPr>
            <a:spLocks noGrp="1"/>
          </p:cNvSpPr>
          <p:nvPr>
            <p:ph type="title"/>
          </p:nvPr>
        </p:nvSpPr>
        <p:spPr>
          <a:xfrm>
            <a:off x="533400" y="220245"/>
            <a:ext cx="11353800" cy="862430"/>
          </a:xfrm>
          <a:ln w="38100">
            <a:solidFill>
              <a:srgbClr val="0070C0"/>
            </a:solidFill>
          </a:ln>
        </p:spPr>
        <p:txBody>
          <a:bodyPr>
            <a:noAutofit/>
          </a:bodyPr>
          <a:lstStyle/>
          <a:p>
            <a:r>
              <a:rPr lang="en-US" sz="3800" b="1" dirty="0">
                <a:solidFill>
                  <a:srgbClr val="0070C0"/>
                </a:solidFill>
              </a:rPr>
              <a:t>Maximum Activity Assays Confirm NOB Suppression</a:t>
            </a:r>
          </a:p>
        </p:txBody>
      </p:sp>
      <p:pic>
        <p:nvPicPr>
          <p:cNvPr id="4" name="Picture 3">
            <a:extLst>
              <a:ext uri="{FF2B5EF4-FFF2-40B4-BE49-F238E27FC236}">
                <a16:creationId xmlns:a16="http://schemas.microsoft.com/office/drawing/2014/main" id="{8B51D097-AA44-3242-9138-4F3293FA78DF}"/>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2631122" y="1752600"/>
            <a:ext cx="6929755" cy="4832957"/>
          </a:xfrm>
          <a:prstGeom prst="rect">
            <a:avLst/>
          </a:prstGeom>
          <a:noFill/>
          <a:ln>
            <a:noFill/>
          </a:ln>
        </p:spPr>
      </p:pic>
      <p:sp>
        <p:nvSpPr>
          <p:cNvPr id="6" name="TextBox 5">
            <a:extLst>
              <a:ext uri="{FF2B5EF4-FFF2-40B4-BE49-F238E27FC236}">
                <a16:creationId xmlns:a16="http://schemas.microsoft.com/office/drawing/2014/main" id="{CD5CAD21-A4DC-424C-8C23-AE6C0F0655DA}"/>
              </a:ext>
            </a:extLst>
          </p:cNvPr>
          <p:cNvSpPr txBox="1"/>
          <p:nvPr/>
        </p:nvSpPr>
        <p:spPr>
          <a:xfrm>
            <a:off x="3505200" y="1186805"/>
            <a:ext cx="5865178" cy="461665"/>
          </a:xfrm>
          <a:prstGeom prst="rect">
            <a:avLst/>
          </a:prstGeom>
          <a:noFill/>
        </p:spPr>
        <p:txBody>
          <a:bodyPr wrap="square" rtlCol="0">
            <a:spAutoFit/>
          </a:bodyPr>
          <a:lstStyle/>
          <a:p>
            <a:r>
              <a:rPr lang="en-US" sz="2400" i="1" dirty="0">
                <a:solidFill>
                  <a:srgbClr val="0070C0"/>
                </a:solidFill>
              </a:rPr>
              <a:t>AOB and NOB Maximum Activity Assays</a:t>
            </a:r>
          </a:p>
        </p:txBody>
      </p:sp>
      <p:sp>
        <p:nvSpPr>
          <p:cNvPr id="5" name="TextBox 4">
            <a:extLst>
              <a:ext uri="{FF2B5EF4-FFF2-40B4-BE49-F238E27FC236}">
                <a16:creationId xmlns:a16="http://schemas.microsoft.com/office/drawing/2014/main" id="{51829354-4034-954E-AFA2-2D75055805F2}"/>
              </a:ext>
            </a:extLst>
          </p:cNvPr>
          <p:cNvSpPr txBox="1"/>
          <p:nvPr/>
        </p:nvSpPr>
        <p:spPr>
          <a:xfrm>
            <a:off x="8534400" y="6516469"/>
            <a:ext cx="5012142" cy="646331"/>
          </a:xfrm>
          <a:prstGeom prst="rect">
            <a:avLst/>
          </a:prstGeom>
          <a:noFill/>
        </p:spPr>
        <p:txBody>
          <a:bodyPr wrap="square" rtlCol="0">
            <a:spAutoFit/>
          </a:bodyPr>
          <a:lstStyle/>
          <a:p>
            <a:r>
              <a:rPr lang="en-US" dirty="0"/>
              <a:t>Roots et al. 2019 </a:t>
            </a:r>
            <a:r>
              <a:rPr lang="en-US" i="1" dirty="0"/>
              <a:t>ES:WR&amp;T (In Press) </a:t>
            </a:r>
            <a:endParaRPr lang="en-US" dirty="0"/>
          </a:p>
          <a:p>
            <a:endParaRPr lang="en-US" dirty="0"/>
          </a:p>
        </p:txBody>
      </p:sp>
      <p:sp>
        <p:nvSpPr>
          <p:cNvPr id="3" name="Rectangle 2">
            <a:extLst>
              <a:ext uri="{FF2B5EF4-FFF2-40B4-BE49-F238E27FC236}">
                <a16:creationId xmlns:a16="http://schemas.microsoft.com/office/drawing/2014/main" id="{CC9183E3-44C6-2240-8BD5-3A3A1198E38A}"/>
              </a:ext>
            </a:extLst>
          </p:cNvPr>
          <p:cNvSpPr/>
          <p:nvPr/>
        </p:nvSpPr>
        <p:spPr>
          <a:xfrm>
            <a:off x="8763000" y="3733800"/>
            <a:ext cx="685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A9BFF8-9583-7146-AD76-106472BB089D}"/>
              </a:ext>
            </a:extLst>
          </p:cNvPr>
          <p:cNvSpPr txBox="1"/>
          <p:nvPr/>
        </p:nvSpPr>
        <p:spPr>
          <a:xfrm>
            <a:off x="8763000" y="3657600"/>
            <a:ext cx="914400" cy="769441"/>
          </a:xfrm>
          <a:prstGeom prst="rect">
            <a:avLst/>
          </a:prstGeom>
          <a:noFill/>
        </p:spPr>
        <p:txBody>
          <a:bodyPr wrap="square" rtlCol="0">
            <a:spAutoFit/>
          </a:bodyPr>
          <a:lstStyle/>
          <a:p>
            <a:r>
              <a:rPr lang="en-US" sz="2200" dirty="0"/>
              <a:t>AOB</a:t>
            </a:r>
          </a:p>
          <a:p>
            <a:r>
              <a:rPr lang="en-US" sz="2200" dirty="0"/>
              <a:t>NOB</a:t>
            </a:r>
          </a:p>
        </p:txBody>
      </p:sp>
    </p:spTree>
    <p:extLst>
      <p:ext uri="{BB962C8B-B14F-4D97-AF65-F5344CB8AC3E}">
        <p14:creationId xmlns:p14="http://schemas.microsoft.com/office/powerpoint/2010/main" val="239815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96452E-DC98-45A4-BFF9-5BD847092066}"/>
              </a:ext>
            </a:extLst>
          </p:cNvPr>
          <p:cNvPicPr>
            <a:picLocks noChangeAspect="1"/>
          </p:cNvPicPr>
          <p:nvPr/>
        </p:nvPicPr>
        <p:blipFill>
          <a:blip r:embed="rId3"/>
          <a:stretch>
            <a:fillRect/>
          </a:stretch>
        </p:blipFill>
        <p:spPr>
          <a:xfrm>
            <a:off x="2599228" y="1480066"/>
            <a:ext cx="9561537" cy="4294469"/>
          </a:xfrm>
          <a:prstGeom prst="rect">
            <a:avLst/>
          </a:prstGeom>
        </p:spPr>
      </p:pic>
      <p:sp>
        <p:nvSpPr>
          <p:cNvPr id="3" name="Title 2"/>
          <p:cNvSpPr>
            <a:spLocks noGrp="1"/>
          </p:cNvSpPr>
          <p:nvPr>
            <p:ph type="title"/>
          </p:nvPr>
        </p:nvSpPr>
        <p:spPr>
          <a:xfrm>
            <a:off x="145143" y="67151"/>
            <a:ext cx="11894457" cy="914400"/>
          </a:xfrm>
          <a:ln w="38100">
            <a:solidFill>
              <a:srgbClr val="0070C0"/>
            </a:solidFill>
          </a:ln>
        </p:spPr>
        <p:txBody>
          <a:bodyPr>
            <a:normAutofit/>
          </a:bodyPr>
          <a:lstStyle/>
          <a:p>
            <a:pPr marL="460375" indent="-346075"/>
            <a:r>
              <a:rPr lang="en-US" sz="3000" b="1" dirty="0">
                <a:solidFill>
                  <a:srgbClr val="0070C0"/>
                </a:solidFill>
                <a:latin typeface="Arial" panose="020B0604020202020204" pitchFamily="34" charset="0"/>
                <a:cs typeface="Arial" panose="020B0604020202020204" pitchFamily="34" charset="0"/>
              </a:rPr>
              <a:t>NOB Suppression is Also Apparent in Within-Cycle Profiling</a:t>
            </a:r>
          </a:p>
        </p:txBody>
      </p:sp>
      <p:pic>
        <p:nvPicPr>
          <p:cNvPr id="12" name="Picture 11">
            <a:extLst>
              <a:ext uri="{FF2B5EF4-FFF2-40B4-BE49-F238E27FC236}">
                <a16:creationId xmlns:a16="http://schemas.microsoft.com/office/drawing/2014/main" id="{5B048ABB-CBD2-CD47-841B-426F7EF82C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2239" y="2157667"/>
            <a:ext cx="3941794" cy="2217260"/>
          </a:xfrm>
          <a:prstGeom prst="rect">
            <a:avLst/>
          </a:prstGeom>
        </p:spPr>
      </p:pic>
      <p:sp>
        <p:nvSpPr>
          <p:cNvPr id="15" name="Rectangle 14">
            <a:extLst>
              <a:ext uri="{FF2B5EF4-FFF2-40B4-BE49-F238E27FC236}">
                <a16:creationId xmlns:a16="http://schemas.microsoft.com/office/drawing/2014/main" id="{8444B9F8-DA07-C74D-B40F-2B1FEA6B95F7}"/>
              </a:ext>
            </a:extLst>
          </p:cNvPr>
          <p:cNvSpPr/>
          <p:nvPr/>
        </p:nvSpPr>
        <p:spPr bwMode="auto">
          <a:xfrm>
            <a:off x="5128929" y="2292430"/>
            <a:ext cx="1326182" cy="2453490"/>
          </a:xfrm>
          <a:prstGeom prst="rect">
            <a:avLst/>
          </a:prstGeom>
          <a:noFill/>
          <a:ln w="762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charset="0"/>
            </a:endParaRPr>
          </a:p>
        </p:txBody>
      </p:sp>
      <p:sp>
        <p:nvSpPr>
          <p:cNvPr id="4" name="TextBox 3">
            <a:extLst>
              <a:ext uri="{FF2B5EF4-FFF2-40B4-BE49-F238E27FC236}">
                <a16:creationId xmlns:a16="http://schemas.microsoft.com/office/drawing/2014/main" id="{0BC02072-B10D-9648-AA83-F2BE5B675AED}"/>
              </a:ext>
            </a:extLst>
          </p:cNvPr>
          <p:cNvSpPr txBox="1"/>
          <p:nvPr/>
        </p:nvSpPr>
        <p:spPr>
          <a:xfrm>
            <a:off x="4343400" y="1295400"/>
            <a:ext cx="9260114" cy="369332"/>
          </a:xfrm>
          <a:prstGeom prst="rect">
            <a:avLst/>
          </a:prstGeom>
          <a:solidFill>
            <a:schemeClr val="bg1"/>
          </a:solidFill>
        </p:spPr>
        <p:txBody>
          <a:bodyPr wrap="square" rtlCol="0">
            <a:spAutoFit/>
          </a:bodyPr>
          <a:lstStyle/>
          <a:p>
            <a:r>
              <a:rPr lang="en-US" b="1" u="sng" dirty="0" err="1"/>
              <a:t>Nitritation</a:t>
            </a:r>
            <a:r>
              <a:rPr lang="en-US" b="1" u="sng" dirty="0"/>
              <a:t>/</a:t>
            </a:r>
            <a:r>
              <a:rPr lang="en-US" b="1" u="sng" dirty="0" err="1"/>
              <a:t>Denitritation</a:t>
            </a:r>
            <a:r>
              <a:rPr lang="en-US" b="1" u="sng" dirty="0"/>
              <a:t> + </a:t>
            </a:r>
            <a:r>
              <a:rPr lang="en-US" b="1" u="sng" dirty="0" err="1"/>
              <a:t>BioP</a:t>
            </a:r>
            <a:r>
              <a:rPr lang="en-US" b="1" u="sng" dirty="0"/>
              <a:t> SBR with intermittent aeration</a:t>
            </a:r>
          </a:p>
        </p:txBody>
      </p:sp>
      <p:sp>
        <p:nvSpPr>
          <p:cNvPr id="9" name="TextBox 8">
            <a:extLst>
              <a:ext uri="{FF2B5EF4-FFF2-40B4-BE49-F238E27FC236}">
                <a16:creationId xmlns:a16="http://schemas.microsoft.com/office/drawing/2014/main" id="{8240897F-1505-5B40-BFEE-41BD9B703705}"/>
              </a:ext>
            </a:extLst>
          </p:cNvPr>
          <p:cNvSpPr txBox="1"/>
          <p:nvPr/>
        </p:nvSpPr>
        <p:spPr>
          <a:xfrm>
            <a:off x="8534400" y="6516469"/>
            <a:ext cx="5012142" cy="646331"/>
          </a:xfrm>
          <a:prstGeom prst="rect">
            <a:avLst/>
          </a:prstGeom>
          <a:noFill/>
        </p:spPr>
        <p:txBody>
          <a:bodyPr wrap="square" rtlCol="0">
            <a:spAutoFit/>
          </a:bodyPr>
          <a:lstStyle/>
          <a:p>
            <a:r>
              <a:rPr lang="en-US" dirty="0"/>
              <a:t>Roots et al. 2019 </a:t>
            </a:r>
            <a:r>
              <a:rPr lang="en-US" i="1" dirty="0"/>
              <a:t>ES:WR&amp;T (In Press) </a:t>
            </a:r>
            <a:endParaRPr lang="en-US" dirty="0"/>
          </a:p>
          <a:p>
            <a:endParaRPr lang="en-US" dirty="0"/>
          </a:p>
        </p:txBody>
      </p:sp>
    </p:spTree>
    <p:extLst>
      <p:ext uri="{BB962C8B-B14F-4D97-AF65-F5344CB8AC3E}">
        <p14:creationId xmlns:p14="http://schemas.microsoft.com/office/powerpoint/2010/main" val="71428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38B3A4-357F-4F81-9F5A-C04969377FCF}"/>
              </a:ext>
            </a:extLst>
          </p:cNvPr>
          <p:cNvPicPr>
            <a:picLocks noChangeAspect="1"/>
          </p:cNvPicPr>
          <p:nvPr/>
        </p:nvPicPr>
        <p:blipFill>
          <a:blip r:embed="rId3"/>
          <a:stretch>
            <a:fillRect/>
          </a:stretch>
        </p:blipFill>
        <p:spPr>
          <a:xfrm>
            <a:off x="2773681" y="1468230"/>
            <a:ext cx="8629067" cy="3941970"/>
          </a:xfrm>
          <a:prstGeom prst="rect">
            <a:avLst/>
          </a:prstGeom>
        </p:spPr>
      </p:pic>
      <p:sp>
        <p:nvSpPr>
          <p:cNvPr id="10" name="TextBox 9">
            <a:extLst>
              <a:ext uri="{FF2B5EF4-FFF2-40B4-BE49-F238E27FC236}">
                <a16:creationId xmlns:a16="http://schemas.microsoft.com/office/drawing/2014/main" id="{0CB00633-1E51-5D42-B22B-8427B5F97091}"/>
              </a:ext>
            </a:extLst>
          </p:cNvPr>
          <p:cNvSpPr txBox="1"/>
          <p:nvPr/>
        </p:nvSpPr>
        <p:spPr>
          <a:xfrm>
            <a:off x="3753719" y="1098898"/>
            <a:ext cx="7649029" cy="369332"/>
          </a:xfrm>
          <a:prstGeom prst="rect">
            <a:avLst/>
          </a:prstGeom>
          <a:noFill/>
        </p:spPr>
        <p:txBody>
          <a:bodyPr wrap="square" rtlCol="0">
            <a:spAutoFit/>
          </a:bodyPr>
          <a:lstStyle/>
          <a:p>
            <a:r>
              <a:rPr lang="en-US" b="1" u="sng" dirty="0" err="1"/>
              <a:t>Nitritation</a:t>
            </a:r>
            <a:r>
              <a:rPr lang="en-US" b="1" u="sng" dirty="0"/>
              <a:t>/</a:t>
            </a:r>
            <a:r>
              <a:rPr lang="en-US" b="1" u="sng" dirty="0" err="1"/>
              <a:t>Denitritation</a:t>
            </a:r>
            <a:r>
              <a:rPr lang="en-US" b="1" u="sng" dirty="0"/>
              <a:t> + </a:t>
            </a:r>
            <a:r>
              <a:rPr lang="en-US" b="1" u="sng" dirty="0" err="1"/>
              <a:t>BioP</a:t>
            </a:r>
            <a:r>
              <a:rPr lang="en-US" b="1" u="sng" dirty="0"/>
              <a:t> SBR: Within Cycle Test Feb. 28, 2018</a:t>
            </a:r>
          </a:p>
        </p:txBody>
      </p:sp>
      <p:sp>
        <p:nvSpPr>
          <p:cNvPr id="12" name="Title 2">
            <a:extLst>
              <a:ext uri="{FF2B5EF4-FFF2-40B4-BE49-F238E27FC236}">
                <a16:creationId xmlns:a16="http://schemas.microsoft.com/office/drawing/2014/main" id="{B30E1AD4-C4B2-3048-99BD-B585AA5A89B0}"/>
              </a:ext>
            </a:extLst>
          </p:cNvPr>
          <p:cNvSpPr txBox="1">
            <a:spLocks/>
          </p:cNvSpPr>
          <p:nvPr/>
        </p:nvSpPr>
        <p:spPr>
          <a:xfrm>
            <a:off x="145143" y="67151"/>
            <a:ext cx="11894457" cy="914400"/>
          </a:xfrm>
          <a:prstGeom prst="rect">
            <a:avLst/>
          </a:prstGeom>
          <a:ln w="38100">
            <a:solidFill>
              <a:srgbClr val="0070C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60375" indent="-346075"/>
            <a:r>
              <a:rPr lang="en-US" sz="3000" b="1">
                <a:solidFill>
                  <a:srgbClr val="0070C0"/>
                </a:solidFill>
                <a:latin typeface="Times New Roman" panose="02020603050405020304" pitchFamily="18" charset="0"/>
                <a:cs typeface="Times New Roman" panose="02020603050405020304" pitchFamily="18" charset="0"/>
              </a:rPr>
              <a:t>NOB Suppression is Also Apparent in Within-Cycle Profiling</a:t>
            </a:r>
            <a:endParaRPr lang="en-US" sz="3000" b="1" dirty="0">
              <a:solidFill>
                <a:srgbClr val="0070C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03991CBC-9803-DA41-81C8-BC56ED30BA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2239" y="2157667"/>
            <a:ext cx="3941794" cy="2217260"/>
          </a:xfrm>
          <a:prstGeom prst="rect">
            <a:avLst/>
          </a:prstGeom>
        </p:spPr>
      </p:pic>
      <p:sp>
        <p:nvSpPr>
          <p:cNvPr id="6" name="TextBox 5">
            <a:extLst>
              <a:ext uri="{FF2B5EF4-FFF2-40B4-BE49-F238E27FC236}">
                <a16:creationId xmlns:a16="http://schemas.microsoft.com/office/drawing/2014/main" id="{C455185F-3A96-DC4B-9ABF-BE1CB6EE2CD3}"/>
              </a:ext>
            </a:extLst>
          </p:cNvPr>
          <p:cNvSpPr txBox="1"/>
          <p:nvPr/>
        </p:nvSpPr>
        <p:spPr>
          <a:xfrm>
            <a:off x="3352800" y="5632323"/>
            <a:ext cx="7945674" cy="830997"/>
          </a:xfrm>
          <a:prstGeom prst="rect">
            <a:avLst/>
          </a:prstGeom>
          <a:noFill/>
        </p:spPr>
        <p:txBody>
          <a:bodyPr wrap="square" rtlCol="0">
            <a:spAutoFit/>
          </a:bodyPr>
          <a:lstStyle/>
          <a:p>
            <a:r>
              <a:rPr lang="en-US" sz="2400" b="1" i="1" dirty="0"/>
              <a:t>Nitrite, but not nitrate, accumulates during aerated periods, and is consumed during anoxic periods</a:t>
            </a:r>
          </a:p>
        </p:txBody>
      </p:sp>
      <p:sp>
        <p:nvSpPr>
          <p:cNvPr id="8" name="TextBox 7">
            <a:extLst>
              <a:ext uri="{FF2B5EF4-FFF2-40B4-BE49-F238E27FC236}">
                <a16:creationId xmlns:a16="http://schemas.microsoft.com/office/drawing/2014/main" id="{76BFC065-CD2D-8942-8E61-F75E8E0C1E25}"/>
              </a:ext>
            </a:extLst>
          </p:cNvPr>
          <p:cNvSpPr txBox="1"/>
          <p:nvPr/>
        </p:nvSpPr>
        <p:spPr>
          <a:xfrm>
            <a:off x="8534400" y="6516469"/>
            <a:ext cx="5012142" cy="646331"/>
          </a:xfrm>
          <a:prstGeom prst="rect">
            <a:avLst/>
          </a:prstGeom>
          <a:noFill/>
        </p:spPr>
        <p:txBody>
          <a:bodyPr wrap="square" rtlCol="0">
            <a:spAutoFit/>
          </a:bodyPr>
          <a:lstStyle/>
          <a:p>
            <a:r>
              <a:rPr lang="en-US" dirty="0"/>
              <a:t>Roots et al. 2019 </a:t>
            </a:r>
            <a:r>
              <a:rPr lang="en-US" i="1" dirty="0"/>
              <a:t>ES:WR&amp;T (In Press) </a:t>
            </a:r>
            <a:endParaRPr lang="en-US" dirty="0"/>
          </a:p>
          <a:p>
            <a:endParaRPr lang="en-US" dirty="0"/>
          </a:p>
        </p:txBody>
      </p:sp>
    </p:spTree>
    <p:extLst>
      <p:ext uri="{BB962C8B-B14F-4D97-AF65-F5344CB8AC3E}">
        <p14:creationId xmlns:p14="http://schemas.microsoft.com/office/powerpoint/2010/main" val="2466298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2E2484-BF7E-5641-B5B9-178833042356}"/>
              </a:ext>
            </a:extLst>
          </p:cNvPr>
          <p:cNvPicPr/>
          <p:nvPr/>
        </p:nvPicPr>
        <p:blipFill>
          <a:blip r:embed="rId3"/>
          <a:stretch>
            <a:fillRect/>
          </a:stretch>
        </p:blipFill>
        <p:spPr>
          <a:xfrm>
            <a:off x="2043826" y="1143000"/>
            <a:ext cx="8547973" cy="5562600"/>
          </a:xfrm>
          <a:prstGeom prst="rect">
            <a:avLst/>
          </a:prstGeom>
        </p:spPr>
      </p:pic>
      <p:sp>
        <p:nvSpPr>
          <p:cNvPr id="5" name="Title 1">
            <a:extLst>
              <a:ext uri="{FF2B5EF4-FFF2-40B4-BE49-F238E27FC236}">
                <a16:creationId xmlns:a16="http://schemas.microsoft.com/office/drawing/2014/main" id="{9E2F05F3-8F43-EC40-BF3B-CD868506C96E}"/>
              </a:ext>
            </a:extLst>
          </p:cNvPr>
          <p:cNvSpPr txBox="1">
            <a:spLocks/>
          </p:cNvSpPr>
          <p:nvPr/>
        </p:nvSpPr>
        <p:spPr>
          <a:xfrm>
            <a:off x="228600" y="304800"/>
            <a:ext cx="11658600" cy="838200"/>
          </a:xfrm>
          <a:prstGeom prst="rect">
            <a:avLst/>
          </a:prstGeom>
          <a:ln w="38100">
            <a:solidFill>
              <a:srgbClr val="0070C0"/>
            </a:solidFill>
          </a:ln>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0070C0"/>
                </a:solidFill>
              </a:rPr>
              <a:t>Intermittent aeration for NOB suppression is compatible with selection for a robust </a:t>
            </a:r>
            <a:r>
              <a:rPr lang="en-US" b="1" dirty="0" err="1">
                <a:solidFill>
                  <a:srgbClr val="0070C0"/>
                </a:solidFill>
              </a:rPr>
              <a:t>Accumulibacter</a:t>
            </a:r>
            <a:r>
              <a:rPr lang="en-US" b="1" dirty="0">
                <a:solidFill>
                  <a:srgbClr val="0070C0"/>
                </a:solidFill>
              </a:rPr>
              <a:t> PAO population for biological P removal</a:t>
            </a:r>
          </a:p>
        </p:txBody>
      </p:sp>
    </p:spTree>
    <p:extLst>
      <p:ext uri="{BB962C8B-B14F-4D97-AF65-F5344CB8AC3E}">
        <p14:creationId xmlns:p14="http://schemas.microsoft.com/office/powerpoint/2010/main" val="2043064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3991CBC-9803-DA41-81C8-BC56ED30BA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82239" y="2157667"/>
            <a:ext cx="3941794" cy="2217260"/>
          </a:xfrm>
          <a:prstGeom prst="rect">
            <a:avLst/>
          </a:prstGeom>
        </p:spPr>
      </p:pic>
      <p:sp>
        <p:nvSpPr>
          <p:cNvPr id="5" name="TextBox 4">
            <a:extLst>
              <a:ext uri="{FF2B5EF4-FFF2-40B4-BE49-F238E27FC236}">
                <a16:creationId xmlns:a16="http://schemas.microsoft.com/office/drawing/2014/main" id="{0AEE82DF-0381-754D-9236-35B55DFEFDE7}"/>
              </a:ext>
            </a:extLst>
          </p:cNvPr>
          <p:cNvSpPr txBox="1"/>
          <p:nvPr/>
        </p:nvSpPr>
        <p:spPr>
          <a:xfrm>
            <a:off x="2667000" y="1004139"/>
            <a:ext cx="9296400" cy="4955203"/>
          </a:xfrm>
          <a:prstGeom prst="rect">
            <a:avLst/>
          </a:prstGeom>
          <a:solidFill>
            <a:schemeClr val="bg1"/>
          </a:solidFill>
          <a:ln w="38100">
            <a:noFill/>
          </a:ln>
        </p:spPr>
        <p:txBody>
          <a:bodyPr wrap="square" rtlCol="0">
            <a:spAutoFit/>
          </a:bodyPr>
          <a:lstStyle/>
          <a:p>
            <a:r>
              <a:rPr lang="en-US" sz="3200" b="1" u="sng" dirty="0"/>
              <a:t>Lessons Learned:</a:t>
            </a:r>
          </a:p>
          <a:p>
            <a:pPr marL="342900" indent="-342900">
              <a:buFont typeface="Arial" panose="020B0604020202020204" pitchFamily="34" charset="0"/>
              <a:buChar char="•"/>
            </a:pPr>
            <a:r>
              <a:rPr lang="en-US" sz="2800" dirty="0"/>
              <a:t>Carbon and energy efficient </a:t>
            </a:r>
            <a:r>
              <a:rPr lang="en-US" sz="2800" b="1" dirty="0" err="1">
                <a:solidFill>
                  <a:srgbClr val="C00000"/>
                </a:solidFill>
              </a:rPr>
              <a:t>nitritation</a:t>
            </a:r>
            <a:r>
              <a:rPr lang="en-US" sz="2800" b="1" dirty="0">
                <a:solidFill>
                  <a:srgbClr val="C00000"/>
                </a:solidFill>
              </a:rPr>
              <a:t>/</a:t>
            </a:r>
            <a:r>
              <a:rPr lang="en-US" sz="2800" b="1" dirty="0" err="1">
                <a:solidFill>
                  <a:srgbClr val="C00000"/>
                </a:solidFill>
              </a:rPr>
              <a:t>denitritation</a:t>
            </a:r>
            <a:r>
              <a:rPr lang="en-US" sz="2800" b="1" dirty="0">
                <a:solidFill>
                  <a:srgbClr val="C00000"/>
                </a:solidFill>
              </a:rPr>
              <a:t> with biological P removal is feasible and robust </a:t>
            </a:r>
            <a:r>
              <a:rPr lang="en-US" sz="2800" dirty="0"/>
              <a:t>under dynamic mainstream process conditions</a:t>
            </a:r>
            <a:r>
              <a:rPr lang="en-US" sz="2800" dirty="0">
                <a:sym typeface="Wingdings" pitchFamily="2" charset="2"/>
              </a:rPr>
              <a:t> well suited to scale up in existing infrastructure</a:t>
            </a:r>
            <a:br>
              <a:rPr lang="en-US" sz="2800" dirty="0"/>
            </a:br>
            <a:endParaRPr lang="en-US" sz="2800" dirty="0"/>
          </a:p>
          <a:p>
            <a:pPr marL="342900" indent="-342900">
              <a:buFont typeface="Arial" panose="020B0604020202020204" pitchFamily="34" charset="0"/>
              <a:buChar char="•"/>
            </a:pPr>
            <a:r>
              <a:rPr lang="en-US" sz="2800" dirty="0"/>
              <a:t>A simple kinetic strategy based on minimizing substrate availability enables </a:t>
            </a:r>
            <a:r>
              <a:rPr lang="en-US" sz="2800" b="1" dirty="0">
                <a:solidFill>
                  <a:srgbClr val="C00000"/>
                </a:solidFill>
              </a:rPr>
              <a:t>effective NOB suppression without negatively impacting PAO activity</a:t>
            </a:r>
            <a:br>
              <a:rPr lang="en-US" sz="2800" dirty="0"/>
            </a:br>
            <a:br>
              <a:rPr lang="en-US" sz="2800" dirty="0"/>
            </a:br>
            <a:r>
              <a:rPr lang="en-US" sz="3200" b="1" dirty="0"/>
              <a:t> </a:t>
            </a:r>
          </a:p>
        </p:txBody>
      </p:sp>
      <p:sp>
        <p:nvSpPr>
          <p:cNvPr id="9" name="Title 1">
            <a:extLst>
              <a:ext uri="{FF2B5EF4-FFF2-40B4-BE49-F238E27FC236}">
                <a16:creationId xmlns:a16="http://schemas.microsoft.com/office/drawing/2014/main" id="{29B5B20B-7F86-9E44-B5C1-6D8AD07B44A8}"/>
              </a:ext>
            </a:extLst>
          </p:cNvPr>
          <p:cNvSpPr>
            <a:spLocks noGrp="1"/>
          </p:cNvSpPr>
          <p:nvPr>
            <p:ph type="title"/>
          </p:nvPr>
        </p:nvSpPr>
        <p:spPr>
          <a:xfrm>
            <a:off x="152400" y="37184"/>
            <a:ext cx="11909234" cy="695274"/>
          </a:xfrm>
          <a:ln w="38100">
            <a:solidFill>
              <a:srgbClr val="0070C0"/>
            </a:solidFill>
          </a:ln>
        </p:spPr>
        <p:txBody>
          <a:bodyPr>
            <a:noAutofit/>
          </a:bodyPr>
          <a:lstStyle/>
          <a:p>
            <a:r>
              <a:rPr lang="en-US" sz="3600" b="1" dirty="0">
                <a:solidFill>
                  <a:srgbClr val="0070C0"/>
                </a:solidFill>
                <a:latin typeface="Times New Roman" panose="02020603050405020304" pitchFamily="18" charset="0"/>
                <a:cs typeface="Times New Roman" panose="02020603050405020304" pitchFamily="18" charset="0"/>
              </a:rPr>
              <a:t>Strategy 1: Integrated </a:t>
            </a:r>
            <a:r>
              <a:rPr lang="en-US" sz="3600" b="1" dirty="0" err="1">
                <a:solidFill>
                  <a:srgbClr val="0070C0"/>
                </a:solidFill>
                <a:latin typeface="Times New Roman" panose="02020603050405020304" pitchFamily="18" charset="0"/>
                <a:cs typeface="Times New Roman" panose="02020603050405020304" pitchFamily="18" charset="0"/>
              </a:rPr>
              <a:t>Nitritation</a:t>
            </a:r>
            <a:r>
              <a:rPr lang="en-US" sz="3600" b="1" dirty="0">
                <a:solidFill>
                  <a:srgbClr val="0070C0"/>
                </a:solidFill>
                <a:latin typeface="Times New Roman" panose="02020603050405020304" pitchFamily="18" charset="0"/>
                <a:cs typeface="Times New Roman" panose="02020603050405020304" pitchFamily="18" charset="0"/>
              </a:rPr>
              <a:t>/</a:t>
            </a:r>
            <a:r>
              <a:rPr lang="en-US" sz="3600" b="1" dirty="0" err="1">
                <a:solidFill>
                  <a:srgbClr val="0070C0"/>
                </a:solidFill>
                <a:latin typeface="Times New Roman" panose="02020603050405020304" pitchFamily="18" charset="0"/>
                <a:cs typeface="Times New Roman" panose="02020603050405020304" pitchFamily="18" charset="0"/>
              </a:rPr>
              <a:t>Denitritation</a:t>
            </a:r>
            <a:r>
              <a:rPr lang="en-US" sz="3600" b="1" dirty="0">
                <a:solidFill>
                  <a:srgbClr val="0070C0"/>
                </a:solidFill>
                <a:latin typeface="Times New Roman" panose="02020603050405020304" pitchFamily="18" charset="0"/>
                <a:cs typeface="Times New Roman" panose="02020603050405020304" pitchFamily="18" charset="0"/>
              </a:rPr>
              <a:t> + </a:t>
            </a:r>
            <a:r>
              <a:rPr lang="en-US" sz="3600" b="1" dirty="0" err="1">
                <a:solidFill>
                  <a:srgbClr val="0070C0"/>
                </a:solidFill>
                <a:latin typeface="Times New Roman" panose="02020603050405020304" pitchFamily="18" charset="0"/>
                <a:cs typeface="Times New Roman" panose="02020603050405020304" pitchFamily="18" charset="0"/>
              </a:rPr>
              <a:t>BioP</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489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973FEE-AB60-0C4D-8151-B356237BBD9B}"/>
              </a:ext>
            </a:extLst>
          </p:cNvPr>
          <p:cNvSpPr txBox="1"/>
          <p:nvPr/>
        </p:nvSpPr>
        <p:spPr>
          <a:xfrm>
            <a:off x="238076" y="5685223"/>
            <a:ext cx="11953924" cy="677108"/>
          </a:xfrm>
          <a:prstGeom prst="rect">
            <a:avLst/>
          </a:prstGeom>
          <a:noFill/>
        </p:spPr>
        <p:txBody>
          <a:bodyPr wrap="square" rtlCol="0">
            <a:spAutoFit/>
          </a:bodyPr>
          <a:lstStyle/>
          <a:p>
            <a:pPr defTabSz="457200"/>
            <a:r>
              <a:rPr lang="en-US" sz="1900" i="1" dirty="0">
                <a:latin typeface="Arial"/>
                <a:ea typeface="ＭＳ Ｐゴシック"/>
                <a:cs typeface="Arial"/>
              </a:rPr>
              <a:t>Two stage (two sludge) system enables high-rate removal of C and P in stage A (for </a:t>
            </a:r>
            <a:r>
              <a:rPr lang="en-US" sz="1900" i="1" dirty="0" err="1">
                <a:latin typeface="Arial"/>
                <a:ea typeface="ＭＳ Ｐゴシック"/>
                <a:cs typeface="Arial"/>
              </a:rPr>
              <a:t>sidestream</a:t>
            </a:r>
            <a:r>
              <a:rPr lang="en-US" sz="1900" i="1" dirty="0">
                <a:latin typeface="Arial"/>
                <a:ea typeface="ＭＳ Ｐゴシック"/>
                <a:cs typeface="Arial"/>
              </a:rPr>
              <a:t> resource recovery), and shortcut low energy total N removal in stage B decoupled from carbon management</a:t>
            </a:r>
          </a:p>
        </p:txBody>
      </p:sp>
      <p:sp>
        <p:nvSpPr>
          <p:cNvPr id="5" name="Title 1">
            <a:extLst>
              <a:ext uri="{FF2B5EF4-FFF2-40B4-BE49-F238E27FC236}">
                <a16:creationId xmlns:a16="http://schemas.microsoft.com/office/drawing/2014/main" id="{7A03DA3D-BB78-DA42-B317-7C77941E5CCB}"/>
              </a:ext>
            </a:extLst>
          </p:cNvPr>
          <p:cNvSpPr txBox="1">
            <a:spLocks/>
          </p:cNvSpPr>
          <p:nvPr/>
        </p:nvSpPr>
        <p:spPr>
          <a:xfrm>
            <a:off x="771476" y="381000"/>
            <a:ext cx="10963324" cy="2181348"/>
          </a:xfrm>
          <a:prstGeom prst="rect">
            <a:avLst/>
          </a:prstGeom>
        </p:spPr>
        <p:txBody>
          <a:bodyPr/>
          <a:lstStyle>
            <a:lvl1pPr algn="ctr" rtl="0" eaLnBrk="0" fontAlgn="base" hangingPunct="0">
              <a:spcBef>
                <a:spcPct val="0"/>
              </a:spcBef>
              <a:spcAft>
                <a:spcPct val="0"/>
              </a:spcAft>
              <a:defRPr sz="36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3600">
                <a:solidFill>
                  <a:schemeClr val="tx2"/>
                </a:solidFill>
                <a:latin typeface="Arial Black" charset="0"/>
                <a:ea typeface="MS PGothic" panose="020B0600070205080204" pitchFamily="34" charset="-128"/>
                <a:cs typeface="Arial" charset="0"/>
              </a:defRPr>
            </a:lvl2pPr>
            <a:lvl3pPr algn="ctr" rtl="0" eaLnBrk="0" fontAlgn="base" hangingPunct="0">
              <a:spcBef>
                <a:spcPct val="0"/>
              </a:spcBef>
              <a:spcAft>
                <a:spcPct val="0"/>
              </a:spcAft>
              <a:defRPr sz="3600">
                <a:solidFill>
                  <a:schemeClr val="tx2"/>
                </a:solidFill>
                <a:latin typeface="Arial Black" charset="0"/>
                <a:ea typeface="MS PGothic" panose="020B0600070205080204" pitchFamily="34" charset="-128"/>
                <a:cs typeface="Arial" charset="0"/>
              </a:defRPr>
            </a:lvl3pPr>
            <a:lvl4pPr algn="ctr" rtl="0" eaLnBrk="0" fontAlgn="base" hangingPunct="0">
              <a:spcBef>
                <a:spcPct val="0"/>
              </a:spcBef>
              <a:spcAft>
                <a:spcPct val="0"/>
              </a:spcAft>
              <a:defRPr sz="3600">
                <a:solidFill>
                  <a:schemeClr val="tx2"/>
                </a:solidFill>
                <a:latin typeface="Arial Black" charset="0"/>
                <a:ea typeface="MS PGothic" panose="020B0600070205080204" pitchFamily="34" charset="-128"/>
                <a:cs typeface="Arial" charset="0"/>
              </a:defRPr>
            </a:lvl4pPr>
            <a:lvl5pPr algn="ctr" rtl="0" eaLnBrk="0" fontAlgn="base" hangingPunct="0">
              <a:spcBef>
                <a:spcPct val="0"/>
              </a:spcBef>
              <a:spcAft>
                <a:spcPct val="0"/>
              </a:spcAft>
              <a:defRPr sz="3600">
                <a:solidFill>
                  <a:schemeClr val="tx2"/>
                </a:solidFill>
                <a:latin typeface="Arial Black" charset="0"/>
                <a:ea typeface="MS PGothic" panose="020B0600070205080204" pitchFamily="34" charset="-128"/>
                <a:cs typeface="Arial" charset="0"/>
              </a:defRPr>
            </a:lvl5pPr>
            <a:lvl6pPr marL="457200" algn="ctr" rtl="0" fontAlgn="base">
              <a:spcBef>
                <a:spcPct val="0"/>
              </a:spcBef>
              <a:spcAft>
                <a:spcPct val="0"/>
              </a:spcAft>
              <a:defRPr sz="3600">
                <a:solidFill>
                  <a:schemeClr val="tx2"/>
                </a:solidFill>
                <a:latin typeface="Arial Black" charset="0"/>
                <a:ea typeface="ＭＳ Ｐゴシック" charset="0"/>
                <a:cs typeface="Arial" charset="0"/>
              </a:defRPr>
            </a:lvl6pPr>
            <a:lvl7pPr marL="914400" algn="ctr" rtl="0" fontAlgn="base">
              <a:spcBef>
                <a:spcPct val="0"/>
              </a:spcBef>
              <a:spcAft>
                <a:spcPct val="0"/>
              </a:spcAft>
              <a:defRPr sz="3600">
                <a:solidFill>
                  <a:schemeClr val="tx2"/>
                </a:solidFill>
                <a:latin typeface="Arial Black" charset="0"/>
                <a:ea typeface="ＭＳ Ｐゴシック" charset="0"/>
                <a:cs typeface="Arial" charset="0"/>
              </a:defRPr>
            </a:lvl7pPr>
            <a:lvl8pPr marL="1371600" algn="ctr" rtl="0" fontAlgn="base">
              <a:spcBef>
                <a:spcPct val="0"/>
              </a:spcBef>
              <a:spcAft>
                <a:spcPct val="0"/>
              </a:spcAft>
              <a:defRPr sz="3600">
                <a:solidFill>
                  <a:schemeClr val="tx2"/>
                </a:solidFill>
                <a:latin typeface="Arial Black" charset="0"/>
                <a:ea typeface="ＭＳ Ｐゴシック" charset="0"/>
                <a:cs typeface="Arial" charset="0"/>
              </a:defRPr>
            </a:lvl8pPr>
            <a:lvl9pPr marL="1828800" algn="ctr" rtl="0" fontAlgn="base">
              <a:spcBef>
                <a:spcPct val="0"/>
              </a:spcBef>
              <a:spcAft>
                <a:spcPct val="0"/>
              </a:spcAft>
              <a:defRPr sz="3600">
                <a:solidFill>
                  <a:schemeClr val="tx2"/>
                </a:solidFill>
                <a:latin typeface="Arial Black" charset="0"/>
                <a:ea typeface="ＭＳ Ｐゴシック" charset="0"/>
                <a:cs typeface="Arial" charset="0"/>
              </a:defRPr>
            </a:lvl9pPr>
          </a:lstStyle>
          <a:p>
            <a:pPr algn="l" defTabSz="457200"/>
            <a:br>
              <a:rPr lang="en-US" sz="2200" kern="0" dirty="0">
                <a:solidFill>
                  <a:srgbClr val="FFFFFF"/>
                </a:solidFill>
                <a:latin typeface="Arial"/>
                <a:cs typeface="Arial"/>
              </a:rPr>
            </a:br>
            <a:r>
              <a:rPr lang="en-US" sz="2200" b="1" kern="0" dirty="0">
                <a:solidFill>
                  <a:schemeClr val="tx1"/>
                </a:solidFill>
                <a:latin typeface="Arial"/>
                <a:cs typeface="Arial"/>
              </a:rPr>
              <a:t>AB process: </a:t>
            </a:r>
          </a:p>
          <a:p>
            <a:pPr algn="l" defTabSz="457200"/>
            <a:r>
              <a:rPr lang="en-US" sz="2200" u="sng" kern="0" dirty="0">
                <a:solidFill>
                  <a:schemeClr val="tx1"/>
                </a:solidFill>
                <a:latin typeface="Arial"/>
                <a:cs typeface="Arial"/>
              </a:rPr>
              <a:t>A-Stage:</a:t>
            </a:r>
            <a:r>
              <a:rPr lang="en-US" sz="2200" kern="0" dirty="0">
                <a:solidFill>
                  <a:schemeClr val="tx1"/>
                </a:solidFill>
                <a:latin typeface="Arial"/>
                <a:cs typeface="Arial"/>
              </a:rPr>
              <a:t> </a:t>
            </a:r>
            <a:r>
              <a:rPr lang="en-US" sz="2200" dirty="0">
                <a:solidFill>
                  <a:schemeClr val="tx1"/>
                </a:solidFill>
                <a:latin typeface="Arial"/>
                <a:cs typeface="Arial"/>
              </a:rPr>
              <a:t>High-Rate Activated Sludge </a:t>
            </a:r>
            <a:r>
              <a:rPr lang="en-US" sz="2200" i="1" dirty="0">
                <a:solidFill>
                  <a:schemeClr val="tx1"/>
                </a:solidFill>
                <a:latin typeface="Arial"/>
                <a:cs typeface="Arial"/>
              </a:rPr>
              <a:t>and</a:t>
            </a:r>
            <a:r>
              <a:rPr lang="en-US" sz="2200" dirty="0">
                <a:solidFill>
                  <a:schemeClr val="tx1"/>
                </a:solidFill>
                <a:latin typeface="Arial"/>
                <a:cs typeface="Arial"/>
              </a:rPr>
              <a:t> biological P removal (HRAS-P) </a:t>
            </a:r>
          </a:p>
          <a:p>
            <a:pPr algn="l" defTabSz="457200"/>
            <a:r>
              <a:rPr lang="en-US" sz="2200" u="sng" dirty="0">
                <a:solidFill>
                  <a:schemeClr val="tx1"/>
                </a:solidFill>
                <a:latin typeface="Arial"/>
                <a:cs typeface="Arial"/>
              </a:rPr>
              <a:t>B-Stage:</a:t>
            </a:r>
            <a:r>
              <a:rPr lang="en-US" sz="2200" dirty="0">
                <a:solidFill>
                  <a:schemeClr val="tx1"/>
                </a:solidFill>
                <a:latin typeface="Arial"/>
                <a:cs typeface="Arial"/>
              </a:rPr>
              <a:t> </a:t>
            </a:r>
            <a:r>
              <a:rPr lang="en-US" sz="2200" dirty="0" err="1">
                <a:solidFill>
                  <a:schemeClr val="tx1"/>
                </a:solidFill>
                <a:latin typeface="Arial"/>
                <a:cs typeface="Arial"/>
              </a:rPr>
              <a:t>Deammonification</a:t>
            </a:r>
            <a:endParaRPr lang="en-US" sz="2200" dirty="0">
              <a:solidFill>
                <a:schemeClr val="tx1"/>
              </a:solidFill>
              <a:latin typeface="Arial"/>
              <a:cs typeface="Arial"/>
            </a:endParaRPr>
          </a:p>
          <a:p>
            <a:pPr algn="l" defTabSz="457200"/>
            <a:r>
              <a:rPr lang="en-US" sz="2200" kern="0" dirty="0">
                <a:solidFill>
                  <a:schemeClr val="tx1"/>
                </a:solidFill>
                <a:latin typeface="Arial"/>
                <a:cs typeface="Arial"/>
              </a:rPr>
              <a:t> </a:t>
            </a:r>
            <a:br>
              <a:rPr lang="en-US" sz="2200" kern="0" dirty="0">
                <a:solidFill>
                  <a:srgbClr val="FFFFFF"/>
                </a:solidFill>
                <a:latin typeface="Arial"/>
                <a:cs typeface="Arial"/>
              </a:rPr>
            </a:br>
            <a:endParaRPr lang="en-US" sz="2200" kern="0" dirty="0">
              <a:solidFill>
                <a:srgbClr val="FFFFFF"/>
              </a:solidFill>
              <a:latin typeface="Arial"/>
              <a:cs typeface="Arial"/>
            </a:endParaRPr>
          </a:p>
        </p:txBody>
      </p:sp>
      <p:grpSp>
        <p:nvGrpSpPr>
          <p:cNvPr id="6" name="Group 5">
            <a:extLst>
              <a:ext uri="{FF2B5EF4-FFF2-40B4-BE49-F238E27FC236}">
                <a16:creationId xmlns:a16="http://schemas.microsoft.com/office/drawing/2014/main" id="{F2FC75DB-6EF1-424D-8051-066A66DCE0F4}"/>
              </a:ext>
            </a:extLst>
          </p:cNvPr>
          <p:cNvGrpSpPr/>
          <p:nvPr/>
        </p:nvGrpSpPr>
        <p:grpSpPr>
          <a:xfrm>
            <a:off x="695276" y="1880776"/>
            <a:ext cx="10820400" cy="3601411"/>
            <a:chOff x="-54804" y="1774019"/>
            <a:chExt cx="10820400" cy="3601411"/>
          </a:xfrm>
        </p:grpSpPr>
        <p:grpSp>
          <p:nvGrpSpPr>
            <p:cNvPr id="7" name="Group 6">
              <a:extLst>
                <a:ext uri="{FF2B5EF4-FFF2-40B4-BE49-F238E27FC236}">
                  <a16:creationId xmlns:a16="http://schemas.microsoft.com/office/drawing/2014/main" id="{20C6FDE8-784C-BF45-B610-C4088762D1E5}"/>
                </a:ext>
              </a:extLst>
            </p:cNvPr>
            <p:cNvGrpSpPr/>
            <p:nvPr/>
          </p:nvGrpSpPr>
          <p:grpSpPr>
            <a:xfrm>
              <a:off x="193520" y="2154935"/>
              <a:ext cx="10560617" cy="3181085"/>
              <a:chOff x="-71456" y="2230395"/>
              <a:chExt cx="11216252" cy="3181085"/>
            </a:xfrm>
          </p:grpSpPr>
          <p:cxnSp>
            <p:nvCxnSpPr>
              <p:cNvPr id="9" name="Straight Arrow Connector 8">
                <a:extLst>
                  <a:ext uri="{FF2B5EF4-FFF2-40B4-BE49-F238E27FC236}">
                    <a16:creationId xmlns:a16="http://schemas.microsoft.com/office/drawing/2014/main" id="{470DF044-43D2-E047-8C55-BB3819413217}"/>
                  </a:ext>
                </a:extLst>
              </p:cNvPr>
              <p:cNvCxnSpPr/>
              <p:nvPr/>
            </p:nvCxnSpPr>
            <p:spPr>
              <a:xfrm flipV="1">
                <a:off x="8691824" y="3779889"/>
                <a:ext cx="646930" cy="2"/>
              </a:xfrm>
              <a:prstGeom prst="straightConnector1">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6734282F-DC24-0A44-A06A-6CB1DD58D2E1}"/>
                  </a:ext>
                </a:extLst>
              </p:cNvPr>
              <p:cNvGrpSpPr/>
              <p:nvPr/>
            </p:nvGrpSpPr>
            <p:grpSpPr>
              <a:xfrm>
                <a:off x="742777" y="3292007"/>
                <a:ext cx="3366491" cy="1066368"/>
                <a:chOff x="1162102" y="2504166"/>
                <a:chExt cx="3366491" cy="1066368"/>
              </a:xfrm>
            </p:grpSpPr>
            <p:sp>
              <p:nvSpPr>
                <p:cNvPr id="30" name="Rectangle 29">
                  <a:extLst>
                    <a:ext uri="{FF2B5EF4-FFF2-40B4-BE49-F238E27FC236}">
                      <a16:creationId xmlns:a16="http://schemas.microsoft.com/office/drawing/2014/main" id="{AAF26714-F5FC-9840-875A-108BE055A393}"/>
                    </a:ext>
                  </a:extLst>
                </p:cNvPr>
                <p:cNvSpPr/>
                <p:nvPr/>
              </p:nvSpPr>
              <p:spPr>
                <a:xfrm>
                  <a:off x="1162102" y="2504166"/>
                  <a:ext cx="1790738" cy="1066368"/>
                </a:xfrm>
                <a:prstGeom prst="rect">
                  <a:avLst/>
                </a:prstGeom>
                <a:solidFill>
                  <a:schemeClr val="tx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schemeClr val="bg1"/>
                      </a:solidFill>
                      <a:latin typeface="Calibri"/>
                      <a:ea typeface="ＭＳ Ｐゴシック"/>
                      <a:cs typeface="Arial"/>
                    </a:rPr>
                    <a:t>Anaerobic Zone </a:t>
                  </a:r>
                </a:p>
                <a:p>
                  <a:pPr algn="ctr" defTabSz="457200"/>
                  <a:r>
                    <a:rPr lang="en-US" dirty="0">
                      <a:solidFill>
                        <a:schemeClr val="bg1"/>
                      </a:solidFill>
                      <a:latin typeface="Calibri"/>
                      <a:ea typeface="ＭＳ Ｐゴシック"/>
                      <a:cs typeface="Arial"/>
                    </a:rPr>
                    <a:t>(P release, VFA uptake)</a:t>
                  </a:r>
                </a:p>
              </p:txBody>
            </p:sp>
            <p:sp>
              <p:nvSpPr>
                <p:cNvPr id="31" name="Rectangle 30">
                  <a:extLst>
                    <a:ext uri="{FF2B5EF4-FFF2-40B4-BE49-F238E27FC236}">
                      <a16:creationId xmlns:a16="http://schemas.microsoft.com/office/drawing/2014/main" id="{B74EC44B-4684-6A46-A46D-C81FE9F6578F}"/>
                    </a:ext>
                  </a:extLst>
                </p:cNvPr>
                <p:cNvSpPr/>
                <p:nvPr/>
              </p:nvSpPr>
              <p:spPr>
                <a:xfrm>
                  <a:off x="2902439" y="2504166"/>
                  <a:ext cx="1626154" cy="1066367"/>
                </a:xfrm>
                <a:prstGeom prst="rect">
                  <a:avLst/>
                </a:prstGeom>
                <a:solidFill>
                  <a:schemeClr val="accent4">
                    <a:lumMod val="7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schemeClr val="tx1"/>
                      </a:solidFill>
                      <a:latin typeface="Calibri"/>
                      <a:ea typeface="ＭＳ Ｐゴシック"/>
                      <a:cs typeface="Arial"/>
                    </a:rPr>
                    <a:t>High Rate Aerobic Zone</a:t>
                  </a:r>
                </a:p>
                <a:p>
                  <a:pPr algn="ctr" defTabSz="457200"/>
                  <a:r>
                    <a:rPr lang="en-US" dirty="0">
                      <a:solidFill>
                        <a:schemeClr val="tx1"/>
                      </a:solidFill>
                      <a:latin typeface="Calibri"/>
                      <a:ea typeface="ＭＳ Ｐゴシック"/>
                      <a:cs typeface="Arial"/>
                    </a:rPr>
                    <a:t>(P uptake, COD removal)</a:t>
                  </a:r>
                </a:p>
              </p:txBody>
            </p:sp>
          </p:grpSp>
          <p:sp>
            <p:nvSpPr>
              <p:cNvPr id="11" name="Rectangle 10">
                <a:extLst>
                  <a:ext uri="{FF2B5EF4-FFF2-40B4-BE49-F238E27FC236}">
                    <a16:creationId xmlns:a16="http://schemas.microsoft.com/office/drawing/2014/main" id="{433917DD-D1D5-1541-B758-FC687A625AB0}"/>
                  </a:ext>
                </a:extLst>
              </p:cNvPr>
              <p:cNvSpPr/>
              <p:nvPr/>
            </p:nvSpPr>
            <p:spPr>
              <a:xfrm>
                <a:off x="5978546" y="3306617"/>
                <a:ext cx="2713277" cy="1066368"/>
              </a:xfrm>
              <a:prstGeom prst="rect">
                <a:avLst/>
              </a:prstGeom>
              <a:solidFill>
                <a:srgbClr val="9F0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schemeClr val="bg1"/>
                    </a:solidFill>
                    <a:latin typeface="Calibri"/>
                    <a:ea typeface="ＭＳ Ｐゴシック"/>
                    <a:cs typeface="Arial"/>
                  </a:rPr>
                  <a:t>Partial </a:t>
                </a:r>
                <a:r>
                  <a:rPr lang="en-US" dirty="0" err="1">
                    <a:solidFill>
                      <a:schemeClr val="bg1"/>
                    </a:solidFill>
                    <a:latin typeface="Calibri"/>
                    <a:ea typeface="ＭＳ Ｐゴシック"/>
                    <a:cs typeface="Arial"/>
                  </a:rPr>
                  <a:t>Nitritation</a:t>
                </a:r>
                <a:r>
                  <a:rPr lang="en-US" dirty="0">
                    <a:solidFill>
                      <a:schemeClr val="bg1"/>
                    </a:solidFill>
                    <a:latin typeface="Calibri"/>
                    <a:ea typeface="ＭＳ Ｐゴシック"/>
                    <a:cs typeface="Arial"/>
                  </a:rPr>
                  <a:t>/ Anammox</a:t>
                </a:r>
              </a:p>
              <a:p>
                <a:pPr algn="ctr" defTabSz="457200"/>
                <a:r>
                  <a:rPr lang="en-US" dirty="0">
                    <a:solidFill>
                      <a:schemeClr val="bg1"/>
                    </a:solidFill>
                    <a:latin typeface="Calibri"/>
                    <a:ea typeface="ＭＳ Ｐゴシック"/>
                    <a:cs typeface="Arial"/>
                  </a:rPr>
                  <a:t>(N removal)</a:t>
                </a:r>
              </a:p>
            </p:txBody>
          </p:sp>
          <p:cxnSp>
            <p:nvCxnSpPr>
              <p:cNvPr id="12" name="Straight Arrow Connector 11">
                <a:extLst>
                  <a:ext uri="{FF2B5EF4-FFF2-40B4-BE49-F238E27FC236}">
                    <a16:creationId xmlns:a16="http://schemas.microsoft.com/office/drawing/2014/main" id="{E2883003-5B6A-404D-853E-780A7B551C67}"/>
                  </a:ext>
                </a:extLst>
              </p:cNvPr>
              <p:cNvCxnSpPr>
                <a:endCxn id="19" idx="5"/>
              </p:cNvCxnSpPr>
              <p:nvPr/>
            </p:nvCxnSpPr>
            <p:spPr>
              <a:xfrm>
                <a:off x="4064169" y="3828931"/>
                <a:ext cx="446296" cy="15340"/>
              </a:xfrm>
              <a:prstGeom prst="straightConnector1">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77BF47F6-0B3C-174D-AD97-5576A62F5EC5}"/>
                  </a:ext>
                </a:extLst>
              </p:cNvPr>
              <p:cNvCxnSpPr/>
              <p:nvPr/>
            </p:nvCxnSpPr>
            <p:spPr>
              <a:xfrm flipV="1">
                <a:off x="9913820" y="3540256"/>
                <a:ext cx="646930" cy="2"/>
              </a:xfrm>
              <a:prstGeom prst="straightConnector1">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4" name="Elbow Connector 13">
                <a:extLst>
                  <a:ext uri="{FF2B5EF4-FFF2-40B4-BE49-F238E27FC236}">
                    <a16:creationId xmlns:a16="http://schemas.microsoft.com/office/drawing/2014/main" id="{D5298FBB-8B68-C84E-86DE-755A7D129CB0}"/>
                  </a:ext>
                </a:extLst>
              </p:cNvPr>
              <p:cNvCxnSpPr>
                <a:cxnSpLocks/>
              </p:cNvCxnSpPr>
              <p:nvPr/>
            </p:nvCxnSpPr>
            <p:spPr>
              <a:xfrm rot="10800000">
                <a:off x="223987" y="3863565"/>
                <a:ext cx="4523088" cy="1112576"/>
              </a:xfrm>
              <a:prstGeom prst="bentConnector3">
                <a:avLst>
                  <a:gd name="adj1" fmla="val 100100"/>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42EA5A6-62D7-4B48-9AFA-74AEC003BC0A}"/>
                  </a:ext>
                </a:extLst>
              </p:cNvPr>
              <p:cNvSpPr txBox="1"/>
              <p:nvPr/>
            </p:nvSpPr>
            <p:spPr>
              <a:xfrm>
                <a:off x="294378" y="4613593"/>
                <a:ext cx="1329829" cy="369332"/>
              </a:xfrm>
              <a:prstGeom prst="rect">
                <a:avLst/>
              </a:prstGeom>
              <a:noFill/>
              <a:ln>
                <a:noFill/>
              </a:ln>
            </p:spPr>
            <p:txBody>
              <a:bodyPr wrap="square" rtlCol="0">
                <a:spAutoFit/>
              </a:bodyPr>
              <a:lstStyle/>
              <a:p>
                <a:pPr defTabSz="457200"/>
                <a:r>
                  <a:rPr lang="en-US" dirty="0">
                    <a:latin typeface="Calibri"/>
                    <a:ea typeface="ＭＳ Ｐゴシック"/>
                    <a:cs typeface="Arial"/>
                  </a:rPr>
                  <a:t>RAS</a:t>
                </a:r>
              </a:p>
            </p:txBody>
          </p:sp>
          <p:cxnSp>
            <p:nvCxnSpPr>
              <p:cNvPr id="16" name="Straight Arrow Connector 15">
                <a:extLst>
                  <a:ext uri="{FF2B5EF4-FFF2-40B4-BE49-F238E27FC236}">
                    <a16:creationId xmlns:a16="http://schemas.microsoft.com/office/drawing/2014/main" id="{D9DE513F-FF79-AA40-8542-561615B1F70D}"/>
                  </a:ext>
                </a:extLst>
              </p:cNvPr>
              <p:cNvCxnSpPr/>
              <p:nvPr/>
            </p:nvCxnSpPr>
            <p:spPr>
              <a:xfrm flipV="1">
                <a:off x="5275952" y="3506639"/>
                <a:ext cx="646930" cy="2"/>
              </a:xfrm>
              <a:prstGeom prst="straightConnector1">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64CB577A-4FEE-7A49-B22B-A65C45A41100}"/>
                  </a:ext>
                </a:extLst>
              </p:cNvPr>
              <p:cNvCxnSpPr>
                <a:cxnSpLocks/>
              </p:cNvCxnSpPr>
              <p:nvPr/>
            </p:nvCxnSpPr>
            <p:spPr>
              <a:xfrm>
                <a:off x="-71456" y="3827822"/>
                <a:ext cx="814231" cy="0"/>
              </a:xfrm>
              <a:prstGeom prst="straightConnector1">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18" name="Isosceles Triangle 18">
                <a:extLst>
                  <a:ext uri="{FF2B5EF4-FFF2-40B4-BE49-F238E27FC236}">
                    <a16:creationId xmlns:a16="http://schemas.microsoft.com/office/drawing/2014/main" id="{68CA4A88-E59F-724B-A650-CCCE6EEAD5B7}"/>
                  </a:ext>
                </a:extLst>
              </p:cNvPr>
              <p:cNvSpPr/>
              <p:nvPr/>
            </p:nvSpPr>
            <p:spPr>
              <a:xfrm rot="10800000">
                <a:off x="9165417" y="3306617"/>
                <a:ext cx="946433" cy="1018441"/>
              </a:xfrm>
              <a:prstGeom prst="triangle">
                <a:avLst/>
              </a:prstGeom>
              <a:gradFill flip="none" rotWithShape="1">
                <a:gsLst>
                  <a:gs pos="35000">
                    <a:srgbClr val="9F0000"/>
                  </a:gs>
                  <a:gs pos="100000">
                    <a:srgbClr val="0000FF"/>
                  </a:gs>
                </a:gsLst>
                <a:lin ang="5100000" scaled="0"/>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chemeClr val="tx1"/>
                  </a:solidFill>
                  <a:latin typeface="Calibri"/>
                  <a:ea typeface="ＭＳ Ｐゴシック"/>
                  <a:cs typeface="Arial"/>
                </a:endParaRPr>
              </a:p>
            </p:txBody>
          </p:sp>
          <p:sp>
            <p:nvSpPr>
              <p:cNvPr id="19" name="Isosceles Triangle 8">
                <a:extLst>
                  <a:ext uri="{FF2B5EF4-FFF2-40B4-BE49-F238E27FC236}">
                    <a16:creationId xmlns:a16="http://schemas.microsoft.com/office/drawing/2014/main" id="{80FF8B1C-44C6-754D-A6B0-EA26753E2D5D}"/>
                  </a:ext>
                </a:extLst>
              </p:cNvPr>
              <p:cNvSpPr/>
              <p:nvPr/>
            </p:nvSpPr>
            <p:spPr>
              <a:xfrm rot="10800000">
                <a:off x="4273856" y="3335053"/>
                <a:ext cx="946433" cy="1018441"/>
              </a:xfrm>
              <a:prstGeom prst="triangle">
                <a:avLst/>
              </a:prstGeom>
              <a:gradFill flip="none" rotWithShape="1">
                <a:gsLst>
                  <a:gs pos="54000">
                    <a:schemeClr val="bg2">
                      <a:lumMod val="50000"/>
                    </a:schemeClr>
                  </a:gs>
                  <a:gs pos="100000">
                    <a:srgbClr val="0000FF"/>
                  </a:gs>
                </a:gsLst>
                <a:lin ang="5100000" scaled="0"/>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chemeClr val="tx1"/>
                  </a:solidFill>
                  <a:latin typeface="Calibri"/>
                  <a:ea typeface="ＭＳ Ｐゴシック"/>
                  <a:cs typeface="Arial"/>
                </a:endParaRPr>
              </a:p>
            </p:txBody>
          </p:sp>
          <p:sp>
            <p:nvSpPr>
              <p:cNvPr id="21" name="TextBox 20">
                <a:extLst>
                  <a:ext uri="{FF2B5EF4-FFF2-40B4-BE49-F238E27FC236}">
                    <a16:creationId xmlns:a16="http://schemas.microsoft.com/office/drawing/2014/main" id="{0C6B64E4-3C8F-0C4E-A0D8-8C4AF7C9B6D4}"/>
                  </a:ext>
                </a:extLst>
              </p:cNvPr>
              <p:cNvSpPr txBox="1"/>
              <p:nvPr/>
            </p:nvSpPr>
            <p:spPr>
              <a:xfrm>
                <a:off x="6165051" y="4507235"/>
                <a:ext cx="1329829" cy="369332"/>
              </a:xfrm>
              <a:prstGeom prst="rect">
                <a:avLst/>
              </a:prstGeom>
              <a:noFill/>
              <a:ln>
                <a:noFill/>
              </a:ln>
            </p:spPr>
            <p:txBody>
              <a:bodyPr wrap="square" rtlCol="0">
                <a:spAutoFit/>
              </a:bodyPr>
              <a:lstStyle/>
              <a:p>
                <a:pPr defTabSz="457200"/>
                <a:r>
                  <a:rPr lang="en-US" dirty="0">
                    <a:latin typeface="Calibri"/>
                    <a:ea typeface="ＭＳ Ｐゴシック"/>
                    <a:cs typeface="Arial"/>
                  </a:rPr>
                  <a:t>RAS</a:t>
                </a:r>
              </a:p>
            </p:txBody>
          </p:sp>
          <p:cxnSp>
            <p:nvCxnSpPr>
              <p:cNvPr id="22" name="Straight Arrow Connector 21">
                <a:extLst>
                  <a:ext uri="{FF2B5EF4-FFF2-40B4-BE49-F238E27FC236}">
                    <a16:creationId xmlns:a16="http://schemas.microsoft.com/office/drawing/2014/main" id="{F688DD01-BF2E-924B-B658-C68D95349FAA}"/>
                  </a:ext>
                </a:extLst>
              </p:cNvPr>
              <p:cNvCxnSpPr>
                <a:cxnSpLocks/>
              </p:cNvCxnSpPr>
              <p:nvPr/>
            </p:nvCxnSpPr>
            <p:spPr>
              <a:xfrm flipH="1">
                <a:off x="4738047" y="4372789"/>
                <a:ext cx="2737" cy="1034439"/>
              </a:xfrm>
              <a:prstGeom prst="straightConnector1">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2965E114-D41B-D746-8BFE-2E36EDF88FC3}"/>
                  </a:ext>
                </a:extLst>
              </p:cNvPr>
              <p:cNvCxnSpPr>
                <a:cxnSpLocks/>
              </p:cNvCxnSpPr>
              <p:nvPr/>
            </p:nvCxnSpPr>
            <p:spPr>
              <a:xfrm>
                <a:off x="9638634" y="4372985"/>
                <a:ext cx="11882" cy="966936"/>
              </a:xfrm>
              <a:prstGeom prst="straightConnector1">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C7B02EE0-13D2-9940-B5F8-CEAD6116B927}"/>
                  </a:ext>
                </a:extLst>
              </p:cNvPr>
              <p:cNvSpPr txBox="1"/>
              <p:nvPr/>
            </p:nvSpPr>
            <p:spPr>
              <a:xfrm>
                <a:off x="4820287" y="5042148"/>
                <a:ext cx="1329829" cy="369332"/>
              </a:xfrm>
              <a:prstGeom prst="rect">
                <a:avLst/>
              </a:prstGeom>
              <a:noFill/>
              <a:ln>
                <a:noFill/>
              </a:ln>
            </p:spPr>
            <p:txBody>
              <a:bodyPr wrap="square" rtlCol="0">
                <a:spAutoFit/>
              </a:bodyPr>
              <a:lstStyle/>
              <a:p>
                <a:pPr defTabSz="457200"/>
                <a:r>
                  <a:rPr lang="en-US" dirty="0">
                    <a:latin typeface="Calibri"/>
                    <a:ea typeface="ＭＳ Ｐゴシック"/>
                    <a:cs typeface="Arial"/>
                  </a:rPr>
                  <a:t>WAS</a:t>
                </a:r>
              </a:p>
            </p:txBody>
          </p:sp>
          <p:sp>
            <p:nvSpPr>
              <p:cNvPr id="25" name="TextBox 24">
                <a:extLst>
                  <a:ext uri="{FF2B5EF4-FFF2-40B4-BE49-F238E27FC236}">
                    <a16:creationId xmlns:a16="http://schemas.microsoft.com/office/drawing/2014/main" id="{E406A63B-8C1A-004F-BECB-8C43767B682C}"/>
                  </a:ext>
                </a:extLst>
              </p:cNvPr>
              <p:cNvSpPr txBox="1"/>
              <p:nvPr/>
            </p:nvSpPr>
            <p:spPr>
              <a:xfrm>
                <a:off x="9814967" y="4893849"/>
                <a:ext cx="1329829" cy="369332"/>
              </a:xfrm>
              <a:prstGeom prst="rect">
                <a:avLst/>
              </a:prstGeom>
              <a:noFill/>
              <a:ln>
                <a:noFill/>
              </a:ln>
            </p:spPr>
            <p:txBody>
              <a:bodyPr wrap="square" rtlCol="0">
                <a:spAutoFit/>
              </a:bodyPr>
              <a:lstStyle/>
              <a:p>
                <a:pPr defTabSz="457200"/>
                <a:r>
                  <a:rPr lang="en-US" dirty="0">
                    <a:latin typeface="Calibri"/>
                    <a:ea typeface="ＭＳ Ｐゴシック"/>
                    <a:cs typeface="Arial"/>
                  </a:rPr>
                  <a:t>WAS</a:t>
                </a:r>
              </a:p>
            </p:txBody>
          </p:sp>
          <p:sp>
            <p:nvSpPr>
              <p:cNvPr id="26" name="TextBox 25">
                <a:extLst>
                  <a:ext uri="{FF2B5EF4-FFF2-40B4-BE49-F238E27FC236}">
                    <a16:creationId xmlns:a16="http://schemas.microsoft.com/office/drawing/2014/main" id="{0CD2DCC1-9E82-D34D-9E53-4B0C37DF8481}"/>
                  </a:ext>
                </a:extLst>
              </p:cNvPr>
              <p:cNvSpPr txBox="1"/>
              <p:nvPr/>
            </p:nvSpPr>
            <p:spPr>
              <a:xfrm>
                <a:off x="1629338" y="2348882"/>
                <a:ext cx="2479932" cy="461665"/>
              </a:xfrm>
              <a:prstGeom prst="rect">
                <a:avLst/>
              </a:prstGeom>
              <a:noFill/>
              <a:ln>
                <a:noFill/>
              </a:ln>
            </p:spPr>
            <p:txBody>
              <a:bodyPr wrap="square" rtlCol="0">
                <a:spAutoFit/>
              </a:bodyPr>
              <a:lstStyle/>
              <a:p>
                <a:pPr defTabSz="457200"/>
                <a:r>
                  <a:rPr lang="en-US" sz="2400" b="1" dirty="0">
                    <a:latin typeface="Calibri"/>
                    <a:ea typeface="ＭＳ Ｐゴシック"/>
                    <a:cs typeface="Arial"/>
                  </a:rPr>
                  <a:t>HRAS-P (A stage)</a:t>
                </a:r>
              </a:p>
            </p:txBody>
          </p:sp>
          <p:sp>
            <p:nvSpPr>
              <p:cNvPr id="27" name="Left Brace 26">
                <a:extLst>
                  <a:ext uri="{FF2B5EF4-FFF2-40B4-BE49-F238E27FC236}">
                    <a16:creationId xmlns:a16="http://schemas.microsoft.com/office/drawing/2014/main" id="{35BAF696-56AA-1F48-9750-D149D3E69C56}"/>
                  </a:ext>
                </a:extLst>
              </p:cNvPr>
              <p:cNvSpPr/>
              <p:nvPr/>
            </p:nvSpPr>
            <p:spPr>
              <a:xfrm rot="5400000">
                <a:off x="2532320" y="1037112"/>
                <a:ext cx="341471" cy="3974511"/>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latin typeface="Calibri"/>
                  <a:ea typeface="ＭＳ Ｐゴシック"/>
                  <a:cs typeface="Arial"/>
                </a:endParaRPr>
              </a:p>
            </p:txBody>
          </p:sp>
          <p:sp>
            <p:nvSpPr>
              <p:cNvPr id="28" name="Left Brace 27">
                <a:extLst>
                  <a:ext uri="{FF2B5EF4-FFF2-40B4-BE49-F238E27FC236}">
                    <a16:creationId xmlns:a16="http://schemas.microsoft.com/office/drawing/2014/main" id="{E80D373D-D6BC-334B-8C49-202265961E8B}"/>
                  </a:ext>
                </a:extLst>
              </p:cNvPr>
              <p:cNvSpPr/>
              <p:nvPr/>
            </p:nvSpPr>
            <p:spPr>
              <a:xfrm rot="5400000">
                <a:off x="7612167" y="1014375"/>
                <a:ext cx="341471" cy="3974511"/>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latin typeface="Calibri"/>
                  <a:ea typeface="ＭＳ Ｐゴシック"/>
                  <a:cs typeface="Arial"/>
                </a:endParaRPr>
              </a:p>
            </p:txBody>
          </p:sp>
          <p:sp>
            <p:nvSpPr>
              <p:cNvPr id="29" name="TextBox 28">
                <a:extLst>
                  <a:ext uri="{FF2B5EF4-FFF2-40B4-BE49-F238E27FC236}">
                    <a16:creationId xmlns:a16="http://schemas.microsoft.com/office/drawing/2014/main" id="{50A08F25-8F4D-444F-8B51-3C21E4864286}"/>
                  </a:ext>
                </a:extLst>
              </p:cNvPr>
              <p:cNvSpPr txBox="1"/>
              <p:nvPr/>
            </p:nvSpPr>
            <p:spPr>
              <a:xfrm>
                <a:off x="5969553" y="2230395"/>
                <a:ext cx="4220396" cy="461665"/>
              </a:xfrm>
              <a:prstGeom prst="rect">
                <a:avLst/>
              </a:prstGeom>
              <a:noFill/>
              <a:ln>
                <a:noFill/>
              </a:ln>
            </p:spPr>
            <p:txBody>
              <a:bodyPr wrap="square" rtlCol="0">
                <a:spAutoFit/>
              </a:bodyPr>
              <a:lstStyle/>
              <a:p>
                <a:pPr defTabSz="457200"/>
                <a:r>
                  <a:rPr lang="en-US" sz="2400" b="1" dirty="0" err="1">
                    <a:latin typeface="Calibri"/>
                    <a:ea typeface="ＭＳ Ｐゴシック"/>
                    <a:cs typeface="Arial"/>
                  </a:rPr>
                  <a:t>Deammonification</a:t>
                </a:r>
                <a:r>
                  <a:rPr lang="en-US" sz="2400" b="1" dirty="0">
                    <a:latin typeface="Calibri"/>
                    <a:ea typeface="ＭＳ Ｐゴシック"/>
                    <a:cs typeface="Arial"/>
                  </a:rPr>
                  <a:t> (B stage)</a:t>
                </a:r>
              </a:p>
            </p:txBody>
          </p:sp>
        </p:grpSp>
        <p:sp>
          <p:nvSpPr>
            <p:cNvPr id="8" name="Rectangle 7">
              <a:extLst>
                <a:ext uri="{FF2B5EF4-FFF2-40B4-BE49-F238E27FC236}">
                  <a16:creationId xmlns:a16="http://schemas.microsoft.com/office/drawing/2014/main" id="{825CC54A-FB01-A540-B4A7-7CA5F64E6FE3}"/>
                </a:ext>
              </a:extLst>
            </p:cNvPr>
            <p:cNvSpPr/>
            <p:nvPr/>
          </p:nvSpPr>
          <p:spPr>
            <a:xfrm>
              <a:off x="-54804" y="1774019"/>
              <a:ext cx="10820400" cy="360141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chemeClr val="tx1"/>
                </a:solidFill>
                <a:latin typeface="Arial"/>
                <a:ea typeface="ＭＳ Ｐゴシック"/>
                <a:cs typeface="Arial"/>
              </a:endParaRPr>
            </a:p>
          </p:txBody>
        </p:sp>
      </p:grpSp>
      <p:sp>
        <p:nvSpPr>
          <p:cNvPr id="33" name="Title 1">
            <a:extLst>
              <a:ext uri="{FF2B5EF4-FFF2-40B4-BE49-F238E27FC236}">
                <a16:creationId xmlns:a16="http://schemas.microsoft.com/office/drawing/2014/main" id="{30D43E1E-0D06-1348-8692-BE250C52701D}"/>
              </a:ext>
            </a:extLst>
          </p:cNvPr>
          <p:cNvSpPr>
            <a:spLocks noGrp="1"/>
          </p:cNvSpPr>
          <p:nvPr>
            <p:ph type="title"/>
          </p:nvPr>
        </p:nvSpPr>
        <p:spPr>
          <a:xfrm>
            <a:off x="54166" y="37184"/>
            <a:ext cx="11985434" cy="695274"/>
          </a:xfrm>
          <a:ln w="38100">
            <a:solidFill>
              <a:srgbClr val="0070C0"/>
            </a:solidFill>
          </a:ln>
        </p:spPr>
        <p:txBody>
          <a:bodyPr>
            <a:noAutofit/>
          </a:bodyPr>
          <a:lstStyle/>
          <a:p>
            <a:r>
              <a:rPr lang="en-US" sz="3600" b="1" dirty="0">
                <a:solidFill>
                  <a:srgbClr val="0070C0"/>
                </a:solidFill>
                <a:latin typeface="Times New Roman" panose="02020603050405020304" pitchFamily="18" charset="0"/>
                <a:cs typeface="Times New Roman" panose="02020603050405020304" pitchFamily="18" charset="0"/>
              </a:rPr>
              <a:t>Strategy 2: High Rate </a:t>
            </a:r>
            <a:r>
              <a:rPr lang="en-US" sz="3600" b="1" dirty="0" err="1">
                <a:solidFill>
                  <a:srgbClr val="0070C0"/>
                </a:solidFill>
                <a:latin typeface="Times New Roman" panose="02020603050405020304" pitchFamily="18" charset="0"/>
                <a:cs typeface="Times New Roman" panose="02020603050405020304" pitchFamily="18" charset="0"/>
              </a:rPr>
              <a:t>BioP</a:t>
            </a:r>
            <a:r>
              <a:rPr lang="en-US" sz="3600" b="1" dirty="0">
                <a:solidFill>
                  <a:srgbClr val="0070C0"/>
                </a:solidFill>
                <a:latin typeface="Times New Roman" panose="02020603050405020304" pitchFamily="18" charset="0"/>
                <a:cs typeface="Times New Roman" panose="02020603050405020304" pitchFamily="18" charset="0"/>
              </a:rPr>
              <a:t> followed by </a:t>
            </a:r>
            <a:r>
              <a:rPr lang="en-US" sz="3600" b="1" dirty="0" err="1">
                <a:solidFill>
                  <a:srgbClr val="0070C0"/>
                </a:solidFill>
                <a:latin typeface="Times New Roman" panose="02020603050405020304" pitchFamily="18" charset="0"/>
                <a:cs typeface="Times New Roman" panose="02020603050405020304" pitchFamily="18" charset="0"/>
              </a:rPr>
              <a:t>Deammonification</a:t>
            </a:r>
            <a:endParaRPr lang="en-US" sz="2400" b="1" dirty="0">
              <a:solidFill>
                <a:srgbClr val="0070C0"/>
              </a:solidFill>
              <a:latin typeface="Times New Roman" panose="02020603050405020304" pitchFamily="18" charset="0"/>
              <a:cs typeface="Times New Roman" panose="02020603050405020304" pitchFamily="18" charset="0"/>
            </a:endParaRPr>
          </a:p>
        </p:txBody>
      </p:sp>
      <p:cxnSp>
        <p:nvCxnSpPr>
          <p:cNvPr id="47" name="Elbow Connector 46">
            <a:extLst>
              <a:ext uri="{FF2B5EF4-FFF2-40B4-BE49-F238E27FC236}">
                <a16:creationId xmlns:a16="http://schemas.microsoft.com/office/drawing/2014/main" id="{3A441B5F-2F8E-CD4D-BA59-EF490431C97E}"/>
              </a:ext>
            </a:extLst>
          </p:cNvPr>
          <p:cNvCxnSpPr>
            <a:cxnSpLocks/>
          </p:cNvCxnSpPr>
          <p:nvPr/>
        </p:nvCxnSpPr>
        <p:spPr>
          <a:xfrm rot="10800000">
            <a:off x="6212856" y="3556006"/>
            <a:ext cx="3873242" cy="1369140"/>
          </a:xfrm>
          <a:prstGeom prst="bentConnector3">
            <a:avLst>
              <a:gd name="adj1" fmla="val 99839"/>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1790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64" name="Straight Connector 63"/>
          <p:cNvCxnSpPr/>
          <p:nvPr/>
        </p:nvCxnSpPr>
        <p:spPr bwMode="auto">
          <a:xfrm>
            <a:off x="-359528" y="5007460"/>
            <a:ext cx="9144000" cy="0"/>
          </a:xfrm>
          <a:prstGeom prst="line">
            <a:avLst/>
          </a:prstGeom>
          <a:solidFill>
            <a:schemeClr val="accent1"/>
          </a:solidFill>
          <a:ln w="9525" cap="flat" cmpd="sng" algn="ctr">
            <a:solidFill>
              <a:schemeClr val="tx1"/>
            </a:solidFill>
            <a:prstDash val="dot"/>
            <a:round/>
            <a:headEnd type="none" w="med" len="med"/>
            <a:tailEnd type="none" w="med" len="med"/>
          </a:ln>
          <a:effectLst/>
        </p:spPr>
      </p:cxnSp>
      <p:sp>
        <p:nvSpPr>
          <p:cNvPr id="35" name="TextBox 34"/>
          <p:cNvSpPr txBox="1"/>
          <p:nvPr/>
        </p:nvSpPr>
        <p:spPr>
          <a:xfrm>
            <a:off x="773170" y="791694"/>
            <a:ext cx="10287000" cy="1077218"/>
          </a:xfrm>
          <a:prstGeom prst="rect">
            <a:avLst/>
          </a:prstGeom>
          <a:noFill/>
        </p:spPr>
        <p:txBody>
          <a:bodyPr wrap="square" rtlCol="0">
            <a:spAutoFit/>
          </a:bodyPr>
          <a:lstStyle/>
          <a:p>
            <a:pPr algn="ctr"/>
            <a:r>
              <a:rPr lang="en-US" sz="3200" b="1" u="sng" dirty="0">
                <a:solidFill>
                  <a:srgbClr val="FF0000"/>
                </a:solidFill>
              </a:rPr>
              <a:t>Experimental Approach: </a:t>
            </a:r>
            <a:r>
              <a:rPr lang="en-US" sz="3200" b="1" u="sng" dirty="0" err="1">
                <a:solidFill>
                  <a:srgbClr val="FF0000"/>
                </a:solidFill>
              </a:rPr>
              <a:t>Benchscale</a:t>
            </a:r>
            <a:r>
              <a:rPr lang="en-US" sz="3200" b="1" u="sng" dirty="0">
                <a:solidFill>
                  <a:srgbClr val="FF0000"/>
                </a:solidFill>
              </a:rPr>
              <a:t> Testing with Sequencing Batch Reactors (SBRs) in Series</a:t>
            </a:r>
          </a:p>
        </p:txBody>
      </p:sp>
      <p:sp>
        <p:nvSpPr>
          <p:cNvPr id="37" name="TextBox 36"/>
          <p:cNvSpPr txBox="1"/>
          <p:nvPr/>
        </p:nvSpPr>
        <p:spPr>
          <a:xfrm>
            <a:off x="262332" y="1960472"/>
            <a:ext cx="5833668" cy="2677656"/>
          </a:xfrm>
          <a:prstGeom prst="rect">
            <a:avLst/>
          </a:prstGeom>
          <a:noFill/>
          <a:ln w="28575">
            <a:solidFill>
              <a:schemeClr val="tx1"/>
            </a:solidFill>
          </a:ln>
        </p:spPr>
        <p:txBody>
          <a:bodyPr wrap="square" rtlCol="0">
            <a:spAutoFit/>
          </a:bodyPr>
          <a:lstStyle/>
          <a:p>
            <a:r>
              <a:rPr lang="en-US" sz="2400" i="1" u="sng" dirty="0"/>
              <a:t>Motivation:</a:t>
            </a:r>
            <a:r>
              <a:rPr lang="en-US" sz="2400" i="1" dirty="0"/>
              <a:t> The applicability of </a:t>
            </a:r>
            <a:r>
              <a:rPr lang="en-US" sz="2400" b="1" i="1" dirty="0">
                <a:solidFill>
                  <a:srgbClr val="FF0000"/>
                </a:solidFill>
              </a:rPr>
              <a:t>biofilm </a:t>
            </a:r>
            <a:r>
              <a:rPr lang="en-US" sz="2400" i="1" dirty="0"/>
              <a:t>versus </a:t>
            </a:r>
            <a:r>
              <a:rPr lang="en-US" sz="2400" b="1" i="1" dirty="0">
                <a:solidFill>
                  <a:srgbClr val="FF0000"/>
                </a:solidFill>
              </a:rPr>
              <a:t>suspended growth </a:t>
            </a:r>
            <a:r>
              <a:rPr lang="en-US" sz="2400" i="1" dirty="0" err="1"/>
              <a:t>deammonification</a:t>
            </a:r>
            <a:r>
              <a:rPr lang="en-US" sz="2400" i="1" dirty="0"/>
              <a:t> processes for mainstream N removal is a major open research question</a:t>
            </a:r>
          </a:p>
          <a:p>
            <a:r>
              <a:rPr lang="en-US" sz="2400" i="1" dirty="0">
                <a:sym typeface="Wingdings"/>
              </a:rPr>
              <a:t>Aggregate type is thought to strongly influence both NOB </a:t>
            </a:r>
            <a:r>
              <a:rPr lang="en-US" sz="2400" i="1" dirty="0" err="1">
                <a:sym typeface="Wingdings"/>
              </a:rPr>
              <a:t>outcompetition</a:t>
            </a:r>
            <a:r>
              <a:rPr lang="en-US" sz="2400" i="1" dirty="0">
                <a:sym typeface="Wingdings"/>
              </a:rPr>
              <a:t> and anammox biomass retention</a:t>
            </a:r>
            <a:endParaRPr lang="en-US" sz="2400" i="1" dirty="0"/>
          </a:p>
        </p:txBody>
      </p:sp>
      <p:pic>
        <p:nvPicPr>
          <p:cNvPr id="38" name="Picture 16" descr="Sample1_v20_EDF.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1043" y="3358105"/>
            <a:ext cx="1537228" cy="1139089"/>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pic>
        <p:nvPicPr>
          <p:cNvPr id="39" name="Picture 20" descr="image0001.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8800" y="2037937"/>
            <a:ext cx="1589599" cy="1199782"/>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pic>
        <p:nvPicPr>
          <p:cNvPr id="40" name="Picture 39" descr="R2 15.8.1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6096" y="2346787"/>
            <a:ext cx="1738028" cy="1308633"/>
          </a:xfrm>
          <a:prstGeom prst="rect">
            <a:avLst/>
          </a:prstGeom>
          <a:ln>
            <a:solidFill>
              <a:srgbClr val="FFFFFF"/>
            </a:solidFill>
          </a:ln>
        </p:spPr>
      </p:pic>
      <p:sp>
        <p:nvSpPr>
          <p:cNvPr id="12" name="Title 1">
            <a:extLst>
              <a:ext uri="{FF2B5EF4-FFF2-40B4-BE49-F238E27FC236}">
                <a16:creationId xmlns:a16="http://schemas.microsoft.com/office/drawing/2014/main" id="{A94C2B0F-C431-744C-AD22-7987A6B76077}"/>
              </a:ext>
            </a:extLst>
          </p:cNvPr>
          <p:cNvSpPr>
            <a:spLocks noGrp="1"/>
          </p:cNvSpPr>
          <p:nvPr>
            <p:ph type="title"/>
          </p:nvPr>
        </p:nvSpPr>
        <p:spPr>
          <a:xfrm>
            <a:off x="54166" y="37184"/>
            <a:ext cx="12137834" cy="695274"/>
          </a:xfrm>
          <a:ln w="38100">
            <a:solidFill>
              <a:srgbClr val="0070C0"/>
            </a:solidFill>
          </a:ln>
        </p:spPr>
        <p:txBody>
          <a:bodyPr>
            <a:noAutofit/>
          </a:bodyPr>
          <a:lstStyle/>
          <a:p>
            <a:r>
              <a:rPr lang="en-US" sz="3600" b="1" dirty="0">
                <a:solidFill>
                  <a:srgbClr val="0070C0"/>
                </a:solidFill>
                <a:latin typeface="Times New Roman" panose="02020603050405020304" pitchFamily="18" charset="0"/>
                <a:cs typeface="Times New Roman" panose="02020603050405020304" pitchFamily="18" charset="0"/>
              </a:rPr>
              <a:t>Strategy 2: High Rate </a:t>
            </a:r>
            <a:r>
              <a:rPr lang="en-US" sz="3600" b="1" dirty="0" err="1">
                <a:solidFill>
                  <a:srgbClr val="0070C0"/>
                </a:solidFill>
                <a:latin typeface="Times New Roman" panose="02020603050405020304" pitchFamily="18" charset="0"/>
                <a:cs typeface="Times New Roman" panose="02020603050405020304" pitchFamily="18" charset="0"/>
              </a:rPr>
              <a:t>BioP</a:t>
            </a:r>
            <a:r>
              <a:rPr lang="en-US" sz="3600" b="1" dirty="0">
                <a:solidFill>
                  <a:srgbClr val="0070C0"/>
                </a:solidFill>
                <a:latin typeface="Times New Roman" panose="02020603050405020304" pitchFamily="18" charset="0"/>
                <a:cs typeface="Times New Roman" panose="02020603050405020304" pitchFamily="18" charset="0"/>
              </a:rPr>
              <a:t> followed by </a:t>
            </a:r>
            <a:r>
              <a:rPr lang="en-US" sz="3600" b="1" dirty="0" err="1">
                <a:solidFill>
                  <a:srgbClr val="0070C0"/>
                </a:solidFill>
                <a:latin typeface="Times New Roman" panose="02020603050405020304" pitchFamily="18" charset="0"/>
                <a:cs typeface="Times New Roman" panose="02020603050405020304" pitchFamily="18" charset="0"/>
              </a:rPr>
              <a:t>Deammonification</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0008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0"/>
            <a:ext cx="8229600" cy="914400"/>
          </a:xfrm>
        </p:spPr>
        <p:txBody>
          <a:bodyPr/>
          <a:lstStyle/>
          <a:p>
            <a:r>
              <a:rPr lang="en-US" sz="3600" b="1" dirty="0">
                <a:solidFill>
                  <a:schemeClr val="bg1"/>
                </a:solidFill>
              </a:rPr>
              <a:t>George F. Wells, Ph.D.</a:t>
            </a:r>
          </a:p>
        </p:txBody>
      </p:sp>
      <p:sp>
        <p:nvSpPr>
          <p:cNvPr id="5123" name="Rectangle 3"/>
          <p:cNvSpPr>
            <a:spLocks noGrp="1" noChangeArrowheads="1"/>
          </p:cNvSpPr>
          <p:nvPr>
            <p:ph idx="1"/>
          </p:nvPr>
        </p:nvSpPr>
        <p:spPr>
          <a:xfrm>
            <a:off x="1885950" y="934948"/>
            <a:ext cx="8420100" cy="5943600"/>
          </a:xfrm>
        </p:spPr>
        <p:txBody>
          <a:bodyPr/>
          <a:lstStyle/>
          <a:p>
            <a:r>
              <a:rPr lang="en-US" sz="1800" dirty="0">
                <a:solidFill>
                  <a:schemeClr val="bg1"/>
                </a:solidFill>
              </a:rPr>
              <a:t>Dr. Wells is an Assistant Professor in the Department of Civil and Environmental Engineering at Northwestern University, where he directs the Environmental Biotechnology and Microbial Ecology Laboratory. His primary research interests are microbial nitrogen and phosphorus cycling and shortcut biological nutrient removal processes, resource and energy recovery from wastewater, microbial ecology of engineered and impacted natural systems, sustainable biological wastewater treatment, and microbial greenhouse gas production. George collaborates extensively with utilities and practitioners to develop and test feasibility of sustainable biological wastewater treatment processes, with a strong focus on energy efficient shortcut nitrogen removal and phosphorus removal and recovery bioprocesses.</a:t>
            </a:r>
          </a:p>
          <a:p>
            <a:r>
              <a:rPr lang="en-US" sz="1800" dirty="0">
                <a:solidFill>
                  <a:schemeClr val="bg1"/>
                </a:solidFill>
              </a:rPr>
              <a:t>Prior to joining Northwestern University, George spent nearly 2.5 years as a postdoctoral scholar under Dr. Eberhard </a:t>
            </a:r>
            <a:r>
              <a:rPr lang="en-US" sz="1800" dirty="0" err="1">
                <a:solidFill>
                  <a:schemeClr val="bg1"/>
                </a:solidFill>
              </a:rPr>
              <a:t>Morgenroth</a:t>
            </a:r>
            <a:r>
              <a:rPr lang="en-US" sz="1800" dirty="0">
                <a:solidFill>
                  <a:schemeClr val="bg1"/>
                </a:solidFill>
              </a:rPr>
              <a:t> at the Swiss Federal Institute of Aquatic Science and Technology (near Zürich, Switzerland). </a:t>
            </a:r>
          </a:p>
          <a:p>
            <a:r>
              <a:rPr lang="en-US" sz="1800" dirty="0">
                <a:solidFill>
                  <a:schemeClr val="bg1"/>
                </a:solidFill>
              </a:rPr>
              <a:t>George received his B.S. in Chemical Engineering and B.A. in Environmental Engineering from Rice University, Houston, Texas, and MS  and PhD from Department of Civil and Environmental Engineering at Stanford University, under Dr. Craig </a:t>
            </a:r>
            <a:r>
              <a:rPr lang="en-US" sz="1800" dirty="0" err="1">
                <a:solidFill>
                  <a:schemeClr val="bg1"/>
                </a:solidFill>
              </a:rPr>
              <a:t>Criddle</a:t>
            </a:r>
            <a:r>
              <a:rPr lang="en-US" sz="1800" dirty="0">
                <a:solidFill>
                  <a:schemeClr val="bg1"/>
                </a:solidFill>
              </a:rPr>
              <a:t> and Dr. Chris Francis.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997706-E4CD-4D25-866E-9D70762872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93" t="6248" r="3726" b="19923"/>
          <a:stretch/>
        </p:blipFill>
        <p:spPr>
          <a:xfrm>
            <a:off x="4710668" y="1461507"/>
            <a:ext cx="7407804" cy="5167893"/>
          </a:xfrm>
          <a:prstGeom prst="rect">
            <a:avLst/>
          </a:prstGeom>
        </p:spPr>
      </p:pic>
      <p:sp>
        <p:nvSpPr>
          <p:cNvPr id="3" name="TextBox 2">
            <a:extLst>
              <a:ext uri="{FF2B5EF4-FFF2-40B4-BE49-F238E27FC236}">
                <a16:creationId xmlns:a16="http://schemas.microsoft.com/office/drawing/2014/main" id="{B51DA1CB-CAA5-4358-B3EA-0176DA5AAEB6}"/>
              </a:ext>
            </a:extLst>
          </p:cNvPr>
          <p:cNvSpPr txBox="1"/>
          <p:nvPr/>
        </p:nvSpPr>
        <p:spPr>
          <a:xfrm>
            <a:off x="9585355" y="1461509"/>
            <a:ext cx="2382981" cy="646331"/>
          </a:xfrm>
          <a:prstGeom prst="rect">
            <a:avLst/>
          </a:prstGeom>
          <a:solidFill>
            <a:schemeClr val="accent2">
              <a:lumMod val="60000"/>
              <a:lumOff val="4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2x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Deammonification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SBRs in parallel</a:t>
            </a:r>
          </a:p>
        </p:txBody>
      </p:sp>
      <p:cxnSp>
        <p:nvCxnSpPr>
          <p:cNvPr id="8" name="Straight Arrow Connector 7">
            <a:extLst>
              <a:ext uri="{FF2B5EF4-FFF2-40B4-BE49-F238E27FC236}">
                <a16:creationId xmlns:a16="http://schemas.microsoft.com/office/drawing/2014/main" id="{49FC64BE-6B52-43F0-8FCA-48FABC43167A}"/>
              </a:ext>
            </a:extLst>
          </p:cNvPr>
          <p:cNvCxnSpPr>
            <a:stCxn id="3" idx="2"/>
          </p:cNvCxnSpPr>
          <p:nvPr/>
        </p:nvCxnSpPr>
        <p:spPr>
          <a:xfrm flipH="1">
            <a:off x="10376174" y="2107840"/>
            <a:ext cx="400672" cy="151112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ED02E63-3FAE-47B4-BB58-0743ADE7DDBC}"/>
              </a:ext>
            </a:extLst>
          </p:cNvPr>
          <p:cNvCxnSpPr>
            <a:cxnSpLocks/>
            <a:stCxn id="3" idx="2"/>
          </p:cNvCxnSpPr>
          <p:nvPr/>
        </p:nvCxnSpPr>
        <p:spPr>
          <a:xfrm>
            <a:off x="10776846" y="2107840"/>
            <a:ext cx="403591" cy="150817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B6BB371-611B-40BF-A9C1-F0376B9724D4}"/>
              </a:ext>
            </a:extLst>
          </p:cNvPr>
          <p:cNvSpPr txBox="1"/>
          <p:nvPr/>
        </p:nvSpPr>
        <p:spPr>
          <a:xfrm>
            <a:off x="6806965" y="1461508"/>
            <a:ext cx="1608526" cy="646331"/>
          </a:xfrm>
          <a:prstGeom prst="rect">
            <a:avLst/>
          </a:prstGeom>
          <a:solidFill>
            <a:schemeClr val="accent2">
              <a:lumMod val="60000"/>
              <a:lumOff val="4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1x High Rate Bio-P SBR</a:t>
            </a:r>
          </a:p>
        </p:txBody>
      </p:sp>
      <p:cxnSp>
        <p:nvCxnSpPr>
          <p:cNvPr id="12" name="Straight Arrow Connector 11">
            <a:extLst>
              <a:ext uri="{FF2B5EF4-FFF2-40B4-BE49-F238E27FC236}">
                <a16:creationId xmlns:a16="http://schemas.microsoft.com/office/drawing/2014/main" id="{D7C71222-6F13-47F2-A52A-4BAAB3641621}"/>
              </a:ext>
            </a:extLst>
          </p:cNvPr>
          <p:cNvCxnSpPr>
            <a:cxnSpLocks/>
            <a:stCxn id="11" idx="2"/>
          </p:cNvCxnSpPr>
          <p:nvPr/>
        </p:nvCxnSpPr>
        <p:spPr>
          <a:xfrm flipH="1">
            <a:off x="7448336" y="2107839"/>
            <a:ext cx="162892" cy="166059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28651B5-B358-47B9-A092-2B968562738B}"/>
              </a:ext>
            </a:extLst>
          </p:cNvPr>
          <p:cNvSpPr txBox="1"/>
          <p:nvPr/>
        </p:nvSpPr>
        <p:spPr>
          <a:xfrm>
            <a:off x="223664" y="1461507"/>
            <a:ext cx="4459647"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Treatment Objectives: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1) High Rate </a:t>
            </a:r>
            <a:r>
              <a:rPr kumimoji="0" lang="en-US" sz="2200" b="1" i="0" u="sng" strike="noStrike" kern="1200" cap="none" spc="0" normalizeH="0" baseline="0" noProof="0" dirty="0" err="1">
                <a:ln>
                  <a:noFill/>
                </a:ln>
                <a:solidFill>
                  <a:prstClr val="black"/>
                </a:solidFill>
                <a:effectLst/>
                <a:uLnTx/>
                <a:uFillTx/>
                <a:latin typeface="Calibri" panose="020F0502020204030204"/>
                <a:ea typeface="+mn-ea"/>
                <a:cs typeface="+mn-cs"/>
              </a:rPr>
              <a:t>BioP</a:t>
            </a: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&lt;1 mg Ortho-P/L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70%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sCOD</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removal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2200" b="1" i="0" u="sng" strike="noStrike" kern="1200" cap="none" spc="0" normalizeH="0" baseline="0" noProof="0" dirty="0" err="1">
                <a:ln>
                  <a:noFill/>
                </a:ln>
                <a:solidFill>
                  <a:prstClr val="black"/>
                </a:solidFill>
                <a:effectLst/>
                <a:uLnTx/>
                <a:uFillTx/>
                <a:latin typeface="Calibri" panose="020F0502020204030204"/>
                <a:ea typeface="+mn-ea"/>
                <a:cs typeface="+mn-cs"/>
              </a:rPr>
              <a:t>Deammonification</a:t>
            </a: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N removal via anammox</a:t>
            </a:r>
          </a:p>
          <a:p>
            <a:pPr marL="342900" indent="-342900">
              <a:buFont typeface="Arial" panose="020B0604020202020204" pitchFamily="34" charset="0"/>
              <a:buChar char="•"/>
              <a:defRPr/>
            </a:pPr>
            <a:r>
              <a:rPr lang="en-US" sz="2200" dirty="0">
                <a:solidFill>
                  <a:prstClr val="black"/>
                </a:solidFill>
              </a:rPr>
              <a:t>Suppress NOB with low DO</a:t>
            </a:r>
          </a:p>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87FDAD1-0CB2-914D-9B3D-242D22A6D10E}"/>
              </a:ext>
            </a:extLst>
          </p:cNvPr>
          <p:cNvSpPr txBox="1"/>
          <p:nvPr/>
        </p:nvSpPr>
        <p:spPr>
          <a:xfrm>
            <a:off x="1371600" y="834409"/>
            <a:ext cx="11498888" cy="461665"/>
          </a:xfrm>
          <a:prstGeom prst="rect">
            <a:avLst/>
          </a:prstGeom>
          <a:noFill/>
        </p:spPr>
        <p:txBody>
          <a:bodyPr wrap="square" rtlCol="0">
            <a:spAutoFit/>
          </a:bodyPr>
          <a:lstStyle/>
          <a:p>
            <a:pPr lvl="0">
              <a:defRPr/>
            </a:pP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Suite of SBRs operated with primary effluent as feed for &gt;500 </a:t>
            </a:r>
            <a:r>
              <a:rPr lang="en-US" sz="2400" i="1" dirty="0">
                <a:solidFill>
                  <a:srgbClr val="0070C0"/>
                </a:solidFill>
                <a:latin typeface="Times New Roman" panose="02020603050405020304" pitchFamily="18" charset="0"/>
                <a:cs typeface="Times New Roman" panose="02020603050405020304" pitchFamily="18" charset="0"/>
              </a:rPr>
              <a:t>days at 20</a:t>
            </a:r>
            <a:r>
              <a:rPr lang="en-US" sz="2400" i="1" baseline="30000" dirty="0">
                <a:solidFill>
                  <a:srgbClr val="0070C0"/>
                </a:solidFill>
                <a:latin typeface="Times New Roman" panose="02020603050405020304" pitchFamily="18" charset="0"/>
                <a:cs typeface="Times New Roman" panose="02020603050405020304" pitchFamily="18" charset="0"/>
              </a:rPr>
              <a:t>o</a:t>
            </a:r>
            <a:r>
              <a:rPr lang="en-US" sz="2400" i="1" dirty="0">
                <a:solidFill>
                  <a:srgbClr val="0070C0"/>
                </a:solidFill>
                <a:latin typeface="Times New Roman" panose="02020603050405020304" pitchFamily="18" charset="0"/>
                <a:cs typeface="Times New Roman" panose="02020603050405020304" pitchFamily="18" charset="0"/>
              </a:rPr>
              <a:t>C</a:t>
            </a:r>
            <a:endPar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E42AB90A-E6B5-C843-A382-C2E70CE303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36" t="9388" r="14796" b="5703"/>
          <a:stretch/>
        </p:blipFill>
        <p:spPr>
          <a:xfrm>
            <a:off x="7448257" y="2413816"/>
            <a:ext cx="4487004" cy="4324583"/>
          </a:xfrm>
          <a:prstGeom prst="rect">
            <a:avLst/>
          </a:prstGeom>
        </p:spPr>
      </p:pic>
      <p:sp>
        <p:nvSpPr>
          <p:cNvPr id="7" name="TextBox 6">
            <a:extLst>
              <a:ext uri="{FF2B5EF4-FFF2-40B4-BE49-F238E27FC236}">
                <a16:creationId xmlns:a16="http://schemas.microsoft.com/office/drawing/2014/main" id="{DAF89469-E7BA-C249-A713-ACB285059C68}"/>
              </a:ext>
            </a:extLst>
          </p:cNvPr>
          <p:cNvSpPr txBox="1"/>
          <p:nvPr/>
        </p:nvSpPr>
        <p:spPr>
          <a:xfrm>
            <a:off x="7638585" y="2538760"/>
            <a:ext cx="1799554" cy="1354217"/>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a:rPr>
              <a:t>2a</a:t>
            </a:r>
            <a:r>
              <a:rPr kumimoji="0" lang="en-US" sz="2800" b="1" i="0" u="none" strike="noStrike" kern="1200" cap="none" spc="0" normalizeH="0" baseline="0" noProof="0" dirty="0">
                <a:ln>
                  <a:noFill/>
                </a:ln>
                <a:effectLst/>
                <a:uLnTx/>
                <a:uFillTx/>
                <a:latin typeface="Calibri" panose="020F0502020204030204"/>
                <a:ea typeface="+mn-ea"/>
                <a:cs typeface="+mn-cs"/>
              </a:rPr>
              <a:t>. IFAS </a:t>
            </a:r>
            <a:r>
              <a:rPr kumimoji="0" lang="en-US" b="1" i="0" u="none" strike="noStrike" kern="1200" cap="none" spc="0" normalizeH="0" baseline="0" noProof="0" dirty="0">
                <a:ln>
                  <a:noFill/>
                </a:ln>
                <a:effectLst/>
                <a:uLnTx/>
                <a:uFillTx/>
                <a:latin typeface="Calibri" panose="020F0502020204030204"/>
                <a:ea typeface="+mn-ea"/>
                <a:cs typeface="+mn-cs"/>
              </a:rPr>
              <a:t>(Biofilm/ Suspended Growth Hybrid)</a:t>
            </a:r>
          </a:p>
        </p:txBody>
      </p:sp>
      <p:sp>
        <p:nvSpPr>
          <p:cNvPr id="14" name="TextBox 13">
            <a:extLst>
              <a:ext uri="{FF2B5EF4-FFF2-40B4-BE49-F238E27FC236}">
                <a16:creationId xmlns:a16="http://schemas.microsoft.com/office/drawing/2014/main" id="{0814047C-2336-5F40-9FDF-E11DA512C461}"/>
              </a:ext>
            </a:extLst>
          </p:cNvPr>
          <p:cNvSpPr txBox="1"/>
          <p:nvPr/>
        </p:nvSpPr>
        <p:spPr>
          <a:xfrm>
            <a:off x="9585355" y="2523388"/>
            <a:ext cx="2512878" cy="954107"/>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panose="020F0502020204030204"/>
                <a:ea typeface="+mn-ea"/>
                <a:cs typeface="+mn-cs"/>
              </a:rPr>
              <a:t>2b. Suspended Growth</a:t>
            </a:r>
          </a:p>
        </p:txBody>
      </p:sp>
      <p:sp>
        <p:nvSpPr>
          <p:cNvPr id="16" name="Title 1">
            <a:extLst>
              <a:ext uri="{FF2B5EF4-FFF2-40B4-BE49-F238E27FC236}">
                <a16:creationId xmlns:a16="http://schemas.microsoft.com/office/drawing/2014/main" id="{B22EC1D1-AA83-5C4F-B7ED-EA856881CD8D}"/>
              </a:ext>
            </a:extLst>
          </p:cNvPr>
          <p:cNvSpPr txBox="1">
            <a:spLocks/>
          </p:cNvSpPr>
          <p:nvPr/>
        </p:nvSpPr>
        <p:spPr>
          <a:xfrm>
            <a:off x="54166" y="37184"/>
            <a:ext cx="11985434" cy="695274"/>
          </a:xfrm>
          <a:prstGeom prst="rect">
            <a:avLst/>
          </a:prstGeom>
          <a:ln w="381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070C0"/>
                </a:solidFill>
                <a:latin typeface="Times New Roman" panose="02020603050405020304" pitchFamily="18" charset="0"/>
                <a:cs typeface="Times New Roman" panose="02020603050405020304" pitchFamily="18" charset="0"/>
              </a:rPr>
              <a:t>Strategy 2: High Rate BioP followed by Deammonification</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870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nodeType="clickEffect">
                                  <p:stCondLst>
                                    <p:cond delay="0"/>
                                  </p:stCondLst>
                                  <p:childTnLst>
                                    <p:animClr clrSpc="rgb" dir="cw">
                                      <p:cBhvr override="childStyle">
                                        <p:cTn id="42" dur="500" fill="hold"/>
                                        <p:tgtEl>
                                          <p:spTgt spid="4">
                                            <p:txEl>
                                              <p:pRg st="2" end="2"/>
                                            </p:txEl>
                                          </p:spTgt>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7"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94F524-8DAE-4216-B392-C7A79925789D}"/>
              </a:ext>
            </a:extLst>
          </p:cNvPr>
          <p:cNvSpPr txBox="1"/>
          <p:nvPr/>
        </p:nvSpPr>
        <p:spPr>
          <a:xfrm>
            <a:off x="625504" y="2782978"/>
            <a:ext cx="1741816" cy="1200329"/>
          </a:xfrm>
          <a:prstGeom prst="rect">
            <a:avLst/>
          </a:prstGeom>
          <a:noFill/>
        </p:spPr>
        <p:txBody>
          <a:bodyPr wrap="square" rtlCol="0">
            <a:spAutoFit/>
          </a:bodyPr>
          <a:lstStyle/>
          <a:p>
            <a:r>
              <a:rPr lang="en-US" sz="2400" i="1" dirty="0"/>
              <a:t>Influent:</a:t>
            </a:r>
          </a:p>
          <a:p>
            <a:r>
              <a:rPr lang="en-US" sz="2400" dirty="0"/>
              <a:t>High </a:t>
            </a:r>
            <a:r>
              <a:rPr lang="en-US" sz="2400" b="1" dirty="0">
                <a:solidFill>
                  <a:srgbClr val="663300"/>
                </a:solidFill>
              </a:rPr>
              <a:t>COD</a:t>
            </a:r>
            <a:r>
              <a:rPr lang="en-US" sz="2400" dirty="0">
                <a:solidFill>
                  <a:schemeClr val="bg1"/>
                </a:solidFill>
              </a:rPr>
              <a:t>,</a:t>
            </a:r>
            <a:r>
              <a:rPr lang="en-US" sz="2400" dirty="0"/>
              <a:t> </a:t>
            </a:r>
            <a:r>
              <a:rPr lang="en-US" sz="2400" b="1" dirty="0">
                <a:solidFill>
                  <a:srgbClr val="FF0000"/>
                </a:solidFill>
              </a:rPr>
              <a:t>NH</a:t>
            </a:r>
            <a:r>
              <a:rPr lang="en-US" sz="2400" b="1" baseline="-25000" dirty="0">
                <a:solidFill>
                  <a:srgbClr val="FF0000"/>
                </a:solidFill>
              </a:rPr>
              <a:t>4</a:t>
            </a:r>
            <a:r>
              <a:rPr lang="en-US" sz="2400" b="1" baseline="30000" dirty="0">
                <a:solidFill>
                  <a:srgbClr val="FF0000"/>
                </a:solidFill>
              </a:rPr>
              <a:t>+</a:t>
            </a:r>
            <a:r>
              <a:rPr lang="en-US" sz="2400" dirty="0"/>
              <a:t> &amp; </a:t>
            </a:r>
            <a:r>
              <a:rPr lang="en-US" sz="2400" b="1" dirty="0">
                <a:solidFill>
                  <a:srgbClr val="0070C0"/>
                </a:solidFill>
              </a:rPr>
              <a:t>P</a:t>
            </a:r>
          </a:p>
        </p:txBody>
      </p:sp>
      <p:cxnSp>
        <p:nvCxnSpPr>
          <p:cNvPr id="5" name="Straight Connector 4">
            <a:extLst>
              <a:ext uri="{FF2B5EF4-FFF2-40B4-BE49-F238E27FC236}">
                <a16:creationId xmlns:a16="http://schemas.microsoft.com/office/drawing/2014/main" id="{C0397E2D-9142-4E47-B658-FDE35D64C717}"/>
              </a:ext>
            </a:extLst>
          </p:cNvPr>
          <p:cNvCxnSpPr>
            <a:cxnSpLocks/>
          </p:cNvCxnSpPr>
          <p:nvPr/>
        </p:nvCxnSpPr>
        <p:spPr>
          <a:xfrm flipV="1">
            <a:off x="3325949" y="1552236"/>
            <a:ext cx="0" cy="664873"/>
          </a:xfrm>
          <a:prstGeom prst="line">
            <a:avLst/>
          </a:prstGeom>
          <a:ln w="19050">
            <a:solidFill>
              <a:schemeClr val="tx1"/>
            </a:solidFill>
            <a:prstDash val="dash"/>
            <a:headEnd type="none"/>
            <a:tailEnd type="triangle" w="lg" len="lg"/>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E75D03A5-F6FE-4128-977B-43E4FFB6EF9C}"/>
              </a:ext>
            </a:extLst>
          </p:cNvPr>
          <p:cNvSpPr txBox="1"/>
          <p:nvPr/>
        </p:nvSpPr>
        <p:spPr>
          <a:xfrm>
            <a:off x="3417468" y="1755444"/>
            <a:ext cx="1459054" cy="461665"/>
          </a:xfrm>
          <a:prstGeom prst="rect">
            <a:avLst/>
          </a:prstGeom>
          <a:noFill/>
        </p:spPr>
        <p:txBody>
          <a:bodyPr wrap="square" rtlCol="0">
            <a:spAutoFit/>
          </a:bodyPr>
          <a:lstStyle/>
          <a:p>
            <a:r>
              <a:rPr lang="en-US" sz="2400" dirty="0"/>
              <a:t>Low</a:t>
            </a:r>
            <a:r>
              <a:rPr lang="en-US" sz="2400" b="1" dirty="0">
                <a:solidFill>
                  <a:srgbClr val="663300"/>
                </a:solidFill>
              </a:rPr>
              <a:t> CO</a:t>
            </a:r>
            <a:r>
              <a:rPr lang="en-US" sz="2400" b="1" baseline="-25000" dirty="0">
                <a:solidFill>
                  <a:srgbClr val="663300"/>
                </a:solidFill>
              </a:rPr>
              <a:t>2</a:t>
            </a:r>
            <a:endParaRPr lang="en-US" sz="2400" b="1" dirty="0">
              <a:solidFill>
                <a:srgbClr val="0070C0"/>
              </a:solidFill>
            </a:endParaRPr>
          </a:p>
        </p:txBody>
      </p:sp>
      <p:sp>
        <p:nvSpPr>
          <p:cNvPr id="7" name="TextBox 6">
            <a:extLst>
              <a:ext uri="{FF2B5EF4-FFF2-40B4-BE49-F238E27FC236}">
                <a16:creationId xmlns:a16="http://schemas.microsoft.com/office/drawing/2014/main" id="{388FF818-EE33-4E44-872D-F0B3EFCD4355}"/>
              </a:ext>
            </a:extLst>
          </p:cNvPr>
          <p:cNvSpPr txBox="1"/>
          <p:nvPr/>
        </p:nvSpPr>
        <p:spPr>
          <a:xfrm>
            <a:off x="5904726" y="2413646"/>
            <a:ext cx="2100255" cy="1569660"/>
          </a:xfrm>
          <a:prstGeom prst="rect">
            <a:avLst/>
          </a:prstGeom>
          <a:noFill/>
        </p:spPr>
        <p:txBody>
          <a:bodyPr wrap="square" rtlCol="0">
            <a:spAutoFit/>
          </a:bodyPr>
          <a:lstStyle/>
          <a:p>
            <a:r>
              <a:rPr lang="en-US" sz="2400" i="1" dirty="0"/>
              <a:t>Effluent:</a:t>
            </a:r>
          </a:p>
          <a:p>
            <a:r>
              <a:rPr lang="en-US" sz="2400" dirty="0"/>
              <a:t>Low </a:t>
            </a:r>
            <a:r>
              <a:rPr lang="en-US" sz="2400" b="1" dirty="0">
                <a:solidFill>
                  <a:srgbClr val="663300"/>
                </a:solidFill>
              </a:rPr>
              <a:t>COD </a:t>
            </a:r>
            <a:r>
              <a:rPr lang="en-US" sz="2400" dirty="0"/>
              <a:t>&amp; </a:t>
            </a:r>
            <a:r>
              <a:rPr lang="en-US" sz="2400" b="1" dirty="0">
                <a:solidFill>
                  <a:srgbClr val="0070C0"/>
                </a:solidFill>
              </a:rPr>
              <a:t>P</a:t>
            </a:r>
          </a:p>
          <a:p>
            <a:r>
              <a:rPr lang="en-US" sz="2400" dirty="0"/>
              <a:t>High</a:t>
            </a:r>
            <a:r>
              <a:rPr lang="en-US" sz="2400" b="1" dirty="0">
                <a:solidFill>
                  <a:srgbClr val="FF0000"/>
                </a:solidFill>
              </a:rPr>
              <a:t> NH</a:t>
            </a:r>
            <a:r>
              <a:rPr lang="en-US" sz="2400" b="1" baseline="-25000" dirty="0">
                <a:solidFill>
                  <a:srgbClr val="FF0000"/>
                </a:solidFill>
              </a:rPr>
              <a:t>4</a:t>
            </a:r>
            <a:r>
              <a:rPr lang="en-US" sz="2400" b="1" baseline="30000" dirty="0">
                <a:solidFill>
                  <a:srgbClr val="FF0000"/>
                </a:solidFill>
              </a:rPr>
              <a:t>+</a:t>
            </a:r>
            <a:endParaRPr lang="en-US" sz="2400" b="1" dirty="0">
              <a:solidFill>
                <a:srgbClr val="0070C0"/>
              </a:solidFill>
            </a:endParaRPr>
          </a:p>
          <a:p>
            <a:endParaRPr lang="en-US" sz="2400" b="1" dirty="0">
              <a:solidFill>
                <a:srgbClr val="0070C0"/>
              </a:solidFill>
            </a:endParaRPr>
          </a:p>
        </p:txBody>
      </p:sp>
      <p:cxnSp>
        <p:nvCxnSpPr>
          <p:cNvPr id="8" name="Straight Connector 7">
            <a:extLst>
              <a:ext uri="{FF2B5EF4-FFF2-40B4-BE49-F238E27FC236}">
                <a16:creationId xmlns:a16="http://schemas.microsoft.com/office/drawing/2014/main" id="{A199CF04-BBE3-4F0C-B23E-AE151994BCE7}"/>
              </a:ext>
            </a:extLst>
          </p:cNvPr>
          <p:cNvCxnSpPr>
            <a:cxnSpLocks/>
          </p:cNvCxnSpPr>
          <p:nvPr/>
        </p:nvCxnSpPr>
        <p:spPr>
          <a:xfrm>
            <a:off x="5427305" y="2647893"/>
            <a:ext cx="477420" cy="0"/>
          </a:xfrm>
          <a:prstGeom prst="line">
            <a:avLst/>
          </a:prstGeom>
          <a:ln w="19050">
            <a:solidFill>
              <a:schemeClr val="tx1"/>
            </a:solidFill>
            <a:headEnd type="none"/>
            <a:tailEnd type="triangle" w="lg" len="lg"/>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6DDA4919-8D8D-4054-A6EC-F585BBB74C11}"/>
              </a:ext>
            </a:extLst>
          </p:cNvPr>
          <p:cNvCxnSpPr>
            <a:cxnSpLocks/>
          </p:cNvCxnSpPr>
          <p:nvPr/>
        </p:nvCxnSpPr>
        <p:spPr>
          <a:xfrm>
            <a:off x="5427306" y="4919133"/>
            <a:ext cx="529757" cy="0"/>
          </a:xfrm>
          <a:prstGeom prst="line">
            <a:avLst/>
          </a:prstGeom>
          <a:ln w="19050">
            <a:solidFill>
              <a:schemeClr val="tx1"/>
            </a:solidFill>
            <a:headEnd type="none"/>
            <a:tailEnd type="triangle" w="lg" len="lg"/>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5F4C12B-69FA-40F2-9B3F-A5639F000850}"/>
              </a:ext>
            </a:extLst>
          </p:cNvPr>
          <p:cNvSpPr txBox="1"/>
          <p:nvPr/>
        </p:nvSpPr>
        <p:spPr>
          <a:xfrm>
            <a:off x="5957063" y="4722220"/>
            <a:ext cx="1487735" cy="1569660"/>
          </a:xfrm>
          <a:prstGeom prst="rect">
            <a:avLst/>
          </a:prstGeom>
          <a:noFill/>
        </p:spPr>
        <p:txBody>
          <a:bodyPr wrap="square" rtlCol="0">
            <a:spAutoFit/>
          </a:bodyPr>
          <a:lstStyle/>
          <a:p>
            <a:r>
              <a:rPr lang="en-US" sz="2400" i="1" dirty="0"/>
              <a:t>Waste:</a:t>
            </a:r>
          </a:p>
          <a:p>
            <a:r>
              <a:rPr lang="en-US" sz="2400" dirty="0"/>
              <a:t>High </a:t>
            </a:r>
            <a:r>
              <a:rPr lang="en-US" sz="2400" b="1" dirty="0">
                <a:solidFill>
                  <a:srgbClr val="663300"/>
                </a:solidFill>
              </a:rPr>
              <a:t>COD</a:t>
            </a:r>
            <a:r>
              <a:rPr lang="en-US" sz="2400" dirty="0"/>
              <a:t> &amp; </a:t>
            </a:r>
            <a:r>
              <a:rPr lang="en-US" sz="2400" b="1" dirty="0">
                <a:solidFill>
                  <a:srgbClr val="0070C0"/>
                </a:solidFill>
              </a:rPr>
              <a:t>P</a:t>
            </a:r>
          </a:p>
          <a:p>
            <a:endParaRPr lang="en-US" sz="2400" b="1" dirty="0">
              <a:solidFill>
                <a:srgbClr val="0070C0"/>
              </a:solidFill>
            </a:endParaRPr>
          </a:p>
        </p:txBody>
      </p:sp>
      <p:pic>
        <p:nvPicPr>
          <p:cNvPr id="11" name="Picture 10">
            <a:extLst>
              <a:ext uri="{FF2B5EF4-FFF2-40B4-BE49-F238E27FC236}">
                <a16:creationId xmlns:a16="http://schemas.microsoft.com/office/drawing/2014/main" id="{0FC0DF66-2D1E-45EA-9F19-783BCE47E1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300"/>
          <a:stretch/>
        </p:blipFill>
        <p:spPr>
          <a:xfrm>
            <a:off x="2594333" y="2494971"/>
            <a:ext cx="2532254" cy="3524273"/>
          </a:xfrm>
          <a:prstGeom prst="rect">
            <a:avLst/>
          </a:prstGeom>
          <a:ln w="228600" cap="sq" cmpd="thickThin">
            <a:noFill/>
            <a:prstDash val="solid"/>
            <a:miter lim="800000"/>
          </a:ln>
          <a:effectLst>
            <a:innerShdw blurRad="76200">
              <a:srgbClr val="000000"/>
            </a:innerShdw>
          </a:effectLst>
        </p:spPr>
      </p:pic>
      <p:cxnSp>
        <p:nvCxnSpPr>
          <p:cNvPr id="15" name="Straight Connector 14">
            <a:extLst>
              <a:ext uri="{FF2B5EF4-FFF2-40B4-BE49-F238E27FC236}">
                <a16:creationId xmlns:a16="http://schemas.microsoft.com/office/drawing/2014/main" id="{F48F0ED1-5682-4175-9232-35B29AEF8F0F}"/>
              </a:ext>
            </a:extLst>
          </p:cNvPr>
          <p:cNvCxnSpPr>
            <a:cxnSpLocks/>
          </p:cNvCxnSpPr>
          <p:nvPr/>
        </p:nvCxnSpPr>
        <p:spPr>
          <a:xfrm>
            <a:off x="2061671" y="3032452"/>
            <a:ext cx="531356" cy="0"/>
          </a:xfrm>
          <a:prstGeom prst="line">
            <a:avLst/>
          </a:prstGeom>
          <a:ln w="19050">
            <a:solidFill>
              <a:schemeClr val="tx1"/>
            </a:solidFill>
            <a:headEnd type="none"/>
            <a:tailEnd type="triangle" w="lg" len="lg"/>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B1330A3D-2267-49BB-BAA6-FDEC8463BFB7}"/>
              </a:ext>
            </a:extLst>
          </p:cNvPr>
          <p:cNvSpPr txBox="1"/>
          <p:nvPr/>
        </p:nvSpPr>
        <p:spPr>
          <a:xfrm>
            <a:off x="426674" y="97801"/>
            <a:ext cx="11426542" cy="1077218"/>
          </a:xfrm>
          <a:prstGeom prst="rect">
            <a:avLst/>
          </a:prstGeom>
          <a:noFill/>
          <a:ln w="38100">
            <a:solidFill>
              <a:schemeClr val="accent1">
                <a:lumMod val="75000"/>
              </a:schemeClr>
            </a:solidFill>
          </a:ln>
        </p:spPr>
        <p:txBody>
          <a:bodyPr wrap="square" rtlCol="0">
            <a:spAutoFit/>
          </a:bodyPr>
          <a:lstStyle/>
          <a:p>
            <a:r>
              <a:rPr lang="en-US" sz="3200" b="1" u="sng" dirty="0">
                <a:solidFill>
                  <a:srgbClr val="0070C0"/>
                </a:solidFill>
              </a:rPr>
              <a:t>A-Stage: </a:t>
            </a:r>
            <a:br>
              <a:rPr lang="en-US" sz="3200" b="1" u="sng" dirty="0">
                <a:solidFill>
                  <a:srgbClr val="0070C0"/>
                </a:solidFill>
              </a:rPr>
            </a:br>
            <a:r>
              <a:rPr lang="en-US" sz="3200" b="1" u="sng" dirty="0">
                <a:solidFill>
                  <a:srgbClr val="0070C0"/>
                </a:solidFill>
              </a:rPr>
              <a:t>H</a:t>
            </a:r>
            <a:r>
              <a:rPr lang="en-US" sz="3200" b="1" dirty="0">
                <a:solidFill>
                  <a:srgbClr val="0070C0"/>
                </a:solidFill>
              </a:rPr>
              <a:t>igh-</a:t>
            </a:r>
            <a:r>
              <a:rPr lang="en-US" sz="3200" b="1" u="sng" dirty="0">
                <a:solidFill>
                  <a:srgbClr val="0070C0"/>
                </a:solidFill>
              </a:rPr>
              <a:t>R</a:t>
            </a:r>
            <a:r>
              <a:rPr lang="en-US" sz="3200" b="1" dirty="0">
                <a:solidFill>
                  <a:srgbClr val="0070C0"/>
                </a:solidFill>
              </a:rPr>
              <a:t>ate </a:t>
            </a:r>
            <a:r>
              <a:rPr lang="en-US" sz="3200" b="1" u="sng" dirty="0">
                <a:solidFill>
                  <a:srgbClr val="0070C0"/>
                </a:solidFill>
              </a:rPr>
              <a:t>A</a:t>
            </a:r>
            <a:r>
              <a:rPr lang="en-US" sz="3200" b="1" dirty="0">
                <a:solidFill>
                  <a:srgbClr val="0070C0"/>
                </a:solidFill>
              </a:rPr>
              <a:t>ctivated </a:t>
            </a:r>
            <a:r>
              <a:rPr lang="en-US" sz="3200" b="1" u="sng" dirty="0">
                <a:solidFill>
                  <a:srgbClr val="0070C0"/>
                </a:solidFill>
              </a:rPr>
              <a:t>S</a:t>
            </a:r>
            <a:r>
              <a:rPr lang="en-US" sz="3200" b="1" dirty="0">
                <a:solidFill>
                  <a:srgbClr val="0070C0"/>
                </a:solidFill>
              </a:rPr>
              <a:t>ludge with </a:t>
            </a:r>
            <a:r>
              <a:rPr lang="en-US" sz="3200" b="1" u="sng" dirty="0">
                <a:solidFill>
                  <a:srgbClr val="0070C0"/>
                </a:solidFill>
              </a:rPr>
              <a:t>P</a:t>
            </a:r>
            <a:r>
              <a:rPr lang="en-US" sz="3200" b="1" dirty="0">
                <a:solidFill>
                  <a:srgbClr val="0070C0"/>
                </a:solidFill>
              </a:rPr>
              <a:t>hosphorus removal (HRAS-P)</a:t>
            </a:r>
            <a:endParaRPr lang="en-US" sz="3200" b="1" u="sng" dirty="0">
              <a:solidFill>
                <a:srgbClr val="0070C0"/>
              </a:solidFill>
            </a:endParaRPr>
          </a:p>
        </p:txBody>
      </p:sp>
      <p:cxnSp>
        <p:nvCxnSpPr>
          <p:cNvPr id="13" name="Straight Connector 12">
            <a:extLst>
              <a:ext uri="{FF2B5EF4-FFF2-40B4-BE49-F238E27FC236}">
                <a16:creationId xmlns:a16="http://schemas.microsoft.com/office/drawing/2014/main" id="{C96B85A7-73AB-43A4-86B6-D0DEDF9678E7}"/>
              </a:ext>
            </a:extLst>
          </p:cNvPr>
          <p:cNvCxnSpPr>
            <a:cxnSpLocks/>
          </p:cNvCxnSpPr>
          <p:nvPr/>
        </p:nvCxnSpPr>
        <p:spPr>
          <a:xfrm>
            <a:off x="7933668" y="2647893"/>
            <a:ext cx="548733" cy="502708"/>
          </a:xfrm>
          <a:prstGeom prst="line">
            <a:avLst/>
          </a:prstGeom>
          <a:ln w="19050">
            <a:solidFill>
              <a:schemeClr val="tx1"/>
            </a:solidFill>
            <a:headEnd type="none"/>
            <a:tailEnd type="triangle" w="lg" len="lg"/>
          </a:ln>
        </p:spPr>
        <p:style>
          <a:lnRef idx="1">
            <a:schemeClr val="dk1"/>
          </a:lnRef>
          <a:fillRef idx="0">
            <a:schemeClr val="dk1"/>
          </a:fillRef>
          <a:effectRef idx="0">
            <a:schemeClr val="dk1"/>
          </a:effectRef>
          <a:fontRef idx="minor">
            <a:schemeClr val="tx1"/>
          </a:fontRef>
        </p:style>
      </p:cxnSp>
      <p:grpSp>
        <p:nvGrpSpPr>
          <p:cNvPr id="14" name="Group 16">
            <a:extLst>
              <a:ext uri="{FF2B5EF4-FFF2-40B4-BE49-F238E27FC236}">
                <a16:creationId xmlns:a16="http://schemas.microsoft.com/office/drawing/2014/main" id="{410A603C-E916-4898-A545-04D7CCBF0618}"/>
              </a:ext>
            </a:extLst>
          </p:cNvPr>
          <p:cNvGrpSpPr>
            <a:grpSpLocks/>
          </p:cNvGrpSpPr>
          <p:nvPr/>
        </p:nvGrpSpPr>
        <p:grpSpPr bwMode="auto">
          <a:xfrm>
            <a:off x="8671171" y="3153874"/>
            <a:ext cx="878350" cy="897361"/>
            <a:chOff x="1676400" y="1676400"/>
            <a:chExt cx="914400" cy="838200"/>
          </a:xfrm>
        </p:grpSpPr>
        <p:sp>
          <p:nvSpPr>
            <p:cNvPr id="16" name="Rectangle 4">
              <a:extLst>
                <a:ext uri="{FF2B5EF4-FFF2-40B4-BE49-F238E27FC236}">
                  <a16:creationId xmlns:a16="http://schemas.microsoft.com/office/drawing/2014/main" id="{53B5EEB8-73B1-4B25-B979-4A6B1ACF0266}"/>
                </a:ext>
              </a:extLst>
            </p:cNvPr>
            <p:cNvSpPr>
              <a:spLocks noChangeArrowheads="1"/>
            </p:cNvSpPr>
            <p:nvPr/>
          </p:nvSpPr>
          <p:spPr bwMode="auto">
            <a:xfrm>
              <a:off x="1676400" y="1811594"/>
              <a:ext cx="914400" cy="703006"/>
            </a:xfrm>
            <a:prstGeom prst="rect">
              <a:avLst/>
            </a:prstGeom>
            <a:solidFill>
              <a:schemeClr val="accent1"/>
            </a:solidFill>
            <a:ln w="25400">
              <a:solidFill>
                <a:schemeClr val="bg1"/>
              </a:solidFill>
              <a:miter lim="800000"/>
              <a:headEnd/>
              <a:tailEnd/>
            </a:ln>
          </p:spPr>
          <p:txBody>
            <a:bodyPr/>
            <a:lstStyle/>
            <a:p>
              <a:endParaRPr lang="en-US" sz="2400">
                <a:latin typeface="Arial"/>
                <a:ea typeface="ＭＳ Ｐゴシック"/>
                <a:cs typeface="Arial"/>
              </a:endParaRPr>
            </a:p>
          </p:txBody>
        </p:sp>
        <p:sp>
          <p:nvSpPr>
            <p:cNvPr id="17" name="Line 31">
              <a:extLst>
                <a:ext uri="{FF2B5EF4-FFF2-40B4-BE49-F238E27FC236}">
                  <a16:creationId xmlns:a16="http://schemas.microsoft.com/office/drawing/2014/main" id="{AD46783C-F3C5-4797-9CD5-159B87B0F521}"/>
                </a:ext>
              </a:extLst>
            </p:cNvPr>
            <p:cNvSpPr>
              <a:spLocks noChangeShapeType="1"/>
            </p:cNvSpPr>
            <p:nvPr/>
          </p:nvSpPr>
          <p:spPr bwMode="auto">
            <a:xfrm flipH="1">
              <a:off x="2133600" y="1676400"/>
              <a:ext cx="0" cy="59935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sz="2400">
                <a:latin typeface="Arial"/>
                <a:ea typeface="ＭＳ Ｐゴシック"/>
                <a:cs typeface="Arial"/>
              </a:endParaRPr>
            </a:p>
          </p:txBody>
        </p:sp>
        <p:sp>
          <p:nvSpPr>
            <p:cNvPr id="18" name="Oval 32">
              <a:extLst>
                <a:ext uri="{FF2B5EF4-FFF2-40B4-BE49-F238E27FC236}">
                  <a16:creationId xmlns:a16="http://schemas.microsoft.com/office/drawing/2014/main" id="{68B4D3A2-DD25-4E18-92ED-7325F87D134D}"/>
                </a:ext>
              </a:extLst>
            </p:cNvPr>
            <p:cNvSpPr>
              <a:spLocks noChangeArrowheads="1"/>
            </p:cNvSpPr>
            <p:nvPr/>
          </p:nvSpPr>
          <p:spPr bwMode="auto">
            <a:xfrm>
              <a:off x="2128520" y="2239706"/>
              <a:ext cx="187960" cy="90129"/>
            </a:xfrm>
            <a:prstGeom prst="ellipse">
              <a:avLst/>
            </a:prstGeom>
            <a:gradFill rotWithShape="0">
              <a:gsLst>
                <a:gs pos="0">
                  <a:srgbClr val="C0C0C0"/>
                </a:gs>
                <a:gs pos="100000">
                  <a:srgbClr val="595959"/>
                </a:gs>
              </a:gsLst>
              <a:lin ang="5400000" scaled="1"/>
            </a:gradFill>
            <a:ln w="25400">
              <a:solidFill>
                <a:schemeClr val="bg1"/>
              </a:solidFill>
              <a:round/>
              <a:headEnd/>
              <a:tailEnd/>
            </a:ln>
          </p:spPr>
          <p:txBody>
            <a:bodyPr/>
            <a:lstStyle/>
            <a:p>
              <a:endParaRPr lang="en-US" sz="2400">
                <a:latin typeface="Arial"/>
                <a:ea typeface="ＭＳ Ｐゴシック"/>
                <a:cs typeface="Arial"/>
              </a:endParaRPr>
            </a:p>
          </p:txBody>
        </p:sp>
        <p:sp>
          <p:nvSpPr>
            <p:cNvPr id="19" name="Oval 33">
              <a:extLst>
                <a:ext uri="{FF2B5EF4-FFF2-40B4-BE49-F238E27FC236}">
                  <a16:creationId xmlns:a16="http://schemas.microsoft.com/office/drawing/2014/main" id="{D4BE404E-D0D5-41F7-B79B-1FDFB23719E2}"/>
                </a:ext>
              </a:extLst>
            </p:cNvPr>
            <p:cNvSpPr>
              <a:spLocks noChangeArrowheads="1"/>
            </p:cNvSpPr>
            <p:nvPr/>
          </p:nvSpPr>
          <p:spPr bwMode="auto">
            <a:xfrm>
              <a:off x="1950720" y="2239706"/>
              <a:ext cx="187960" cy="90129"/>
            </a:xfrm>
            <a:prstGeom prst="ellipse">
              <a:avLst/>
            </a:prstGeom>
            <a:gradFill rotWithShape="0">
              <a:gsLst>
                <a:gs pos="0">
                  <a:srgbClr val="C0C0C0"/>
                </a:gs>
                <a:gs pos="100000">
                  <a:srgbClr val="595959"/>
                </a:gs>
              </a:gsLst>
              <a:lin ang="5400000" scaled="1"/>
            </a:gradFill>
            <a:ln w="25400">
              <a:solidFill>
                <a:schemeClr val="bg1"/>
              </a:solidFill>
              <a:round/>
              <a:headEnd/>
              <a:tailEnd/>
            </a:ln>
          </p:spPr>
          <p:txBody>
            <a:bodyPr/>
            <a:lstStyle/>
            <a:p>
              <a:endParaRPr lang="en-US" sz="2400">
                <a:latin typeface="Arial"/>
                <a:ea typeface="ＭＳ Ｐゴシック"/>
                <a:cs typeface="Arial"/>
              </a:endParaRPr>
            </a:p>
          </p:txBody>
        </p:sp>
      </p:grpSp>
      <p:grpSp>
        <p:nvGrpSpPr>
          <p:cNvPr id="20" name="Group 16">
            <a:extLst>
              <a:ext uri="{FF2B5EF4-FFF2-40B4-BE49-F238E27FC236}">
                <a16:creationId xmlns:a16="http://schemas.microsoft.com/office/drawing/2014/main" id="{3B7BD4BC-669D-48E5-AF43-B88B751DA83F}"/>
              </a:ext>
            </a:extLst>
          </p:cNvPr>
          <p:cNvGrpSpPr>
            <a:grpSpLocks/>
          </p:cNvGrpSpPr>
          <p:nvPr/>
        </p:nvGrpSpPr>
        <p:grpSpPr bwMode="auto">
          <a:xfrm>
            <a:off x="8686800" y="1597610"/>
            <a:ext cx="878350" cy="897361"/>
            <a:chOff x="1676400" y="1676400"/>
            <a:chExt cx="914400" cy="838200"/>
          </a:xfrm>
        </p:grpSpPr>
        <p:sp>
          <p:nvSpPr>
            <p:cNvPr id="21" name="Rectangle 4">
              <a:extLst>
                <a:ext uri="{FF2B5EF4-FFF2-40B4-BE49-F238E27FC236}">
                  <a16:creationId xmlns:a16="http://schemas.microsoft.com/office/drawing/2014/main" id="{D142FCEC-87B7-484A-B652-60D9B061D365}"/>
                </a:ext>
              </a:extLst>
            </p:cNvPr>
            <p:cNvSpPr>
              <a:spLocks noChangeArrowheads="1"/>
            </p:cNvSpPr>
            <p:nvPr/>
          </p:nvSpPr>
          <p:spPr bwMode="auto">
            <a:xfrm>
              <a:off x="1676400" y="1811594"/>
              <a:ext cx="914400" cy="703006"/>
            </a:xfrm>
            <a:prstGeom prst="rect">
              <a:avLst/>
            </a:prstGeom>
            <a:solidFill>
              <a:schemeClr val="accent1"/>
            </a:solidFill>
            <a:ln w="25400">
              <a:solidFill>
                <a:schemeClr val="bg1"/>
              </a:solidFill>
              <a:miter lim="800000"/>
              <a:headEnd/>
              <a:tailEnd/>
            </a:ln>
          </p:spPr>
          <p:txBody>
            <a:bodyPr/>
            <a:lstStyle/>
            <a:p>
              <a:endParaRPr lang="en-US" sz="2400">
                <a:latin typeface="Arial"/>
                <a:ea typeface="ＭＳ Ｐゴシック"/>
                <a:cs typeface="Arial"/>
              </a:endParaRPr>
            </a:p>
          </p:txBody>
        </p:sp>
        <p:sp>
          <p:nvSpPr>
            <p:cNvPr id="22" name="Line 31">
              <a:extLst>
                <a:ext uri="{FF2B5EF4-FFF2-40B4-BE49-F238E27FC236}">
                  <a16:creationId xmlns:a16="http://schemas.microsoft.com/office/drawing/2014/main" id="{4A6F781E-4389-4ECA-802A-C380E85CF1EE}"/>
                </a:ext>
              </a:extLst>
            </p:cNvPr>
            <p:cNvSpPr>
              <a:spLocks noChangeShapeType="1"/>
            </p:cNvSpPr>
            <p:nvPr/>
          </p:nvSpPr>
          <p:spPr bwMode="auto">
            <a:xfrm flipH="1">
              <a:off x="2133600" y="1676400"/>
              <a:ext cx="0" cy="59935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sz="2400">
                <a:latin typeface="Arial"/>
                <a:ea typeface="ＭＳ Ｐゴシック"/>
                <a:cs typeface="Arial"/>
              </a:endParaRPr>
            </a:p>
          </p:txBody>
        </p:sp>
        <p:sp>
          <p:nvSpPr>
            <p:cNvPr id="23" name="Oval 32">
              <a:extLst>
                <a:ext uri="{FF2B5EF4-FFF2-40B4-BE49-F238E27FC236}">
                  <a16:creationId xmlns:a16="http://schemas.microsoft.com/office/drawing/2014/main" id="{74C7EC68-0E7C-4687-89D3-EA8A51AAEF81}"/>
                </a:ext>
              </a:extLst>
            </p:cNvPr>
            <p:cNvSpPr>
              <a:spLocks noChangeArrowheads="1"/>
            </p:cNvSpPr>
            <p:nvPr/>
          </p:nvSpPr>
          <p:spPr bwMode="auto">
            <a:xfrm>
              <a:off x="2128520" y="2239706"/>
              <a:ext cx="187960" cy="90129"/>
            </a:xfrm>
            <a:prstGeom prst="ellipse">
              <a:avLst/>
            </a:prstGeom>
            <a:gradFill rotWithShape="0">
              <a:gsLst>
                <a:gs pos="0">
                  <a:srgbClr val="C0C0C0"/>
                </a:gs>
                <a:gs pos="100000">
                  <a:srgbClr val="595959"/>
                </a:gs>
              </a:gsLst>
              <a:lin ang="5400000" scaled="1"/>
            </a:gradFill>
            <a:ln w="25400">
              <a:solidFill>
                <a:schemeClr val="bg1"/>
              </a:solidFill>
              <a:round/>
              <a:headEnd/>
              <a:tailEnd/>
            </a:ln>
          </p:spPr>
          <p:txBody>
            <a:bodyPr/>
            <a:lstStyle/>
            <a:p>
              <a:endParaRPr lang="en-US" sz="2400">
                <a:latin typeface="Arial"/>
                <a:ea typeface="ＭＳ Ｐゴシック"/>
                <a:cs typeface="Arial"/>
              </a:endParaRPr>
            </a:p>
          </p:txBody>
        </p:sp>
        <p:sp>
          <p:nvSpPr>
            <p:cNvPr id="24" name="Oval 33">
              <a:extLst>
                <a:ext uri="{FF2B5EF4-FFF2-40B4-BE49-F238E27FC236}">
                  <a16:creationId xmlns:a16="http://schemas.microsoft.com/office/drawing/2014/main" id="{6F6AE61B-B545-4EBE-A32F-03E9D7B9DC18}"/>
                </a:ext>
              </a:extLst>
            </p:cNvPr>
            <p:cNvSpPr>
              <a:spLocks noChangeArrowheads="1"/>
            </p:cNvSpPr>
            <p:nvPr/>
          </p:nvSpPr>
          <p:spPr bwMode="auto">
            <a:xfrm>
              <a:off x="1950720" y="2239706"/>
              <a:ext cx="187960" cy="90129"/>
            </a:xfrm>
            <a:prstGeom prst="ellipse">
              <a:avLst/>
            </a:prstGeom>
            <a:gradFill rotWithShape="0">
              <a:gsLst>
                <a:gs pos="0">
                  <a:srgbClr val="C0C0C0"/>
                </a:gs>
                <a:gs pos="100000">
                  <a:srgbClr val="595959"/>
                </a:gs>
              </a:gsLst>
              <a:lin ang="5400000" scaled="1"/>
            </a:gradFill>
            <a:ln w="25400">
              <a:solidFill>
                <a:schemeClr val="bg1"/>
              </a:solidFill>
              <a:round/>
              <a:headEnd/>
              <a:tailEnd/>
            </a:ln>
          </p:spPr>
          <p:txBody>
            <a:bodyPr/>
            <a:lstStyle/>
            <a:p>
              <a:endParaRPr lang="en-US" sz="2400">
                <a:latin typeface="Arial"/>
                <a:ea typeface="ＭＳ Ｐゴシック"/>
                <a:cs typeface="Arial"/>
              </a:endParaRPr>
            </a:p>
          </p:txBody>
        </p:sp>
      </p:grpSp>
      <p:cxnSp>
        <p:nvCxnSpPr>
          <p:cNvPr id="25" name="Straight Connector 24">
            <a:extLst>
              <a:ext uri="{FF2B5EF4-FFF2-40B4-BE49-F238E27FC236}">
                <a16:creationId xmlns:a16="http://schemas.microsoft.com/office/drawing/2014/main" id="{14227658-BB68-444B-9694-55442118E33C}"/>
              </a:ext>
            </a:extLst>
          </p:cNvPr>
          <p:cNvCxnSpPr>
            <a:cxnSpLocks/>
          </p:cNvCxnSpPr>
          <p:nvPr/>
        </p:nvCxnSpPr>
        <p:spPr>
          <a:xfrm flipV="1">
            <a:off x="7933668" y="2342049"/>
            <a:ext cx="548733" cy="305845"/>
          </a:xfrm>
          <a:prstGeom prst="line">
            <a:avLst/>
          </a:prstGeom>
          <a:ln w="19050">
            <a:solidFill>
              <a:schemeClr val="tx1"/>
            </a:solidFill>
            <a:headEnd type="none"/>
            <a:tailEnd type="triangle" w="lg" len="lg"/>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B4D95F9B-4C8C-4FF6-9A80-A58C110D8D7D}"/>
              </a:ext>
            </a:extLst>
          </p:cNvPr>
          <p:cNvSpPr txBox="1"/>
          <p:nvPr/>
        </p:nvSpPr>
        <p:spPr>
          <a:xfrm>
            <a:off x="8773557" y="1249695"/>
            <a:ext cx="995991" cy="461665"/>
          </a:xfrm>
          <a:prstGeom prst="rect">
            <a:avLst/>
          </a:prstGeom>
          <a:noFill/>
        </p:spPr>
        <p:txBody>
          <a:bodyPr wrap="square" rtlCol="0">
            <a:spAutoFit/>
          </a:bodyPr>
          <a:lstStyle/>
          <a:p>
            <a:r>
              <a:rPr lang="en-US" sz="2400" dirty="0"/>
              <a:t>IFAS</a:t>
            </a:r>
          </a:p>
        </p:txBody>
      </p:sp>
      <p:sp>
        <p:nvSpPr>
          <p:cNvPr id="31" name="TextBox 30">
            <a:extLst>
              <a:ext uri="{FF2B5EF4-FFF2-40B4-BE49-F238E27FC236}">
                <a16:creationId xmlns:a16="http://schemas.microsoft.com/office/drawing/2014/main" id="{9C096F24-B5B4-4E0A-A08E-55900DC3E3E4}"/>
              </a:ext>
            </a:extLst>
          </p:cNvPr>
          <p:cNvSpPr txBox="1"/>
          <p:nvPr/>
        </p:nvSpPr>
        <p:spPr>
          <a:xfrm>
            <a:off x="8112981" y="2577901"/>
            <a:ext cx="2165520" cy="830997"/>
          </a:xfrm>
          <a:prstGeom prst="rect">
            <a:avLst/>
          </a:prstGeom>
          <a:noFill/>
        </p:spPr>
        <p:txBody>
          <a:bodyPr wrap="square" rtlCol="0">
            <a:spAutoFit/>
          </a:bodyPr>
          <a:lstStyle/>
          <a:p>
            <a:pPr algn="ctr"/>
            <a:r>
              <a:rPr lang="en-US" sz="2400" dirty="0"/>
              <a:t>Suspended Growth</a:t>
            </a:r>
          </a:p>
        </p:txBody>
      </p:sp>
      <p:cxnSp>
        <p:nvCxnSpPr>
          <p:cNvPr id="33" name="Straight Connector 32">
            <a:extLst>
              <a:ext uri="{FF2B5EF4-FFF2-40B4-BE49-F238E27FC236}">
                <a16:creationId xmlns:a16="http://schemas.microsoft.com/office/drawing/2014/main" id="{92B8EE8B-9169-4E67-BF67-41A3A8E10C2E}"/>
              </a:ext>
            </a:extLst>
          </p:cNvPr>
          <p:cNvCxnSpPr/>
          <p:nvPr/>
        </p:nvCxnSpPr>
        <p:spPr>
          <a:xfrm flipH="1">
            <a:off x="7305723" y="2647893"/>
            <a:ext cx="62794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9" name="Table 28">
            <a:extLst>
              <a:ext uri="{FF2B5EF4-FFF2-40B4-BE49-F238E27FC236}">
                <a16:creationId xmlns:a16="http://schemas.microsoft.com/office/drawing/2014/main" id="{921E2C2D-259A-D24B-87D3-CC521C0030C5}"/>
              </a:ext>
            </a:extLst>
          </p:cNvPr>
          <p:cNvGraphicFramePr>
            <a:graphicFrameLocks noGrp="1"/>
          </p:cNvGraphicFramePr>
          <p:nvPr>
            <p:extLst>
              <p:ext uri="{D42A27DB-BD31-4B8C-83A1-F6EECF244321}">
                <p14:modId xmlns:p14="http://schemas.microsoft.com/office/powerpoint/2010/main" val="3168605590"/>
              </p:ext>
            </p:extLst>
          </p:nvPr>
        </p:nvGraphicFramePr>
        <p:xfrm>
          <a:off x="-4280802" y="7467600"/>
          <a:ext cx="4244547" cy="2136190"/>
        </p:xfrm>
        <a:graphic>
          <a:graphicData uri="http://schemas.openxmlformats.org/drawingml/2006/table">
            <a:tbl>
              <a:tblPr firstRow="1" bandRow="1">
                <a:tableStyleId>{5C22544A-7EE6-4342-B048-85BDC9FD1C3A}</a:tableStyleId>
              </a:tblPr>
              <a:tblGrid>
                <a:gridCol w="1533704">
                  <a:extLst>
                    <a:ext uri="{9D8B030D-6E8A-4147-A177-3AD203B41FA5}">
                      <a16:colId xmlns:a16="http://schemas.microsoft.com/office/drawing/2014/main" val="1735747651"/>
                    </a:ext>
                  </a:extLst>
                </a:gridCol>
                <a:gridCol w="1295994">
                  <a:extLst>
                    <a:ext uri="{9D8B030D-6E8A-4147-A177-3AD203B41FA5}">
                      <a16:colId xmlns:a16="http://schemas.microsoft.com/office/drawing/2014/main" val="4173113005"/>
                    </a:ext>
                  </a:extLst>
                </a:gridCol>
                <a:gridCol w="1414849">
                  <a:extLst>
                    <a:ext uri="{9D8B030D-6E8A-4147-A177-3AD203B41FA5}">
                      <a16:colId xmlns:a16="http://schemas.microsoft.com/office/drawing/2014/main" val="3738844262"/>
                    </a:ext>
                  </a:extLst>
                </a:gridCol>
              </a:tblGrid>
              <a:tr h="516927">
                <a:tc>
                  <a:txBody>
                    <a:bodyPr/>
                    <a:lstStyle/>
                    <a:p>
                      <a:endParaRPr lang="en-US" sz="1400" dirty="0"/>
                    </a:p>
                  </a:txBody>
                  <a:tcPr marL="68580" marR="68580" marT="34290" marB="34290"/>
                </a:tc>
                <a:tc>
                  <a:txBody>
                    <a:bodyPr/>
                    <a:lstStyle/>
                    <a:p>
                      <a:r>
                        <a:rPr lang="en-US" sz="1400" dirty="0"/>
                        <a:t>Phase 1</a:t>
                      </a:r>
                    </a:p>
                  </a:txBody>
                  <a:tcPr marL="68580" marR="68580" marT="34290" marB="34290" anchor="b"/>
                </a:tc>
                <a:tc>
                  <a:txBody>
                    <a:bodyPr/>
                    <a:lstStyle/>
                    <a:p>
                      <a:r>
                        <a:rPr lang="en-US" sz="1400" dirty="0"/>
                        <a:t>Phase 2</a:t>
                      </a:r>
                    </a:p>
                  </a:txBody>
                  <a:tcPr marL="68580" marR="68580" marT="34290" marB="34290" anchor="b"/>
                </a:tc>
                <a:extLst>
                  <a:ext uri="{0D108BD9-81ED-4DB2-BD59-A6C34878D82A}">
                    <a16:rowId xmlns:a16="http://schemas.microsoft.com/office/drawing/2014/main" val="3539394597"/>
                  </a:ext>
                </a:extLst>
              </a:tr>
              <a:tr h="321944">
                <a:tc>
                  <a:txBody>
                    <a:bodyPr/>
                    <a:lstStyle/>
                    <a:p>
                      <a:r>
                        <a:rPr lang="en-US" sz="1400" dirty="0"/>
                        <a:t>Total SRT</a:t>
                      </a:r>
                    </a:p>
                  </a:txBody>
                  <a:tcPr marL="68580" marR="68580" marT="34290" marB="34290"/>
                </a:tc>
                <a:tc>
                  <a:txBody>
                    <a:bodyPr/>
                    <a:lstStyle/>
                    <a:p>
                      <a:r>
                        <a:rPr lang="en-US" sz="1400" dirty="0"/>
                        <a:t>2.7 ± 0.6 days </a:t>
                      </a:r>
                    </a:p>
                  </a:txBody>
                  <a:tcPr marL="68580" marR="68580" marT="34290" marB="34290"/>
                </a:tc>
                <a:tc>
                  <a:txBody>
                    <a:bodyPr/>
                    <a:lstStyle/>
                    <a:p>
                      <a:r>
                        <a:rPr lang="en-US" sz="1400" dirty="0"/>
                        <a:t>2.3 ± 0.2 days </a:t>
                      </a:r>
                    </a:p>
                  </a:txBody>
                  <a:tcPr marL="68580" marR="68580" marT="34290" marB="34290"/>
                </a:tc>
                <a:extLst>
                  <a:ext uri="{0D108BD9-81ED-4DB2-BD59-A6C34878D82A}">
                    <a16:rowId xmlns:a16="http://schemas.microsoft.com/office/drawing/2014/main" val="61956375"/>
                  </a:ext>
                </a:extLst>
              </a:tr>
              <a:tr h="304046">
                <a:tc>
                  <a:txBody>
                    <a:bodyPr/>
                    <a:lstStyle/>
                    <a:p>
                      <a:r>
                        <a:rPr lang="en-US" sz="1400" dirty="0"/>
                        <a:t>Aerobic SRT</a:t>
                      </a:r>
                    </a:p>
                  </a:txBody>
                  <a:tcPr marL="68580" marR="68580" marT="34290" marB="34290"/>
                </a:tc>
                <a:tc>
                  <a:txBody>
                    <a:bodyPr/>
                    <a:lstStyle/>
                    <a:p>
                      <a:r>
                        <a:rPr lang="en-US" sz="1400" dirty="0"/>
                        <a:t>1.6 ± 0.3 days</a:t>
                      </a:r>
                    </a:p>
                  </a:txBody>
                  <a:tcPr marL="68580" marR="68580" marT="34290" marB="34290"/>
                </a:tc>
                <a:tc>
                  <a:txBody>
                    <a:bodyPr/>
                    <a:lstStyle/>
                    <a:p>
                      <a:r>
                        <a:rPr lang="en-US" sz="1400" dirty="0"/>
                        <a:t>1.4 ± 0.2 days</a:t>
                      </a:r>
                    </a:p>
                  </a:txBody>
                  <a:tcPr marL="68580" marR="68580" marT="34290" marB="34290"/>
                </a:tc>
                <a:extLst>
                  <a:ext uri="{0D108BD9-81ED-4DB2-BD59-A6C34878D82A}">
                    <a16:rowId xmlns:a16="http://schemas.microsoft.com/office/drawing/2014/main" val="1995369207"/>
                  </a:ext>
                </a:extLst>
              </a:tr>
              <a:tr h="685800">
                <a:tc>
                  <a:txBody>
                    <a:bodyPr/>
                    <a:lstStyle/>
                    <a:p>
                      <a:r>
                        <a:rPr lang="en-US" sz="1400" dirty="0"/>
                        <a:t>HRT (not including settling + decant)</a:t>
                      </a:r>
                    </a:p>
                  </a:txBody>
                  <a:tcPr marL="68580" marR="68580" marT="34290" marB="34290"/>
                </a:tc>
                <a:tc>
                  <a:txBody>
                    <a:bodyPr/>
                    <a:lstStyle/>
                    <a:p>
                      <a:r>
                        <a:rPr lang="en-US" sz="1400" dirty="0"/>
                        <a:t>4.9 hours</a:t>
                      </a:r>
                    </a:p>
                  </a:txBody>
                  <a:tcPr marL="68580" marR="68580" marT="34290" marB="34290" anchor="ctr"/>
                </a:tc>
                <a:tc>
                  <a:txBody>
                    <a:bodyPr/>
                    <a:lstStyle/>
                    <a:p>
                      <a:r>
                        <a:rPr lang="en-US" sz="1400" dirty="0"/>
                        <a:t>3.7 – 4.9 hours</a:t>
                      </a:r>
                    </a:p>
                  </a:txBody>
                  <a:tcPr marL="68580" marR="68580" marT="34290" marB="34290" anchor="ctr"/>
                </a:tc>
                <a:extLst>
                  <a:ext uri="{0D108BD9-81ED-4DB2-BD59-A6C34878D82A}">
                    <a16:rowId xmlns:a16="http://schemas.microsoft.com/office/drawing/2014/main" val="1451035622"/>
                  </a:ext>
                </a:extLst>
              </a:tr>
              <a:tr h="307473">
                <a:tc>
                  <a:txBody>
                    <a:bodyPr/>
                    <a:lstStyle/>
                    <a:p>
                      <a:r>
                        <a:rPr lang="en-US" sz="1400" dirty="0"/>
                        <a:t>Ortho-P removal</a:t>
                      </a:r>
                    </a:p>
                  </a:txBody>
                  <a:tcPr marL="68580" marR="68580" marT="34290" marB="34290"/>
                </a:tc>
                <a:tc>
                  <a:txBody>
                    <a:bodyPr/>
                    <a:lstStyle/>
                    <a:p>
                      <a:r>
                        <a:rPr lang="en-US" sz="1400" dirty="0"/>
                        <a:t>44%</a:t>
                      </a:r>
                    </a:p>
                  </a:txBody>
                  <a:tcPr marL="68580" marR="68580" marT="34290" marB="34290" anchor="ctr"/>
                </a:tc>
                <a:tc>
                  <a:txBody>
                    <a:bodyPr/>
                    <a:lstStyle/>
                    <a:p>
                      <a:r>
                        <a:rPr lang="en-US" sz="1400" dirty="0"/>
                        <a:t>82%</a:t>
                      </a:r>
                    </a:p>
                  </a:txBody>
                  <a:tcPr marL="68580" marR="68580" marT="34290" marB="34290" anchor="ctr"/>
                </a:tc>
                <a:extLst>
                  <a:ext uri="{0D108BD9-81ED-4DB2-BD59-A6C34878D82A}">
                    <a16:rowId xmlns:a16="http://schemas.microsoft.com/office/drawing/2014/main" val="2324157166"/>
                  </a:ext>
                </a:extLst>
              </a:tr>
            </a:tbl>
          </a:graphicData>
        </a:graphic>
      </p:graphicFrame>
      <p:sp>
        <p:nvSpPr>
          <p:cNvPr id="2" name="TextBox 1">
            <a:extLst>
              <a:ext uri="{FF2B5EF4-FFF2-40B4-BE49-F238E27FC236}">
                <a16:creationId xmlns:a16="http://schemas.microsoft.com/office/drawing/2014/main" id="{937DFF37-9994-CC41-92BA-F94E156DD64B}"/>
              </a:ext>
            </a:extLst>
          </p:cNvPr>
          <p:cNvSpPr txBox="1"/>
          <p:nvPr/>
        </p:nvSpPr>
        <p:spPr>
          <a:xfrm>
            <a:off x="7315200" y="4496509"/>
            <a:ext cx="4760340" cy="1569660"/>
          </a:xfrm>
          <a:prstGeom prst="rect">
            <a:avLst/>
          </a:prstGeom>
          <a:noFill/>
          <a:ln w="38100">
            <a:solidFill>
              <a:schemeClr val="tx1"/>
            </a:solidFill>
          </a:ln>
        </p:spPr>
        <p:txBody>
          <a:bodyPr wrap="square" rtlCol="0">
            <a:spAutoFit/>
          </a:bodyPr>
          <a:lstStyle/>
          <a:p>
            <a:r>
              <a:rPr lang="en-US" sz="2400" dirty="0"/>
              <a:t>SRT: 2.3 days</a:t>
            </a:r>
          </a:p>
          <a:p>
            <a:r>
              <a:rPr lang="en-US" sz="2400" dirty="0"/>
              <a:t>Aerobic SRT: 1.4 days</a:t>
            </a:r>
          </a:p>
          <a:p>
            <a:r>
              <a:rPr lang="en-US" sz="2400" dirty="0"/>
              <a:t>HRT: ~4.2 </a:t>
            </a:r>
            <a:r>
              <a:rPr lang="en-US" sz="2400" dirty="0" err="1"/>
              <a:t>hrs</a:t>
            </a:r>
            <a:endParaRPr lang="en-US" sz="2400" dirty="0"/>
          </a:p>
          <a:p>
            <a:r>
              <a:rPr lang="en-US" sz="2400" b="1" dirty="0">
                <a:solidFill>
                  <a:srgbClr val="FF0000"/>
                </a:solidFill>
              </a:rPr>
              <a:t>Ortho-P Removal: 82% (&lt;0.5 </a:t>
            </a:r>
            <a:r>
              <a:rPr lang="en-US" sz="2400" b="1" dirty="0" err="1">
                <a:solidFill>
                  <a:srgbClr val="FF0000"/>
                </a:solidFill>
              </a:rPr>
              <a:t>mgP</a:t>
            </a:r>
            <a:r>
              <a:rPr lang="en-US" sz="2400" b="1" dirty="0">
                <a:solidFill>
                  <a:srgbClr val="FF0000"/>
                </a:solidFill>
              </a:rPr>
              <a:t>/L</a:t>
            </a:r>
          </a:p>
        </p:txBody>
      </p:sp>
      <p:sp>
        <p:nvSpPr>
          <p:cNvPr id="26" name="TextBox 25">
            <a:extLst>
              <a:ext uri="{FF2B5EF4-FFF2-40B4-BE49-F238E27FC236}">
                <a16:creationId xmlns:a16="http://schemas.microsoft.com/office/drawing/2014/main" id="{1909AC8F-E233-EA4A-BD8D-F6C73C912103}"/>
              </a:ext>
            </a:extLst>
          </p:cNvPr>
          <p:cNvSpPr txBox="1"/>
          <p:nvPr/>
        </p:nvSpPr>
        <p:spPr>
          <a:xfrm>
            <a:off x="9769548" y="6539772"/>
            <a:ext cx="3581400" cy="369332"/>
          </a:xfrm>
          <a:prstGeom prst="rect">
            <a:avLst/>
          </a:prstGeom>
          <a:noFill/>
        </p:spPr>
        <p:txBody>
          <a:bodyPr wrap="square" rtlCol="0">
            <a:spAutoFit/>
          </a:bodyPr>
          <a:lstStyle/>
          <a:p>
            <a:r>
              <a:rPr lang="en-US" dirty="0"/>
              <a:t>Roots et al. (In prep)</a:t>
            </a:r>
          </a:p>
        </p:txBody>
      </p:sp>
    </p:spTree>
    <p:extLst>
      <p:ext uri="{BB962C8B-B14F-4D97-AF65-F5344CB8AC3E}">
        <p14:creationId xmlns:p14="http://schemas.microsoft.com/office/powerpoint/2010/main" val="2201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30" grpId="0"/>
      <p:bldP spid="31"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1330A3D-2267-49BB-BAA6-FDEC8463BFB7}"/>
              </a:ext>
            </a:extLst>
          </p:cNvPr>
          <p:cNvSpPr txBox="1"/>
          <p:nvPr/>
        </p:nvSpPr>
        <p:spPr>
          <a:xfrm>
            <a:off x="457200" y="73807"/>
            <a:ext cx="11426542" cy="1200329"/>
          </a:xfrm>
          <a:prstGeom prst="rect">
            <a:avLst/>
          </a:prstGeom>
          <a:noFill/>
          <a:ln w="28575">
            <a:solidFill>
              <a:schemeClr val="accent1">
                <a:lumMod val="75000"/>
              </a:schemeClr>
            </a:solidFill>
          </a:ln>
        </p:spPr>
        <p:txBody>
          <a:bodyPr wrap="square" rtlCol="0">
            <a:spAutoFit/>
          </a:bodyPr>
          <a:lstStyle/>
          <a:p>
            <a:pPr algn="ctr"/>
            <a:r>
              <a:rPr lang="en-US" sz="3600" b="1" dirty="0">
                <a:solidFill>
                  <a:srgbClr val="0070C0"/>
                </a:solidFill>
              </a:rPr>
              <a:t>Robust P removal was accompanied by strong enrichment of </a:t>
            </a:r>
            <a:r>
              <a:rPr lang="en-US" sz="3600" b="1" dirty="0" err="1">
                <a:solidFill>
                  <a:srgbClr val="0070C0"/>
                </a:solidFill>
              </a:rPr>
              <a:t>Accumulibacter</a:t>
            </a:r>
            <a:r>
              <a:rPr lang="en-US" sz="3600" b="1" dirty="0">
                <a:solidFill>
                  <a:srgbClr val="0070C0"/>
                </a:solidFill>
              </a:rPr>
              <a:t> PAOs</a:t>
            </a:r>
          </a:p>
        </p:txBody>
      </p:sp>
      <p:pic>
        <p:nvPicPr>
          <p:cNvPr id="27" name="Picture 26">
            <a:extLst>
              <a:ext uri="{FF2B5EF4-FFF2-40B4-BE49-F238E27FC236}">
                <a16:creationId xmlns:a16="http://schemas.microsoft.com/office/drawing/2014/main" id="{F135D3EE-B4FF-6348-B7EE-1E5E6BCE2922}"/>
              </a:ext>
            </a:extLst>
          </p:cNvPr>
          <p:cNvPicPr>
            <a:picLocks noChangeAspect="1"/>
          </p:cNvPicPr>
          <p:nvPr/>
        </p:nvPicPr>
        <p:blipFill>
          <a:blip r:embed="rId2"/>
          <a:stretch>
            <a:fillRect/>
          </a:stretch>
        </p:blipFill>
        <p:spPr>
          <a:xfrm>
            <a:off x="1219200" y="1470079"/>
            <a:ext cx="9670157" cy="5387921"/>
          </a:xfrm>
          <a:prstGeom prst="rect">
            <a:avLst/>
          </a:prstGeom>
        </p:spPr>
      </p:pic>
      <p:sp>
        <p:nvSpPr>
          <p:cNvPr id="28" name="TextBox 27">
            <a:extLst>
              <a:ext uri="{FF2B5EF4-FFF2-40B4-BE49-F238E27FC236}">
                <a16:creationId xmlns:a16="http://schemas.microsoft.com/office/drawing/2014/main" id="{F496BB99-C5DC-F444-A2EB-D7BAF20D403F}"/>
              </a:ext>
            </a:extLst>
          </p:cNvPr>
          <p:cNvSpPr txBox="1"/>
          <p:nvPr/>
        </p:nvSpPr>
        <p:spPr>
          <a:xfrm>
            <a:off x="9880022" y="6415058"/>
            <a:ext cx="3581400" cy="369332"/>
          </a:xfrm>
          <a:prstGeom prst="rect">
            <a:avLst/>
          </a:prstGeom>
          <a:noFill/>
        </p:spPr>
        <p:txBody>
          <a:bodyPr wrap="square" rtlCol="0">
            <a:spAutoFit/>
          </a:bodyPr>
          <a:lstStyle/>
          <a:p>
            <a:r>
              <a:rPr lang="en-US" dirty="0"/>
              <a:t>Roots et al. (In prep)</a:t>
            </a:r>
          </a:p>
        </p:txBody>
      </p:sp>
    </p:spTree>
    <p:extLst>
      <p:ext uri="{BB962C8B-B14F-4D97-AF65-F5344CB8AC3E}">
        <p14:creationId xmlns:p14="http://schemas.microsoft.com/office/powerpoint/2010/main" val="1665965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997706-E4CD-4D25-866E-9D70762872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93" t="6248" r="3726" b="19923"/>
          <a:stretch/>
        </p:blipFill>
        <p:spPr>
          <a:xfrm>
            <a:off x="4710668" y="1461507"/>
            <a:ext cx="7407804" cy="5167893"/>
          </a:xfrm>
          <a:prstGeom prst="rect">
            <a:avLst/>
          </a:prstGeom>
        </p:spPr>
      </p:pic>
      <p:sp>
        <p:nvSpPr>
          <p:cNvPr id="3" name="TextBox 2">
            <a:extLst>
              <a:ext uri="{FF2B5EF4-FFF2-40B4-BE49-F238E27FC236}">
                <a16:creationId xmlns:a16="http://schemas.microsoft.com/office/drawing/2014/main" id="{B51DA1CB-CAA5-4358-B3EA-0176DA5AAEB6}"/>
              </a:ext>
            </a:extLst>
          </p:cNvPr>
          <p:cNvSpPr txBox="1"/>
          <p:nvPr/>
        </p:nvSpPr>
        <p:spPr>
          <a:xfrm>
            <a:off x="9585355" y="1461509"/>
            <a:ext cx="2382981" cy="646331"/>
          </a:xfrm>
          <a:prstGeom prst="rect">
            <a:avLst/>
          </a:prstGeom>
          <a:solidFill>
            <a:schemeClr val="accent2">
              <a:lumMod val="60000"/>
              <a:lumOff val="4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2x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Deammonification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SBRs in parallel</a:t>
            </a:r>
          </a:p>
        </p:txBody>
      </p:sp>
      <p:cxnSp>
        <p:nvCxnSpPr>
          <p:cNvPr id="8" name="Straight Arrow Connector 7">
            <a:extLst>
              <a:ext uri="{FF2B5EF4-FFF2-40B4-BE49-F238E27FC236}">
                <a16:creationId xmlns:a16="http://schemas.microsoft.com/office/drawing/2014/main" id="{49FC64BE-6B52-43F0-8FCA-48FABC43167A}"/>
              </a:ext>
            </a:extLst>
          </p:cNvPr>
          <p:cNvCxnSpPr>
            <a:stCxn id="3" idx="2"/>
          </p:cNvCxnSpPr>
          <p:nvPr/>
        </p:nvCxnSpPr>
        <p:spPr>
          <a:xfrm flipH="1">
            <a:off x="10376174" y="2107840"/>
            <a:ext cx="400672" cy="151112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ED02E63-3FAE-47B4-BB58-0743ADE7DDBC}"/>
              </a:ext>
            </a:extLst>
          </p:cNvPr>
          <p:cNvCxnSpPr>
            <a:cxnSpLocks/>
            <a:stCxn id="3" idx="2"/>
          </p:cNvCxnSpPr>
          <p:nvPr/>
        </p:nvCxnSpPr>
        <p:spPr>
          <a:xfrm>
            <a:off x="10776846" y="2107840"/>
            <a:ext cx="403591" cy="150817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B6BB371-611B-40BF-A9C1-F0376B9724D4}"/>
              </a:ext>
            </a:extLst>
          </p:cNvPr>
          <p:cNvSpPr txBox="1"/>
          <p:nvPr/>
        </p:nvSpPr>
        <p:spPr>
          <a:xfrm>
            <a:off x="6806965" y="1461508"/>
            <a:ext cx="1608526" cy="646331"/>
          </a:xfrm>
          <a:prstGeom prst="rect">
            <a:avLst/>
          </a:prstGeom>
          <a:solidFill>
            <a:schemeClr val="accent2">
              <a:lumMod val="60000"/>
              <a:lumOff val="4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1x High Rate Bio-P SBR</a:t>
            </a:r>
          </a:p>
        </p:txBody>
      </p:sp>
      <p:cxnSp>
        <p:nvCxnSpPr>
          <p:cNvPr id="12" name="Straight Arrow Connector 11">
            <a:extLst>
              <a:ext uri="{FF2B5EF4-FFF2-40B4-BE49-F238E27FC236}">
                <a16:creationId xmlns:a16="http://schemas.microsoft.com/office/drawing/2014/main" id="{D7C71222-6F13-47F2-A52A-4BAAB3641621}"/>
              </a:ext>
            </a:extLst>
          </p:cNvPr>
          <p:cNvCxnSpPr>
            <a:cxnSpLocks/>
            <a:stCxn id="11" idx="2"/>
          </p:cNvCxnSpPr>
          <p:nvPr/>
        </p:nvCxnSpPr>
        <p:spPr>
          <a:xfrm flipH="1">
            <a:off x="7448336" y="2107839"/>
            <a:ext cx="162892" cy="166059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28651B5-B358-47B9-A092-2B968562738B}"/>
              </a:ext>
            </a:extLst>
          </p:cNvPr>
          <p:cNvSpPr txBox="1"/>
          <p:nvPr/>
        </p:nvSpPr>
        <p:spPr>
          <a:xfrm>
            <a:off x="223664" y="1461507"/>
            <a:ext cx="4459647"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Treatment Objectives: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1) High Rate </a:t>
            </a:r>
            <a:r>
              <a:rPr kumimoji="0" lang="en-US" sz="2200" b="1" i="0" u="sng" strike="noStrike" kern="1200" cap="none" spc="0" normalizeH="0" baseline="0" noProof="0" dirty="0" err="1">
                <a:ln>
                  <a:noFill/>
                </a:ln>
                <a:solidFill>
                  <a:prstClr val="black"/>
                </a:solidFill>
                <a:effectLst/>
                <a:uLnTx/>
                <a:uFillTx/>
                <a:latin typeface="Calibri" panose="020F0502020204030204"/>
                <a:ea typeface="+mn-ea"/>
                <a:cs typeface="+mn-cs"/>
              </a:rPr>
              <a:t>BioP</a:t>
            </a: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&lt;1mg Ortho-P/L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70%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sCOD</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removal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2200" b="1" i="0" u="sng" strike="noStrike" kern="1200" cap="none" spc="0" normalizeH="0" baseline="0" noProof="0" dirty="0" err="1">
                <a:ln>
                  <a:noFill/>
                </a:ln>
                <a:solidFill>
                  <a:prstClr val="black"/>
                </a:solidFill>
                <a:effectLst/>
                <a:uLnTx/>
                <a:uFillTx/>
                <a:latin typeface="Calibri" panose="020F0502020204030204"/>
                <a:ea typeface="+mn-ea"/>
                <a:cs typeface="+mn-cs"/>
              </a:rPr>
              <a:t>Deammonification</a:t>
            </a: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 </a:t>
            </a:r>
          </a:p>
          <a:p>
            <a:pPr marL="342900" indent="-342900">
              <a:buFont typeface="Arial" panose="020B0604020202020204" pitchFamily="34" charset="0"/>
              <a:buChar char="•"/>
              <a:defRPr/>
            </a:pPr>
            <a:r>
              <a:rPr lang="en-US" sz="2200" dirty="0">
                <a:solidFill>
                  <a:prstClr val="black"/>
                </a:solidFill>
              </a:rPr>
              <a:t>N removal via anammox</a:t>
            </a:r>
            <a:endParaRPr lang="en-US" sz="2200" dirty="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prstClr val="black"/>
                </a:solidFill>
                <a:latin typeface="Calibri" panose="020F0502020204030204"/>
              </a:rPr>
              <a:t>S</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uppress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NOB with low DO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87FDAD1-0CB2-914D-9B3D-242D22A6D10E}"/>
              </a:ext>
            </a:extLst>
          </p:cNvPr>
          <p:cNvSpPr txBox="1"/>
          <p:nvPr/>
        </p:nvSpPr>
        <p:spPr>
          <a:xfrm>
            <a:off x="1371600" y="834409"/>
            <a:ext cx="11498888" cy="461665"/>
          </a:xfrm>
          <a:prstGeom prst="rect">
            <a:avLst/>
          </a:prstGeom>
          <a:noFill/>
        </p:spPr>
        <p:txBody>
          <a:bodyPr wrap="square" rtlCol="0">
            <a:spAutoFit/>
          </a:bodyPr>
          <a:lstStyle/>
          <a:p>
            <a:pPr lvl="0">
              <a:defRPr/>
            </a:pP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Suite of SBRs operated with primary effluent as feed for &gt;500 </a:t>
            </a:r>
            <a:r>
              <a:rPr lang="en-US" sz="2400" i="1" dirty="0">
                <a:solidFill>
                  <a:srgbClr val="0070C0"/>
                </a:solidFill>
                <a:latin typeface="Times New Roman" panose="02020603050405020304" pitchFamily="18" charset="0"/>
                <a:cs typeface="Times New Roman" panose="02020603050405020304" pitchFamily="18" charset="0"/>
              </a:rPr>
              <a:t>days at 20</a:t>
            </a:r>
            <a:r>
              <a:rPr lang="en-US" sz="2400" i="1" baseline="30000" dirty="0">
                <a:solidFill>
                  <a:srgbClr val="0070C0"/>
                </a:solidFill>
                <a:latin typeface="Times New Roman" panose="02020603050405020304" pitchFamily="18" charset="0"/>
                <a:cs typeface="Times New Roman" panose="02020603050405020304" pitchFamily="18" charset="0"/>
              </a:rPr>
              <a:t>o</a:t>
            </a:r>
            <a:r>
              <a:rPr lang="en-US" sz="2400" i="1" dirty="0">
                <a:solidFill>
                  <a:srgbClr val="0070C0"/>
                </a:solidFill>
                <a:latin typeface="Times New Roman" panose="02020603050405020304" pitchFamily="18" charset="0"/>
                <a:cs typeface="Times New Roman" panose="02020603050405020304" pitchFamily="18" charset="0"/>
              </a:rPr>
              <a:t>C</a:t>
            </a:r>
            <a:endPar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E42AB90A-E6B5-C843-A382-C2E70CE303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36" t="9388" r="14796" b="5703"/>
          <a:stretch/>
        </p:blipFill>
        <p:spPr>
          <a:xfrm>
            <a:off x="7448257" y="2413816"/>
            <a:ext cx="4487004" cy="4324583"/>
          </a:xfrm>
          <a:prstGeom prst="rect">
            <a:avLst/>
          </a:prstGeom>
        </p:spPr>
      </p:pic>
      <p:sp>
        <p:nvSpPr>
          <p:cNvPr id="7" name="TextBox 6">
            <a:extLst>
              <a:ext uri="{FF2B5EF4-FFF2-40B4-BE49-F238E27FC236}">
                <a16:creationId xmlns:a16="http://schemas.microsoft.com/office/drawing/2014/main" id="{DAF89469-E7BA-C249-A713-ACB285059C68}"/>
              </a:ext>
            </a:extLst>
          </p:cNvPr>
          <p:cNvSpPr txBox="1"/>
          <p:nvPr/>
        </p:nvSpPr>
        <p:spPr>
          <a:xfrm>
            <a:off x="7638585" y="2538760"/>
            <a:ext cx="1799554" cy="1354217"/>
          </a:xfrm>
          <a:prstGeom prst="rect">
            <a:avLst/>
          </a:prstGeom>
          <a:solidFill>
            <a:schemeClr val="bg1"/>
          </a:solidFill>
          <a:ln w="381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libri" panose="020F0502020204030204"/>
              </a:rPr>
              <a:t>2a</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IFAS </a:t>
            </a:r>
            <a:r>
              <a:rPr kumimoji="0" lang="en-US" b="1" i="0" u="none" strike="noStrike" kern="1200" cap="none" spc="0" normalizeH="0" baseline="0" noProof="0" dirty="0">
                <a:ln>
                  <a:noFill/>
                </a:ln>
                <a:solidFill>
                  <a:srgbClr val="FF0000"/>
                </a:solidFill>
                <a:effectLst/>
                <a:uLnTx/>
                <a:uFillTx/>
                <a:latin typeface="Calibri" panose="020F0502020204030204"/>
                <a:ea typeface="+mn-ea"/>
                <a:cs typeface="+mn-cs"/>
              </a:rPr>
              <a:t>(Biofilm/ Suspended Growth Hybrid)</a:t>
            </a:r>
          </a:p>
        </p:txBody>
      </p:sp>
      <p:sp>
        <p:nvSpPr>
          <p:cNvPr id="14" name="TextBox 13">
            <a:extLst>
              <a:ext uri="{FF2B5EF4-FFF2-40B4-BE49-F238E27FC236}">
                <a16:creationId xmlns:a16="http://schemas.microsoft.com/office/drawing/2014/main" id="{0814047C-2336-5F40-9FDF-E11DA512C461}"/>
              </a:ext>
            </a:extLst>
          </p:cNvPr>
          <p:cNvSpPr txBox="1"/>
          <p:nvPr/>
        </p:nvSpPr>
        <p:spPr>
          <a:xfrm>
            <a:off x="9585355" y="2523388"/>
            <a:ext cx="2512878" cy="954107"/>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panose="020F0502020204030204"/>
                <a:ea typeface="+mn-ea"/>
                <a:cs typeface="+mn-cs"/>
              </a:rPr>
              <a:t>2b. Suspended Growth</a:t>
            </a:r>
          </a:p>
        </p:txBody>
      </p:sp>
      <p:sp>
        <p:nvSpPr>
          <p:cNvPr id="16" name="Title 1">
            <a:extLst>
              <a:ext uri="{FF2B5EF4-FFF2-40B4-BE49-F238E27FC236}">
                <a16:creationId xmlns:a16="http://schemas.microsoft.com/office/drawing/2014/main" id="{B22EC1D1-AA83-5C4F-B7ED-EA856881CD8D}"/>
              </a:ext>
            </a:extLst>
          </p:cNvPr>
          <p:cNvSpPr txBox="1">
            <a:spLocks/>
          </p:cNvSpPr>
          <p:nvPr/>
        </p:nvSpPr>
        <p:spPr>
          <a:xfrm>
            <a:off x="54166" y="37184"/>
            <a:ext cx="11985434" cy="695274"/>
          </a:xfrm>
          <a:prstGeom prst="rect">
            <a:avLst/>
          </a:prstGeom>
          <a:ln w="381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070C0"/>
                </a:solidFill>
                <a:latin typeface="Times New Roman" panose="02020603050405020304" pitchFamily="18" charset="0"/>
                <a:cs typeface="Times New Roman" panose="02020603050405020304" pitchFamily="18" charset="0"/>
              </a:rPr>
              <a:t>Strategy 2: High Rate BioP followed by Deammonification</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0428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4382" y="-67359"/>
            <a:ext cx="10118447" cy="1325563"/>
          </a:xfrm>
        </p:spPr>
        <p:txBody>
          <a:bodyPr>
            <a:normAutofit/>
          </a:bodyPr>
          <a:lstStyle/>
          <a:p>
            <a:r>
              <a:rPr lang="en-US" sz="3600" b="1" dirty="0">
                <a:solidFill>
                  <a:srgbClr val="0070C0"/>
                </a:solidFill>
                <a:latin typeface="+mn-lt"/>
              </a:rPr>
              <a:t>B-Stage: IFAS </a:t>
            </a:r>
            <a:r>
              <a:rPr lang="en-US" sz="3600" b="1" dirty="0" err="1">
                <a:solidFill>
                  <a:srgbClr val="0070C0"/>
                </a:solidFill>
                <a:latin typeface="+mn-lt"/>
              </a:rPr>
              <a:t>Deammonification</a:t>
            </a:r>
            <a:r>
              <a:rPr lang="en-US" sz="3600" b="1" dirty="0">
                <a:solidFill>
                  <a:srgbClr val="0070C0"/>
                </a:solidFill>
                <a:latin typeface="+mn-lt"/>
              </a:rPr>
              <a:t> Reactor</a:t>
            </a:r>
            <a:br>
              <a:rPr lang="en-US" sz="3600" b="1" dirty="0">
                <a:solidFill>
                  <a:srgbClr val="0070C0"/>
                </a:solidFill>
                <a:latin typeface="+mn-lt"/>
              </a:rPr>
            </a:br>
            <a:r>
              <a:rPr lang="en-US" sz="2800" b="1" dirty="0">
                <a:solidFill>
                  <a:srgbClr val="0070C0"/>
                </a:solidFill>
                <a:latin typeface="+mn-lt"/>
              </a:rPr>
              <a:t>Initial Condition</a:t>
            </a:r>
            <a:endParaRPr lang="en-US" sz="3600" b="1" dirty="0">
              <a:solidFill>
                <a:srgbClr val="0070C0"/>
              </a:solidFill>
              <a:latin typeface="+mn-lt"/>
            </a:endParaRPr>
          </a:p>
        </p:txBody>
      </p:sp>
      <p:pic>
        <p:nvPicPr>
          <p:cNvPr id="4" name="Picture 3">
            <a:extLst>
              <a:ext uri="{FF2B5EF4-FFF2-40B4-BE49-F238E27FC236}">
                <a16:creationId xmlns:a16="http://schemas.microsoft.com/office/drawing/2014/main" id="{A2029699-665E-461D-A23D-0C1296016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1201082"/>
            <a:ext cx="7975054" cy="5444378"/>
          </a:xfrm>
          <a:prstGeom prst="rect">
            <a:avLst/>
          </a:prstGeom>
          <a:ln>
            <a:solidFill>
              <a:schemeClr val="bg1"/>
            </a:solidFill>
          </a:ln>
        </p:spPr>
      </p:pic>
      <p:pic>
        <p:nvPicPr>
          <p:cNvPr id="5" name="Picture 4">
            <a:extLst>
              <a:ext uri="{FF2B5EF4-FFF2-40B4-BE49-F238E27FC236}">
                <a16:creationId xmlns:a16="http://schemas.microsoft.com/office/drawing/2014/main" id="{5E1B0D71-B386-4707-A61F-8D5857C96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0891" y="2743200"/>
            <a:ext cx="1761938" cy="2739477"/>
          </a:xfrm>
          <a:prstGeom prst="rect">
            <a:avLst/>
          </a:prstGeom>
          <a:ln>
            <a:solidFill>
              <a:schemeClr val="bg1"/>
            </a:solidFill>
          </a:ln>
        </p:spPr>
      </p:pic>
      <p:sp>
        <p:nvSpPr>
          <p:cNvPr id="6" name="TextBox 5">
            <a:extLst>
              <a:ext uri="{FF2B5EF4-FFF2-40B4-BE49-F238E27FC236}">
                <a16:creationId xmlns:a16="http://schemas.microsoft.com/office/drawing/2014/main" id="{AAA56D56-702F-4C7A-B418-877448CB72A3}"/>
              </a:ext>
            </a:extLst>
          </p:cNvPr>
          <p:cNvSpPr txBox="1"/>
          <p:nvPr/>
        </p:nvSpPr>
        <p:spPr>
          <a:xfrm>
            <a:off x="113416" y="1325563"/>
            <a:ext cx="4304892" cy="5139869"/>
          </a:xfrm>
          <a:prstGeom prst="rect">
            <a:avLst/>
          </a:prstGeom>
          <a:noFill/>
        </p:spPr>
        <p:txBody>
          <a:bodyPr wrap="square" rtlCol="0">
            <a:spAutoFit/>
          </a:bodyPr>
          <a:lstStyle/>
          <a:p>
            <a:pPr marL="457200" indent="-457200">
              <a:buFont typeface="Arial" panose="020B0604020202020204" pitchFamily="34" charset="0"/>
              <a:buChar char="•"/>
            </a:pPr>
            <a:r>
              <a:rPr lang="en-US" sz="2800" dirty="0" err="1"/>
              <a:t>Sidestream</a:t>
            </a:r>
            <a:r>
              <a:rPr lang="en-US" sz="2800" dirty="0"/>
              <a:t> enriched biofilm</a:t>
            </a:r>
            <a:br>
              <a:rPr lang="en-US" sz="2800" dirty="0"/>
            </a:br>
            <a:r>
              <a:rPr lang="en-US" sz="2000" i="1" dirty="0"/>
              <a:t>(ANITA </a:t>
            </a:r>
            <a:r>
              <a:rPr lang="en-US" sz="2000" i="1" dirty="0" err="1"/>
              <a:t>Mox</a:t>
            </a:r>
            <a:r>
              <a:rPr lang="en-US" sz="2000" i="1" dirty="0"/>
              <a:t> K5 biofilm carriers)</a:t>
            </a: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Dense underlying layer of anammox microcolonies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Selective enrichment of AOB at the bulk liquid interface</a:t>
            </a:r>
          </a:p>
          <a:p>
            <a:pPr marL="457200" indent="-457200">
              <a:buFont typeface="Arial" panose="020B0604020202020204" pitchFamily="34" charset="0"/>
              <a:buChar char="•"/>
            </a:pPr>
            <a:endParaRPr lang="en-US" sz="2800" dirty="0"/>
          </a:p>
        </p:txBody>
      </p:sp>
      <p:pic>
        <p:nvPicPr>
          <p:cNvPr id="7" name="Picture 6" descr="R2 15.8.12.jpg">
            <a:extLst>
              <a:ext uri="{FF2B5EF4-FFF2-40B4-BE49-F238E27FC236}">
                <a16:creationId xmlns:a16="http://schemas.microsoft.com/office/drawing/2014/main" id="{122835B4-9A96-C74E-8D8A-31DA433094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777" y="151117"/>
            <a:ext cx="1470349" cy="1107087"/>
          </a:xfrm>
          <a:prstGeom prst="rect">
            <a:avLst/>
          </a:prstGeom>
          <a:ln>
            <a:solidFill>
              <a:schemeClr val="tx1"/>
            </a:solidFill>
          </a:ln>
        </p:spPr>
      </p:pic>
    </p:spTree>
    <p:extLst>
      <p:ext uri="{BB962C8B-B14F-4D97-AF65-F5344CB8AC3E}">
        <p14:creationId xmlns:p14="http://schemas.microsoft.com/office/powerpoint/2010/main" val="161880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074" y="153204"/>
            <a:ext cx="11303977" cy="684996"/>
          </a:xfrm>
          <a:noFill/>
          <a:ln w="38100">
            <a:noFill/>
          </a:ln>
        </p:spPr>
        <p:txBody>
          <a:bodyPr>
            <a:noAutofit/>
          </a:bodyPr>
          <a:lstStyle/>
          <a:p>
            <a:r>
              <a:rPr lang="en-US" sz="3600" b="1" u="sng" dirty="0">
                <a:solidFill>
                  <a:srgbClr val="0070C0"/>
                </a:solidFill>
                <a:latin typeface="+mn-lt"/>
              </a:rPr>
              <a:t>IFAS </a:t>
            </a:r>
            <a:r>
              <a:rPr lang="en-US" sz="3600" b="1" u="sng" dirty="0" err="1">
                <a:solidFill>
                  <a:srgbClr val="0070C0"/>
                </a:solidFill>
                <a:latin typeface="+mn-lt"/>
              </a:rPr>
              <a:t>Deammonification</a:t>
            </a:r>
            <a:r>
              <a:rPr lang="en-US" sz="3600" b="1" u="sng" dirty="0">
                <a:solidFill>
                  <a:srgbClr val="0070C0"/>
                </a:solidFill>
                <a:latin typeface="+mn-lt"/>
              </a:rPr>
              <a:t> Reactor: </a:t>
            </a:r>
            <a:br>
              <a:rPr lang="en-US" sz="3600" b="1" dirty="0">
                <a:solidFill>
                  <a:srgbClr val="0070C0"/>
                </a:solidFill>
                <a:latin typeface="+mn-lt"/>
              </a:rPr>
            </a:br>
            <a:r>
              <a:rPr lang="en-US" sz="3600" b="1" dirty="0">
                <a:solidFill>
                  <a:srgbClr val="0070C0"/>
                </a:solidFill>
                <a:latin typeface="+mn-lt"/>
              </a:rPr>
              <a:t>Robust Retention of Anammox Biomass and Activity</a:t>
            </a:r>
          </a:p>
        </p:txBody>
      </p:sp>
      <p:sp>
        <p:nvSpPr>
          <p:cNvPr id="4" name="TextBox 3">
            <a:extLst>
              <a:ext uri="{FF2B5EF4-FFF2-40B4-BE49-F238E27FC236}">
                <a16:creationId xmlns:a16="http://schemas.microsoft.com/office/drawing/2014/main" id="{4B40F647-AD0E-4FEC-9890-140AE4210DEB}"/>
              </a:ext>
            </a:extLst>
          </p:cNvPr>
          <p:cNvSpPr txBox="1"/>
          <p:nvPr/>
        </p:nvSpPr>
        <p:spPr>
          <a:xfrm>
            <a:off x="8353647" y="982176"/>
            <a:ext cx="3934046" cy="4893647"/>
          </a:xfrm>
          <a:prstGeom prst="rect">
            <a:avLst/>
          </a:prstGeom>
          <a:noFill/>
        </p:spPr>
        <p:txBody>
          <a:bodyPr wrap="square" rtlCol="0">
            <a:spAutoFit/>
          </a:bodyPr>
          <a:lstStyle/>
          <a:p>
            <a:r>
              <a:rPr lang="en-US" sz="2400" i="1" dirty="0"/>
              <a:t>Observed decline then stabilization of maximum anammox activity</a:t>
            </a:r>
          </a:p>
          <a:p>
            <a:endParaRPr lang="en-US" sz="2400" u="sng" dirty="0"/>
          </a:p>
          <a:p>
            <a:r>
              <a:rPr lang="en-US" sz="2400" b="1" u="sng" dirty="0"/>
              <a:t>Aug 2017 – Dec 2018</a:t>
            </a:r>
          </a:p>
          <a:p>
            <a:r>
              <a:rPr lang="en-US" sz="2400" i="1" dirty="0"/>
              <a:t>Max anammox activity:</a:t>
            </a:r>
          </a:p>
          <a:p>
            <a:r>
              <a:rPr lang="en-US" sz="2400" dirty="0"/>
              <a:t>129 ± 28 mg N/L/d</a:t>
            </a:r>
          </a:p>
          <a:p>
            <a:endParaRPr lang="en-US" sz="2400" dirty="0"/>
          </a:p>
          <a:p>
            <a:r>
              <a:rPr lang="en-US" sz="2400" i="1" dirty="0"/>
              <a:t>Average N loading: </a:t>
            </a:r>
          </a:p>
          <a:p>
            <a:r>
              <a:rPr lang="en-US" sz="2400" dirty="0"/>
              <a:t>68 mg TKN/L/d</a:t>
            </a:r>
          </a:p>
          <a:p>
            <a:endParaRPr lang="en-US" sz="2400" dirty="0"/>
          </a:p>
          <a:p>
            <a:r>
              <a:rPr lang="en-US" sz="2400" i="1" dirty="0"/>
              <a:t>O’Brien N loading :</a:t>
            </a:r>
          </a:p>
          <a:p>
            <a:r>
              <a:rPr lang="en-US" sz="2400" dirty="0"/>
              <a:t>≈ 65 mg TKN/L/d</a:t>
            </a:r>
          </a:p>
        </p:txBody>
      </p:sp>
      <p:sp>
        <p:nvSpPr>
          <p:cNvPr id="5" name="TextBox 4">
            <a:extLst>
              <a:ext uri="{FF2B5EF4-FFF2-40B4-BE49-F238E27FC236}">
                <a16:creationId xmlns:a16="http://schemas.microsoft.com/office/drawing/2014/main" id="{7D6AA05F-0B88-401D-9C1E-794FBA0C8396}"/>
              </a:ext>
            </a:extLst>
          </p:cNvPr>
          <p:cNvSpPr txBox="1"/>
          <p:nvPr/>
        </p:nvSpPr>
        <p:spPr>
          <a:xfrm>
            <a:off x="12725400" y="6019800"/>
            <a:ext cx="7600028" cy="461665"/>
          </a:xfrm>
          <a:prstGeom prst="rect">
            <a:avLst/>
          </a:prstGeom>
          <a:solidFill>
            <a:schemeClr val="accent2">
              <a:lumMod val="20000"/>
              <a:lumOff val="80000"/>
            </a:schemeClr>
          </a:solidFill>
          <a:ln>
            <a:solidFill>
              <a:schemeClr val="tx1"/>
            </a:solidFill>
          </a:ln>
        </p:spPr>
        <p:txBody>
          <a:bodyPr wrap="square" rtlCol="0">
            <a:spAutoFit/>
          </a:bodyPr>
          <a:lstStyle/>
          <a:p>
            <a:r>
              <a:rPr lang="en-US" sz="2400" dirty="0"/>
              <a:t>~2 years of mainstream operation without bioaugmentation</a:t>
            </a:r>
          </a:p>
        </p:txBody>
      </p:sp>
      <p:pic>
        <p:nvPicPr>
          <p:cNvPr id="7" name="Picture 6">
            <a:extLst>
              <a:ext uri="{FF2B5EF4-FFF2-40B4-BE49-F238E27FC236}">
                <a16:creationId xmlns:a16="http://schemas.microsoft.com/office/drawing/2014/main" id="{E832D456-3624-41D1-A452-44A3BA6145EE}"/>
              </a:ext>
            </a:extLst>
          </p:cNvPr>
          <p:cNvPicPr>
            <a:picLocks noChangeAspect="1"/>
          </p:cNvPicPr>
          <p:nvPr/>
        </p:nvPicPr>
        <p:blipFill>
          <a:blip r:embed="rId3"/>
          <a:stretch>
            <a:fillRect/>
          </a:stretch>
        </p:blipFill>
        <p:spPr>
          <a:xfrm>
            <a:off x="12573000" y="1317943"/>
            <a:ext cx="7360120" cy="4097681"/>
          </a:xfrm>
          <a:prstGeom prst="rect">
            <a:avLst/>
          </a:prstGeom>
        </p:spPr>
      </p:pic>
      <p:pic>
        <p:nvPicPr>
          <p:cNvPr id="9" name="Picture 8">
            <a:extLst>
              <a:ext uri="{FF2B5EF4-FFF2-40B4-BE49-F238E27FC236}">
                <a16:creationId xmlns:a16="http://schemas.microsoft.com/office/drawing/2014/main" id="{5BF1CB73-BA97-4067-8591-0794C4C141AA}"/>
              </a:ext>
            </a:extLst>
          </p:cNvPr>
          <p:cNvPicPr>
            <a:picLocks noChangeAspect="1"/>
          </p:cNvPicPr>
          <p:nvPr/>
        </p:nvPicPr>
        <p:blipFill>
          <a:blip r:embed="rId4"/>
          <a:stretch>
            <a:fillRect/>
          </a:stretch>
        </p:blipFill>
        <p:spPr>
          <a:xfrm>
            <a:off x="381000" y="1519602"/>
            <a:ext cx="7764397" cy="4804997"/>
          </a:xfrm>
          <a:prstGeom prst="rect">
            <a:avLst/>
          </a:prstGeom>
        </p:spPr>
      </p:pic>
      <p:sp>
        <p:nvSpPr>
          <p:cNvPr id="3" name="TextBox 2">
            <a:extLst>
              <a:ext uri="{FF2B5EF4-FFF2-40B4-BE49-F238E27FC236}">
                <a16:creationId xmlns:a16="http://schemas.microsoft.com/office/drawing/2014/main" id="{46E59C8B-B1B5-114F-9509-42C095AB13A9}"/>
              </a:ext>
            </a:extLst>
          </p:cNvPr>
          <p:cNvSpPr txBox="1"/>
          <p:nvPr/>
        </p:nvSpPr>
        <p:spPr>
          <a:xfrm>
            <a:off x="3124200" y="1150270"/>
            <a:ext cx="3810000" cy="369332"/>
          </a:xfrm>
          <a:prstGeom prst="rect">
            <a:avLst/>
          </a:prstGeom>
          <a:noFill/>
        </p:spPr>
        <p:txBody>
          <a:bodyPr wrap="square" rtlCol="0">
            <a:spAutoFit/>
          </a:bodyPr>
          <a:lstStyle/>
          <a:p>
            <a:r>
              <a:rPr lang="en-US" b="1" u="sng" dirty="0"/>
              <a:t>Maximum anammox activity</a:t>
            </a:r>
          </a:p>
        </p:txBody>
      </p:sp>
    </p:spTree>
    <p:extLst>
      <p:ext uri="{BB962C8B-B14F-4D97-AF65-F5344CB8AC3E}">
        <p14:creationId xmlns:p14="http://schemas.microsoft.com/office/powerpoint/2010/main" val="307002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B0BC35-20AB-4D7E-A8D0-6C534E900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04800"/>
            <a:ext cx="6156598" cy="6272034"/>
          </a:xfrm>
          <a:prstGeom prst="rect">
            <a:avLst/>
          </a:prstGeom>
          <a:ln>
            <a:solidFill>
              <a:schemeClr val="bg1"/>
            </a:solidFill>
          </a:ln>
        </p:spPr>
      </p:pic>
      <p:pic>
        <p:nvPicPr>
          <p:cNvPr id="4" name="Picture 3">
            <a:extLst>
              <a:ext uri="{FF2B5EF4-FFF2-40B4-BE49-F238E27FC236}">
                <a16:creationId xmlns:a16="http://schemas.microsoft.com/office/drawing/2014/main" id="{C9EC2685-A2E7-4273-AA27-CC4E62E545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4114800"/>
            <a:ext cx="1508051" cy="2344732"/>
          </a:xfrm>
          <a:prstGeom prst="rect">
            <a:avLst/>
          </a:prstGeom>
          <a:ln>
            <a:solidFill>
              <a:schemeClr val="bg1"/>
            </a:solidFill>
          </a:ln>
        </p:spPr>
      </p:pic>
      <p:sp>
        <p:nvSpPr>
          <p:cNvPr id="7" name="Title 1">
            <a:extLst>
              <a:ext uri="{FF2B5EF4-FFF2-40B4-BE49-F238E27FC236}">
                <a16:creationId xmlns:a16="http://schemas.microsoft.com/office/drawing/2014/main" id="{47A39365-442F-466E-B6FD-D815276847FC}"/>
              </a:ext>
            </a:extLst>
          </p:cNvPr>
          <p:cNvSpPr>
            <a:spLocks noGrp="1"/>
          </p:cNvSpPr>
          <p:nvPr>
            <p:ph type="title"/>
          </p:nvPr>
        </p:nvSpPr>
        <p:spPr>
          <a:xfrm>
            <a:off x="0" y="0"/>
            <a:ext cx="10118447" cy="1325563"/>
          </a:xfrm>
        </p:spPr>
        <p:txBody>
          <a:bodyPr>
            <a:normAutofit/>
          </a:bodyPr>
          <a:lstStyle/>
          <a:p>
            <a:r>
              <a:rPr lang="en-US" sz="3600" b="1" dirty="0">
                <a:solidFill>
                  <a:srgbClr val="0070C0"/>
                </a:solidFill>
                <a:latin typeface="Calibri" panose="020F0502020204030204" pitchFamily="34" charset="0"/>
                <a:cs typeface="Calibri" panose="020F0502020204030204" pitchFamily="34" charset="0"/>
              </a:rPr>
              <a:t>IFAS </a:t>
            </a:r>
            <a:r>
              <a:rPr lang="en-US" sz="3600" b="1" dirty="0" err="1">
                <a:solidFill>
                  <a:srgbClr val="0070C0"/>
                </a:solidFill>
                <a:latin typeface="Calibri" panose="020F0502020204030204" pitchFamily="34" charset="0"/>
                <a:cs typeface="Calibri" panose="020F0502020204030204" pitchFamily="34" charset="0"/>
              </a:rPr>
              <a:t>Deammonification</a:t>
            </a:r>
            <a:r>
              <a:rPr lang="en-US" sz="3600" b="1" dirty="0">
                <a:solidFill>
                  <a:srgbClr val="0070C0"/>
                </a:solidFill>
                <a:latin typeface="Calibri" panose="020F0502020204030204" pitchFamily="34" charset="0"/>
                <a:cs typeface="Calibri" panose="020F0502020204030204" pitchFamily="34" charset="0"/>
              </a:rPr>
              <a:t> Reactor: </a:t>
            </a:r>
            <a:br>
              <a:rPr lang="en-US" sz="3600" b="1" dirty="0">
                <a:solidFill>
                  <a:srgbClr val="0070C0"/>
                </a:solidFill>
                <a:latin typeface="Calibri" panose="020F0502020204030204" pitchFamily="34" charset="0"/>
                <a:cs typeface="Calibri" panose="020F0502020204030204" pitchFamily="34" charset="0"/>
              </a:rPr>
            </a:br>
            <a:r>
              <a:rPr lang="en-US" sz="3600" b="1" dirty="0">
                <a:solidFill>
                  <a:srgbClr val="0070C0"/>
                </a:solidFill>
                <a:latin typeface="Calibri" panose="020F0502020204030204" pitchFamily="34" charset="0"/>
                <a:cs typeface="Calibri" panose="020F0502020204030204" pitchFamily="34" charset="0"/>
              </a:rPr>
              <a:t>NOB proliferation</a:t>
            </a:r>
          </a:p>
        </p:txBody>
      </p:sp>
      <p:sp>
        <p:nvSpPr>
          <p:cNvPr id="8" name="TextBox 7">
            <a:extLst>
              <a:ext uri="{FF2B5EF4-FFF2-40B4-BE49-F238E27FC236}">
                <a16:creationId xmlns:a16="http://schemas.microsoft.com/office/drawing/2014/main" id="{0AA4E598-CBCB-4CEA-94FD-B6C11A7EA83B}"/>
              </a:ext>
            </a:extLst>
          </p:cNvPr>
          <p:cNvSpPr txBox="1"/>
          <p:nvPr/>
        </p:nvSpPr>
        <p:spPr>
          <a:xfrm>
            <a:off x="244549" y="1676400"/>
            <a:ext cx="4784651" cy="3970318"/>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sz="2800" dirty="0"/>
              <a:t>Nitrogen removal efficiency declined</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Effluent nitrate increased</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b="1" dirty="0"/>
              <a:t>Accumulation of NOB observed</a:t>
            </a:r>
          </a:p>
          <a:p>
            <a:endParaRPr lang="en-US" sz="2800" dirty="0"/>
          </a:p>
          <a:p>
            <a:endParaRPr lang="en-US" sz="2800" dirty="0"/>
          </a:p>
        </p:txBody>
      </p:sp>
      <p:sp>
        <p:nvSpPr>
          <p:cNvPr id="2" name="TextBox 1">
            <a:extLst>
              <a:ext uri="{FF2B5EF4-FFF2-40B4-BE49-F238E27FC236}">
                <a16:creationId xmlns:a16="http://schemas.microsoft.com/office/drawing/2014/main" id="{96469CDE-5367-6B4A-81CF-884F6BB97A09}"/>
              </a:ext>
            </a:extLst>
          </p:cNvPr>
          <p:cNvSpPr txBox="1"/>
          <p:nvPr/>
        </p:nvSpPr>
        <p:spPr>
          <a:xfrm>
            <a:off x="6248400" y="304800"/>
            <a:ext cx="1371600" cy="369332"/>
          </a:xfrm>
          <a:prstGeom prst="rect">
            <a:avLst/>
          </a:prstGeom>
          <a:noFill/>
        </p:spPr>
        <p:txBody>
          <a:bodyPr wrap="square" rtlCol="0">
            <a:spAutoFit/>
          </a:bodyPr>
          <a:lstStyle/>
          <a:p>
            <a:r>
              <a:rPr lang="en-US" b="1" dirty="0">
                <a:solidFill>
                  <a:schemeClr val="bg1"/>
                </a:solidFill>
              </a:rPr>
              <a:t>Day 292</a:t>
            </a:r>
          </a:p>
        </p:txBody>
      </p:sp>
    </p:spTree>
    <p:extLst>
      <p:ext uri="{BB962C8B-B14F-4D97-AF65-F5344CB8AC3E}">
        <p14:creationId xmlns:p14="http://schemas.microsoft.com/office/powerpoint/2010/main" val="1904990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2AA03EE-FBCC-484A-A3BE-D5C55C63AFCC}"/>
              </a:ext>
            </a:extLst>
          </p:cNvPr>
          <p:cNvGrpSpPr/>
          <p:nvPr/>
        </p:nvGrpSpPr>
        <p:grpSpPr>
          <a:xfrm>
            <a:off x="0" y="2599978"/>
            <a:ext cx="9054182" cy="4258022"/>
            <a:chOff x="89056" y="2548919"/>
            <a:chExt cx="9099464" cy="4203056"/>
          </a:xfrm>
        </p:grpSpPr>
        <p:grpSp>
          <p:nvGrpSpPr>
            <p:cNvPr id="11" name="Group 10">
              <a:extLst>
                <a:ext uri="{FF2B5EF4-FFF2-40B4-BE49-F238E27FC236}">
                  <a16:creationId xmlns:a16="http://schemas.microsoft.com/office/drawing/2014/main" id="{329258EF-74F0-45E9-B3F2-108D230A263E}"/>
                </a:ext>
              </a:extLst>
            </p:cNvPr>
            <p:cNvGrpSpPr/>
            <p:nvPr/>
          </p:nvGrpSpPr>
          <p:grpSpPr>
            <a:xfrm>
              <a:off x="89056" y="2548919"/>
              <a:ext cx="9054182" cy="4203056"/>
              <a:chOff x="89056" y="2548919"/>
              <a:chExt cx="9054182" cy="4203056"/>
            </a:xfrm>
          </p:grpSpPr>
          <p:pic>
            <p:nvPicPr>
              <p:cNvPr id="5" name="Picture 4">
                <a:extLst>
                  <a:ext uri="{FF2B5EF4-FFF2-40B4-BE49-F238E27FC236}">
                    <a16:creationId xmlns:a16="http://schemas.microsoft.com/office/drawing/2014/main" id="{9AEE0269-102C-4748-9F84-99CC92791F20}"/>
                  </a:ext>
                </a:extLst>
              </p:cNvPr>
              <p:cNvPicPr>
                <a:picLocks noChangeAspect="1"/>
              </p:cNvPicPr>
              <p:nvPr/>
            </p:nvPicPr>
            <p:blipFill rotWithShape="1">
              <a:blip r:embed="rId3">
                <a:extLst>
                  <a:ext uri="{28A0092B-C50C-407E-A947-70E740481C1C}">
                    <a14:useLocalDpi xmlns:a14="http://schemas.microsoft.com/office/drawing/2010/main" val="0"/>
                  </a:ext>
                </a:extLst>
              </a:blip>
              <a:srcRect t="8936" r="17703"/>
              <a:stretch/>
            </p:blipFill>
            <p:spPr>
              <a:xfrm>
                <a:off x="89056" y="3261793"/>
                <a:ext cx="8673944" cy="3490182"/>
              </a:xfrm>
              <a:prstGeom prst="rect">
                <a:avLst/>
              </a:prstGeom>
            </p:spPr>
          </p:pic>
          <p:cxnSp>
            <p:nvCxnSpPr>
              <p:cNvPr id="6" name="Straight Arrow Connector 5">
                <a:extLst>
                  <a:ext uri="{FF2B5EF4-FFF2-40B4-BE49-F238E27FC236}">
                    <a16:creationId xmlns:a16="http://schemas.microsoft.com/office/drawing/2014/main" id="{10F5F5B1-3546-47B3-BCD7-8E892646B6AF}"/>
                  </a:ext>
                </a:extLst>
              </p:cNvPr>
              <p:cNvCxnSpPr/>
              <p:nvPr/>
            </p:nvCxnSpPr>
            <p:spPr>
              <a:xfrm>
                <a:off x="7432589" y="3472249"/>
                <a:ext cx="939114"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71535229-0424-464D-BC6B-31BCA7AD0273}"/>
                  </a:ext>
                </a:extLst>
              </p:cNvPr>
              <p:cNvSpPr txBox="1"/>
              <p:nvPr/>
            </p:nvSpPr>
            <p:spPr>
              <a:xfrm>
                <a:off x="7345310" y="2548919"/>
                <a:ext cx="1797928" cy="923330"/>
              </a:xfrm>
              <a:prstGeom prst="rect">
                <a:avLst/>
              </a:prstGeom>
              <a:noFill/>
            </p:spPr>
            <p:txBody>
              <a:bodyPr wrap="none" rtlCol="0">
                <a:spAutoFit/>
              </a:bodyPr>
              <a:lstStyle/>
              <a:p>
                <a:r>
                  <a:rPr lang="en-US" dirty="0"/>
                  <a:t>10% PE feed and </a:t>
                </a:r>
              </a:p>
              <a:p>
                <a:r>
                  <a:rPr lang="en-US" dirty="0"/>
                  <a:t>mixed liquor </a:t>
                </a:r>
              </a:p>
              <a:p>
                <a:r>
                  <a:rPr lang="en-US" dirty="0"/>
                  <a:t>addition</a:t>
                </a:r>
              </a:p>
            </p:txBody>
          </p:sp>
          <p:cxnSp>
            <p:nvCxnSpPr>
              <p:cNvPr id="8" name="Straight Arrow Connector 7">
                <a:extLst>
                  <a:ext uri="{FF2B5EF4-FFF2-40B4-BE49-F238E27FC236}">
                    <a16:creationId xmlns:a16="http://schemas.microsoft.com/office/drawing/2014/main" id="{CC39D37B-00C5-4305-BDAF-CF142BABEA7F}"/>
                  </a:ext>
                </a:extLst>
              </p:cNvPr>
              <p:cNvCxnSpPr/>
              <p:nvPr/>
            </p:nvCxnSpPr>
            <p:spPr>
              <a:xfrm>
                <a:off x="1789670" y="3388646"/>
                <a:ext cx="939114"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D38132F6-B39A-4281-9CD8-39AF4D835906}"/>
                  </a:ext>
                </a:extLst>
              </p:cNvPr>
              <p:cNvSpPr txBox="1"/>
              <p:nvPr/>
            </p:nvSpPr>
            <p:spPr>
              <a:xfrm>
                <a:off x="1723316" y="2964418"/>
                <a:ext cx="1827423" cy="369332"/>
              </a:xfrm>
              <a:prstGeom prst="rect">
                <a:avLst/>
              </a:prstGeom>
              <a:noFill/>
            </p:spPr>
            <p:txBody>
              <a:bodyPr wrap="none" rtlCol="0">
                <a:spAutoFit/>
              </a:bodyPr>
              <a:lstStyle/>
              <a:p>
                <a:r>
                  <a:rPr lang="en-US" dirty="0"/>
                  <a:t>NOB proliferation</a:t>
                </a:r>
              </a:p>
            </p:txBody>
          </p:sp>
        </p:grpSp>
        <p:pic>
          <p:nvPicPr>
            <p:cNvPr id="10" name="Picture 9">
              <a:extLst>
                <a:ext uri="{FF2B5EF4-FFF2-40B4-BE49-F238E27FC236}">
                  <a16:creationId xmlns:a16="http://schemas.microsoft.com/office/drawing/2014/main" id="{B49F39E7-3936-48BE-83C1-E744ACFACD4B}"/>
                </a:ext>
              </a:extLst>
            </p:cNvPr>
            <p:cNvPicPr>
              <a:picLocks noChangeAspect="1"/>
            </p:cNvPicPr>
            <p:nvPr/>
          </p:nvPicPr>
          <p:blipFill>
            <a:blip r:embed="rId4"/>
            <a:stretch>
              <a:fillRect/>
            </a:stretch>
          </p:blipFill>
          <p:spPr>
            <a:xfrm>
              <a:off x="7467599" y="5206751"/>
              <a:ext cx="1720921" cy="788054"/>
            </a:xfrm>
            <a:prstGeom prst="rect">
              <a:avLst/>
            </a:prstGeom>
            <a:ln>
              <a:solidFill>
                <a:schemeClr val="tx1"/>
              </a:solidFill>
            </a:ln>
          </p:spPr>
        </p:pic>
      </p:grpSp>
      <p:graphicFrame>
        <p:nvGraphicFramePr>
          <p:cNvPr id="13" name="Table 12">
            <a:extLst>
              <a:ext uri="{FF2B5EF4-FFF2-40B4-BE49-F238E27FC236}">
                <a16:creationId xmlns:a16="http://schemas.microsoft.com/office/drawing/2014/main" id="{78B3E3E5-A507-4B09-A467-6812D9819A61}"/>
              </a:ext>
            </a:extLst>
          </p:cNvPr>
          <p:cNvGraphicFramePr>
            <a:graphicFrameLocks noGrp="1"/>
          </p:cNvGraphicFramePr>
          <p:nvPr>
            <p:extLst>
              <p:ext uri="{D42A27DB-BD31-4B8C-83A1-F6EECF244321}">
                <p14:modId xmlns:p14="http://schemas.microsoft.com/office/powerpoint/2010/main" val="3045405774"/>
              </p:ext>
            </p:extLst>
          </p:nvPr>
        </p:nvGraphicFramePr>
        <p:xfrm>
          <a:off x="1371600" y="1037990"/>
          <a:ext cx="5653901" cy="18288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05956676"/>
                    </a:ext>
                  </a:extLst>
                </a:gridCol>
                <a:gridCol w="1230870">
                  <a:extLst>
                    <a:ext uri="{9D8B030D-6E8A-4147-A177-3AD203B41FA5}">
                      <a16:colId xmlns:a16="http://schemas.microsoft.com/office/drawing/2014/main" val="3471134583"/>
                    </a:ext>
                  </a:extLst>
                </a:gridCol>
                <a:gridCol w="1192427">
                  <a:extLst>
                    <a:ext uri="{9D8B030D-6E8A-4147-A177-3AD203B41FA5}">
                      <a16:colId xmlns:a16="http://schemas.microsoft.com/office/drawing/2014/main" val="908384452"/>
                    </a:ext>
                  </a:extLst>
                </a:gridCol>
                <a:gridCol w="1198604">
                  <a:extLst>
                    <a:ext uri="{9D8B030D-6E8A-4147-A177-3AD203B41FA5}">
                      <a16:colId xmlns:a16="http://schemas.microsoft.com/office/drawing/2014/main" val="4156870731"/>
                    </a:ext>
                  </a:extLst>
                </a:gridCol>
              </a:tblGrid>
              <a:tr h="370840">
                <a:tc>
                  <a:txBody>
                    <a:bodyPr/>
                    <a:lstStyle/>
                    <a:p>
                      <a:endParaRPr lang="en-US" sz="1800" dirty="0"/>
                    </a:p>
                  </a:txBody>
                  <a:tcPr/>
                </a:tc>
                <a:tc>
                  <a:txBody>
                    <a:bodyPr/>
                    <a:lstStyle/>
                    <a:p>
                      <a:r>
                        <a:rPr lang="en-US" sz="1800" dirty="0"/>
                        <a:t>May ‘16 to Aug ‘16</a:t>
                      </a:r>
                    </a:p>
                  </a:txBody>
                  <a:tcPr/>
                </a:tc>
                <a:tc>
                  <a:txBody>
                    <a:bodyPr/>
                    <a:lstStyle/>
                    <a:p>
                      <a:r>
                        <a:rPr lang="en-US" sz="1800" dirty="0"/>
                        <a:t>Aug ‘16 to Nov ‘18</a:t>
                      </a:r>
                    </a:p>
                  </a:txBody>
                  <a:tcPr/>
                </a:tc>
                <a:tc>
                  <a:txBody>
                    <a:bodyPr/>
                    <a:lstStyle/>
                    <a:p>
                      <a:r>
                        <a:rPr lang="en-US" sz="1800" dirty="0"/>
                        <a:t>Nov ‘18 to Mar ‘19</a:t>
                      </a:r>
                    </a:p>
                  </a:txBody>
                  <a:tcPr/>
                </a:tc>
                <a:extLst>
                  <a:ext uri="{0D108BD9-81ED-4DB2-BD59-A6C34878D82A}">
                    <a16:rowId xmlns:a16="http://schemas.microsoft.com/office/drawing/2014/main" val="4060359030"/>
                  </a:ext>
                </a:extLst>
              </a:tr>
              <a:tr h="370840">
                <a:tc>
                  <a:txBody>
                    <a:bodyPr/>
                    <a:lstStyle/>
                    <a:p>
                      <a:r>
                        <a:rPr lang="en-US" sz="2000" dirty="0"/>
                        <a:t>% NH</a:t>
                      </a:r>
                      <a:r>
                        <a:rPr lang="en-US" sz="2000" baseline="-25000" dirty="0"/>
                        <a:t>4</a:t>
                      </a:r>
                      <a:r>
                        <a:rPr lang="en-US" sz="2000" baseline="30000" dirty="0"/>
                        <a:t>+</a:t>
                      </a:r>
                      <a:r>
                        <a:rPr lang="en-US" sz="2000" baseline="0" dirty="0"/>
                        <a:t> removal</a:t>
                      </a:r>
                      <a:endParaRPr lang="en-US" sz="2000" dirty="0"/>
                    </a:p>
                  </a:txBody>
                  <a:tcPr/>
                </a:tc>
                <a:tc>
                  <a:txBody>
                    <a:bodyPr/>
                    <a:lstStyle/>
                    <a:p>
                      <a:pPr algn="ctr"/>
                      <a:r>
                        <a:rPr lang="en-US" sz="2000" dirty="0"/>
                        <a:t>84</a:t>
                      </a:r>
                    </a:p>
                  </a:txBody>
                  <a:tcPr/>
                </a:tc>
                <a:tc>
                  <a:txBody>
                    <a:bodyPr/>
                    <a:lstStyle/>
                    <a:p>
                      <a:pPr algn="ctr"/>
                      <a:r>
                        <a:rPr lang="en-US" sz="2000" dirty="0"/>
                        <a:t>77</a:t>
                      </a:r>
                    </a:p>
                  </a:txBody>
                  <a:tcPr/>
                </a:tc>
                <a:tc>
                  <a:txBody>
                    <a:bodyPr/>
                    <a:lstStyle/>
                    <a:p>
                      <a:pPr algn="ctr"/>
                      <a:r>
                        <a:rPr lang="en-US" sz="2000" b="1" dirty="0">
                          <a:solidFill>
                            <a:srgbClr val="FF0000"/>
                          </a:solidFill>
                        </a:rPr>
                        <a:t>89</a:t>
                      </a:r>
                    </a:p>
                  </a:txBody>
                  <a:tcPr/>
                </a:tc>
                <a:extLst>
                  <a:ext uri="{0D108BD9-81ED-4DB2-BD59-A6C34878D82A}">
                    <a16:rowId xmlns:a16="http://schemas.microsoft.com/office/drawing/2014/main" val="38391462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 TIN</a:t>
                      </a:r>
                      <a:r>
                        <a:rPr lang="en-US" sz="2000" baseline="0" dirty="0"/>
                        <a:t> removal</a:t>
                      </a:r>
                      <a:endParaRPr lang="en-US" sz="2000" dirty="0"/>
                    </a:p>
                  </a:txBody>
                  <a:tcPr/>
                </a:tc>
                <a:tc>
                  <a:txBody>
                    <a:bodyPr/>
                    <a:lstStyle/>
                    <a:p>
                      <a:pPr algn="ctr"/>
                      <a:r>
                        <a:rPr lang="en-US" sz="2000" dirty="0"/>
                        <a:t>68</a:t>
                      </a:r>
                    </a:p>
                  </a:txBody>
                  <a:tcPr/>
                </a:tc>
                <a:tc>
                  <a:txBody>
                    <a:bodyPr/>
                    <a:lstStyle/>
                    <a:p>
                      <a:pPr algn="ctr"/>
                      <a:r>
                        <a:rPr lang="en-US" sz="2000" dirty="0"/>
                        <a:t>42</a:t>
                      </a:r>
                    </a:p>
                  </a:txBody>
                  <a:tcPr/>
                </a:tc>
                <a:tc>
                  <a:txBody>
                    <a:bodyPr/>
                    <a:lstStyle/>
                    <a:p>
                      <a:pPr algn="ctr"/>
                      <a:r>
                        <a:rPr lang="en-US" sz="2000" b="1" dirty="0">
                          <a:solidFill>
                            <a:srgbClr val="FF0000"/>
                          </a:solidFill>
                        </a:rPr>
                        <a:t>73</a:t>
                      </a:r>
                    </a:p>
                  </a:txBody>
                  <a:tcPr/>
                </a:tc>
                <a:extLst>
                  <a:ext uri="{0D108BD9-81ED-4DB2-BD59-A6C34878D82A}">
                    <a16:rowId xmlns:a16="http://schemas.microsoft.com/office/drawing/2014/main" val="31145789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NO</a:t>
                      </a:r>
                      <a:r>
                        <a:rPr lang="en-US" sz="2000" baseline="-25000" dirty="0"/>
                        <a:t>3</a:t>
                      </a:r>
                      <a:r>
                        <a:rPr lang="en-US" sz="2000" baseline="30000" dirty="0"/>
                        <a:t>-</a:t>
                      </a:r>
                      <a:r>
                        <a:rPr lang="en-US" sz="2000" dirty="0"/>
                        <a:t> : NH</a:t>
                      </a:r>
                      <a:r>
                        <a:rPr lang="en-US" sz="2000" baseline="-25000" dirty="0"/>
                        <a:t>4</a:t>
                      </a:r>
                      <a:r>
                        <a:rPr lang="en-US" sz="2000" baseline="30000" dirty="0"/>
                        <a:t>+ </a:t>
                      </a:r>
                      <a:r>
                        <a:rPr lang="en-US" sz="2000" baseline="0" dirty="0"/>
                        <a:t>ratio</a:t>
                      </a:r>
                      <a:endParaRPr lang="en-US" sz="2000" dirty="0"/>
                    </a:p>
                  </a:txBody>
                  <a:tcPr/>
                </a:tc>
                <a:tc>
                  <a:txBody>
                    <a:bodyPr/>
                    <a:lstStyle/>
                    <a:p>
                      <a:pPr algn="ctr"/>
                      <a:r>
                        <a:rPr lang="en-US" sz="2000" dirty="0"/>
                        <a:t>0.07</a:t>
                      </a:r>
                    </a:p>
                  </a:txBody>
                  <a:tcPr/>
                </a:tc>
                <a:tc>
                  <a:txBody>
                    <a:bodyPr/>
                    <a:lstStyle/>
                    <a:p>
                      <a:pPr algn="ctr"/>
                      <a:r>
                        <a:rPr lang="en-US" sz="2000" dirty="0"/>
                        <a:t>0.43</a:t>
                      </a:r>
                    </a:p>
                  </a:txBody>
                  <a:tcPr/>
                </a:tc>
                <a:tc>
                  <a:txBody>
                    <a:bodyPr/>
                    <a:lstStyle/>
                    <a:p>
                      <a:pPr algn="ctr"/>
                      <a:r>
                        <a:rPr lang="en-US" sz="2000" b="1" dirty="0">
                          <a:solidFill>
                            <a:srgbClr val="FF0000"/>
                          </a:solidFill>
                        </a:rPr>
                        <a:t>0.16</a:t>
                      </a:r>
                    </a:p>
                  </a:txBody>
                  <a:tcPr/>
                </a:tc>
                <a:extLst>
                  <a:ext uri="{0D108BD9-81ED-4DB2-BD59-A6C34878D82A}">
                    <a16:rowId xmlns:a16="http://schemas.microsoft.com/office/drawing/2014/main" val="4098313965"/>
                  </a:ext>
                </a:extLst>
              </a:tr>
            </a:tbl>
          </a:graphicData>
        </a:graphic>
      </p:graphicFrame>
      <p:sp>
        <p:nvSpPr>
          <p:cNvPr id="14" name="TextBox 13">
            <a:extLst>
              <a:ext uri="{FF2B5EF4-FFF2-40B4-BE49-F238E27FC236}">
                <a16:creationId xmlns:a16="http://schemas.microsoft.com/office/drawing/2014/main" id="{20A4F5DA-3DA3-4995-9F7F-E7E5DD28BE12}"/>
              </a:ext>
            </a:extLst>
          </p:cNvPr>
          <p:cNvSpPr txBox="1"/>
          <p:nvPr/>
        </p:nvSpPr>
        <p:spPr>
          <a:xfrm>
            <a:off x="9171681" y="507577"/>
            <a:ext cx="3033522" cy="2677656"/>
          </a:xfrm>
          <a:prstGeom prst="rect">
            <a:avLst/>
          </a:prstGeom>
          <a:noFill/>
        </p:spPr>
        <p:txBody>
          <a:bodyPr wrap="square" rtlCol="0">
            <a:spAutoFit/>
          </a:bodyPr>
          <a:lstStyle/>
          <a:p>
            <a:r>
              <a:rPr lang="en-US" sz="2400" u="sng" dirty="0"/>
              <a:t>Nov 9, 2018</a:t>
            </a:r>
          </a:p>
          <a:p>
            <a:r>
              <a:rPr lang="en-US" sz="2400" dirty="0"/>
              <a:t>Added 10% PE to feed, influent </a:t>
            </a:r>
            <a:r>
              <a:rPr lang="en-US" sz="2400" dirty="0" err="1"/>
              <a:t>tCOD</a:t>
            </a:r>
            <a:r>
              <a:rPr lang="en-US" sz="2400" dirty="0"/>
              <a:t> ↑ </a:t>
            </a:r>
            <a:r>
              <a:rPr lang="en-US" sz="2400" b="1" dirty="0"/>
              <a:t>35% </a:t>
            </a:r>
          </a:p>
          <a:p>
            <a:r>
              <a:rPr lang="en-US" sz="2400" i="1" dirty="0"/>
              <a:t>(45 to 61 </a:t>
            </a:r>
            <a:r>
              <a:rPr lang="en-US" sz="2400" i="1" dirty="0" err="1"/>
              <a:t>mgCOD</a:t>
            </a:r>
            <a:r>
              <a:rPr lang="en-US" sz="2400" i="1" dirty="0"/>
              <a:t>/L)</a:t>
            </a:r>
          </a:p>
          <a:p>
            <a:endParaRPr lang="en-US" sz="2400" dirty="0"/>
          </a:p>
          <a:p>
            <a:r>
              <a:rPr lang="en-US" sz="2400" b="1" dirty="0"/>
              <a:t>MLVSS ↑ 152% </a:t>
            </a:r>
          </a:p>
          <a:p>
            <a:r>
              <a:rPr lang="en-US" sz="2400" i="1" dirty="0"/>
              <a:t>(250 to 630 </a:t>
            </a:r>
            <a:r>
              <a:rPr lang="en-US" sz="2400" i="1" dirty="0" err="1"/>
              <a:t>mgVSS</a:t>
            </a:r>
            <a:r>
              <a:rPr lang="en-US" sz="2400" i="1" dirty="0"/>
              <a:t>/L)</a:t>
            </a:r>
          </a:p>
        </p:txBody>
      </p:sp>
      <p:sp>
        <p:nvSpPr>
          <p:cNvPr id="3" name="TextBox 2">
            <a:extLst>
              <a:ext uri="{FF2B5EF4-FFF2-40B4-BE49-F238E27FC236}">
                <a16:creationId xmlns:a16="http://schemas.microsoft.com/office/drawing/2014/main" id="{05302818-1C49-9D43-82BB-9D2861B23C7C}"/>
              </a:ext>
            </a:extLst>
          </p:cNvPr>
          <p:cNvSpPr txBox="1"/>
          <p:nvPr/>
        </p:nvSpPr>
        <p:spPr>
          <a:xfrm>
            <a:off x="9220200" y="3812814"/>
            <a:ext cx="2881967" cy="1938992"/>
          </a:xfrm>
          <a:prstGeom prst="rect">
            <a:avLst/>
          </a:prstGeom>
          <a:noFill/>
          <a:ln w="38100">
            <a:solidFill>
              <a:srgbClr val="FF0101"/>
            </a:solidFill>
          </a:ln>
        </p:spPr>
        <p:txBody>
          <a:bodyPr wrap="square" rtlCol="0">
            <a:spAutoFit/>
          </a:bodyPr>
          <a:lstStyle/>
          <a:p>
            <a:r>
              <a:rPr lang="en-US" sz="2000" b="1" u="sng" dirty="0">
                <a:solidFill>
                  <a:srgbClr val="FF0000"/>
                </a:solidFill>
              </a:rPr>
              <a:t>Conservative estimate of anammox contribution:</a:t>
            </a:r>
            <a:br>
              <a:rPr lang="en-US" sz="2000" dirty="0">
                <a:solidFill>
                  <a:srgbClr val="FF0000"/>
                </a:solidFill>
              </a:rPr>
            </a:br>
            <a:r>
              <a:rPr lang="en-US" sz="2000" dirty="0">
                <a:solidFill>
                  <a:srgbClr val="FF0000"/>
                </a:solidFill>
              </a:rPr>
              <a:t>If all </a:t>
            </a:r>
            <a:r>
              <a:rPr lang="en-US" sz="2000" dirty="0" err="1">
                <a:solidFill>
                  <a:srgbClr val="FF0000"/>
                </a:solidFill>
              </a:rPr>
              <a:t>tCOD</a:t>
            </a:r>
            <a:r>
              <a:rPr lang="en-US" sz="2000" dirty="0">
                <a:solidFill>
                  <a:srgbClr val="FF0000"/>
                </a:solidFill>
              </a:rPr>
              <a:t> removal went to denitrification, </a:t>
            </a:r>
            <a:r>
              <a:rPr lang="en-US" sz="2000" b="1" dirty="0">
                <a:solidFill>
                  <a:srgbClr val="FF0000"/>
                </a:solidFill>
              </a:rPr>
              <a:t>~50-60% of N removal is from anammox</a:t>
            </a:r>
          </a:p>
        </p:txBody>
      </p:sp>
      <p:sp>
        <p:nvSpPr>
          <p:cNvPr id="4" name="Rectangle 3">
            <a:extLst>
              <a:ext uri="{FF2B5EF4-FFF2-40B4-BE49-F238E27FC236}">
                <a16:creationId xmlns:a16="http://schemas.microsoft.com/office/drawing/2014/main" id="{7A8ED2F1-73C7-3740-B241-B10371AF41FF}"/>
              </a:ext>
            </a:extLst>
          </p:cNvPr>
          <p:cNvSpPr/>
          <p:nvPr/>
        </p:nvSpPr>
        <p:spPr>
          <a:xfrm>
            <a:off x="5791200" y="965272"/>
            <a:ext cx="1465054" cy="2050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CB981-CB0E-ED4C-900E-9851FD3A6707}"/>
              </a:ext>
            </a:extLst>
          </p:cNvPr>
          <p:cNvSpPr>
            <a:spLocks noGrp="1"/>
          </p:cNvSpPr>
          <p:nvPr>
            <p:ph type="title"/>
          </p:nvPr>
        </p:nvSpPr>
        <p:spPr>
          <a:xfrm>
            <a:off x="89056" y="139317"/>
            <a:ext cx="8965126" cy="825955"/>
          </a:xfrm>
          <a:ln w="38100">
            <a:solidFill>
              <a:srgbClr val="0070C0"/>
            </a:solidFill>
          </a:ln>
        </p:spPr>
        <p:txBody>
          <a:bodyPr>
            <a:normAutofit/>
          </a:bodyPr>
          <a:lstStyle/>
          <a:p>
            <a:r>
              <a:rPr lang="en-US" b="1" dirty="0">
                <a:solidFill>
                  <a:srgbClr val="0070C0"/>
                </a:solidFill>
              </a:rPr>
              <a:t>From NOB proliferation to suppression</a:t>
            </a:r>
          </a:p>
        </p:txBody>
      </p:sp>
    </p:spTree>
    <p:extLst>
      <p:ext uri="{BB962C8B-B14F-4D97-AF65-F5344CB8AC3E}">
        <p14:creationId xmlns:p14="http://schemas.microsoft.com/office/powerpoint/2010/main" val="249315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CA9B3-5369-4AB1-AA63-18E4E5BDFA9A}"/>
              </a:ext>
            </a:extLst>
          </p:cNvPr>
          <p:cNvSpPr>
            <a:spLocks noGrp="1"/>
          </p:cNvSpPr>
          <p:nvPr>
            <p:ph type="title"/>
          </p:nvPr>
        </p:nvSpPr>
        <p:spPr>
          <a:xfrm>
            <a:off x="533400" y="152400"/>
            <a:ext cx="10515600" cy="829633"/>
          </a:xfrm>
          <a:noFill/>
          <a:ln w="38100">
            <a:solidFill>
              <a:srgbClr val="0070C0"/>
            </a:solidFill>
          </a:ln>
        </p:spPr>
        <p:txBody>
          <a:bodyPr/>
          <a:lstStyle/>
          <a:p>
            <a:pPr algn="ctr"/>
            <a:r>
              <a:rPr lang="en-US" b="1" dirty="0" err="1">
                <a:solidFill>
                  <a:srgbClr val="0070C0"/>
                </a:solidFill>
              </a:rPr>
              <a:t>Nitrifier</a:t>
            </a:r>
            <a:r>
              <a:rPr lang="en-US" b="1" dirty="0">
                <a:solidFill>
                  <a:srgbClr val="0070C0"/>
                </a:solidFill>
              </a:rPr>
              <a:t> shift from carriers to suspension</a:t>
            </a:r>
          </a:p>
        </p:txBody>
      </p:sp>
      <p:sp>
        <p:nvSpPr>
          <p:cNvPr id="3" name="Content Placeholder 2">
            <a:extLst>
              <a:ext uri="{FF2B5EF4-FFF2-40B4-BE49-F238E27FC236}">
                <a16:creationId xmlns:a16="http://schemas.microsoft.com/office/drawing/2014/main" id="{60AAB08E-B973-4018-A2E5-3ACA7766CB92}"/>
              </a:ext>
            </a:extLst>
          </p:cNvPr>
          <p:cNvSpPr>
            <a:spLocks noGrp="1"/>
          </p:cNvSpPr>
          <p:nvPr>
            <p:ph idx="1"/>
          </p:nvPr>
        </p:nvSpPr>
        <p:spPr>
          <a:xfrm>
            <a:off x="7924800" y="3124200"/>
            <a:ext cx="4100699" cy="1905000"/>
          </a:xfrm>
        </p:spPr>
        <p:txBody>
          <a:bodyPr>
            <a:normAutofit/>
          </a:bodyPr>
          <a:lstStyle/>
          <a:p>
            <a:pPr marL="0" indent="0">
              <a:buNone/>
            </a:pPr>
            <a:r>
              <a:rPr lang="en-US" sz="2600" i="1" dirty="0"/>
              <a:t>This is important because NOB are more easily washed out from suspension via SRT than from carriers</a:t>
            </a:r>
          </a:p>
        </p:txBody>
      </p:sp>
      <p:grpSp>
        <p:nvGrpSpPr>
          <p:cNvPr id="9" name="Group 8">
            <a:extLst>
              <a:ext uri="{FF2B5EF4-FFF2-40B4-BE49-F238E27FC236}">
                <a16:creationId xmlns:a16="http://schemas.microsoft.com/office/drawing/2014/main" id="{868660DB-44FE-4F12-9997-915C963FDAC3}"/>
              </a:ext>
            </a:extLst>
          </p:cNvPr>
          <p:cNvGrpSpPr/>
          <p:nvPr/>
        </p:nvGrpSpPr>
        <p:grpSpPr>
          <a:xfrm>
            <a:off x="228600" y="990600"/>
            <a:ext cx="7086600" cy="5809455"/>
            <a:chOff x="304800" y="1375817"/>
            <a:chExt cx="6300167" cy="5074826"/>
          </a:xfrm>
        </p:grpSpPr>
        <p:grpSp>
          <p:nvGrpSpPr>
            <p:cNvPr id="7" name="Group 6">
              <a:extLst>
                <a:ext uri="{FF2B5EF4-FFF2-40B4-BE49-F238E27FC236}">
                  <a16:creationId xmlns:a16="http://schemas.microsoft.com/office/drawing/2014/main" id="{7993F0AA-E767-4FAB-BDC5-EB9DC602D66D}"/>
                </a:ext>
              </a:extLst>
            </p:cNvPr>
            <p:cNvGrpSpPr/>
            <p:nvPr/>
          </p:nvGrpSpPr>
          <p:grpSpPr>
            <a:xfrm>
              <a:off x="304800" y="1905000"/>
              <a:ext cx="6300167" cy="4545643"/>
              <a:chOff x="1199688" y="2397177"/>
              <a:chExt cx="5766767" cy="4460823"/>
            </a:xfrm>
          </p:grpSpPr>
          <p:pic>
            <p:nvPicPr>
              <p:cNvPr id="4" name="Picture 3">
                <a:extLst>
                  <a:ext uri="{FF2B5EF4-FFF2-40B4-BE49-F238E27FC236}">
                    <a16:creationId xmlns:a16="http://schemas.microsoft.com/office/drawing/2014/main" id="{441829E5-7906-4D4E-80D1-1E4FDE9F5D88}"/>
                  </a:ext>
                </a:extLst>
              </p:cNvPr>
              <p:cNvPicPr>
                <a:picLocks noChangeAspect="1"/>
              </p:cNvPicPr>
              <p:nvPr/>
            </p:nvPicPr>
            <p:blipFill>
              <a:blip r:embed="rId3"/>
              <a:stretch>
                <a:fillRect/>
              </a:stretch>
            </p:blipFill>
            <p:spPr>
              <a:xfrm>
                <a:off x="1199688" y="2819400"/>
                <a:ext cx="5766767" cy="4038600"/>
              </a:xfrm>
              <a:prstGeom prst="rect">
                <a:avLst/>
              </a:prstGeom>
            </p:spPr>
          </p:pic>
          <p:cxnSp>
            <p:nvCxnSpPr>
              <p:cNvPr id="5" name="Straight Arrow Connector 4">
                <a:extLst>
                  <a:ext uri="{FF2B5EF4-FFF2-40B4-BE49-F238E27FC236}">
                    <a16:creationId xmlns:a16="http://schemas.microsoft.com/office/drawing/2014/main" id="{62083EEE-E811-42AE-825E-B3A5373D17EB}"/>
                  </a:ext>
                </a:extLst>
              </p:cNvPr>
              <p:cNvCxnSpPr/>
              <p:nvPr/>
            </p:nvCxnSpPr>
            <p:spPr>
              <a:xfrm>
                <a:off x="3897279" y="3327851"/>
                <a:ext cx="939114"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0C71352B-87C4-4161-912A-AD80CD76156C}"/>
                  </a:ext>
                </a:extLst>
              </p:cNvPr>
              <p:cNvSpPr txBox="1"/>
              <p:nvPr/>
            </p:nvSpPr>
            <p:spPr>
              <a:xfrm>
                <a:off x="3850134" y="2397177"/>
                <a:ext cx="1797928" cy="923330"/>
              </a:xfrm>
              <a:prstGeom prst="rect">
                <a:avLst/>
              </a:prstGeom>
              <a:noFill/>
            </p:spPr>
            <p:txBody>
              <a:bodyPr wrap="none" rtlCol="0">
                <a:spAutoFit/>
              </a:bodyPr>
              <a:lstStyle/>
              <a:p>
                <a:r>
                  <a:rPr lang="en-US" dirty="0"/>
                  <a:t>10% PE feed and </a:t>
                </a:r>
              </a:p>
              <a:p>
                <a:r>
                  <a:rPr lang="en-US" dirty="0"/>
                  <a:t>mixed liquor </a:t>
                </a:r>
              </a:p>
              <a:p>
                <a:r>
                  <a:rPr lang="en-US" dirty="0"/>
                  <a:t>addition</a:t>
                </a:r>
              </a:p>
            </p:txBody>
          </p:sp>
        </p:grpSp>
        <p:sp>
          <p:nvSpPr>
            <p:cNvPr id="8" name="TextBox 7">
              <a:extLst>
                <a:ext uri="{FF2B5EF4-FFF2-40B4-BE49-F238E27FC236}">
                  <a16:creationId xmlns:a16="http://schemas.microsoft.com/office/drawing/2014/main" id="{0359A482-BA46-4F07-8165-4992D4B2D430}"/>
                </a:ext>
              </a:extLst>
            </p:cNvPr>
            <p:cNvSpPr txBox="1"/>
            <p:nvPr/>
          </p:nvSpPr>
          <p:spPr>
            <a:xfrm>
              <a:off x="1752600" y="1375817"/>
              <a:ext cx="3728328"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Maximum AOB and NOB activity</a:t>
              </a:r>
            </a:p>
          </p:txBody>
        </p:sp>
      </p:grpSp>
    </p:spTree>
    <p:extLst>
      <p:ext uri="{BB962C8B-B14F-4D97-AF65-F5344CB8AC3E}">
        <p14:creationId xmlns:p14="http://schemas.microsoft.com/office/powerpoint/2010/main" val="401168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E41A40A-B11C-834F-A272-AC2FCFB68F18}"/>
              </a:ext>
            </a:extLst>
          </p:cNvPr>
          <p:cNvSpPr>
            <a:spLocks noGrp="1"/>
          </p:cNvSpPr>
          <p:nvPr>
            <p:ph type="title"/>
          </p:nvPr>
        </p:nvSpPr>
        <p:spPr>
          <a:xfrm>
            <a:off x="54166" y="37184"/>
            <a:ext cx="11985434" cy="695274"/>
          </a:xfrm>
          <a:ln w="38100">
            <a:solidFill>
              <a:srgbClr val="0070C0"/>
            </a:solidFill>
          </a:ln>
        </p:spPr>
        <p:txBody>
          <a:bodyPr>
            <a:noAutofit/>
          </a:bodyPr>
          <a:lstStyle/>
          <a:p>
            <a:r>
              <a:rPr lang="en-US" sz="3600" b="1" dirty="0">
                <a:solidFill>
                  <a:srgbClr val="0070C0"/>
                </a:solidFill>
                <a:latin typeface="Times New Roman" panose="02020603050405020304" pitchFamily="18" charset="0"/>
                <a:cs typeface="Times New Roman" panose="02020603050405020304" pitchFamily="18" charset="0"/>
              </a:rPr>
              <a:t>Strategy 2: High Rate </a:t>
            </a:r>
            <a:r>
              <a:rPr lang="en-US" sz="3600" b="1" dirty="0" err="1">
                <a:solidFill>
                  <a:srgbClr val="0070C0"/>
                </a:solidFill>
                <a:latin typeface="Times New Roman" panose="02020603050405020304" pitchFamily="18" charset="0"/>
                <a:cs typeface="Times New Roman" panose="02020603050405020304" pitchFamily="18" charset="0"/>
              </a:rPr>
              <a:t>BioP</a:t>
            </a:r>
            <a:r>
              <a:rPr lang="en-US" sz="3600" b="1" dirty="0">
                <a:solidFill>
                  <a:srgbClr val="0070C0"/>
                </a:solidFill>
                <a:latin typeface="Times New Roman" panose="02020603050405020304" pitchFamily="18" charset="0"/>
                <a:cs typeface="Times New Roman" panose="02020603050405020304" pitchFamily="18" charset="0"/>
              </a:rPr>
              <a:t> followed by </a:t>
            </a:r>
            <a:r>
              <a:rPr lang="en-US" sz="3600" b="1" dirty="0" err="1">
                <a:solidFill>
                  <a:srgbClr val="0070C0"/>
                </a:solidFill>
                <a:latin typeface="Times New Roman" panose="02020603050405020304" pitchFamily="18" charset="0"/>
                <a:cs typeface="Times New Roman" panose="02020603050405020304" pitchFamily="18" charset="0"/>
              </a:rPr>
              <a:t>Deammonification</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75C7970-2DCC-534A-800C-F55E746EBAC1}"/>
              </a:ext>
            </a:extLst>
          </p:cNvPr>
          <p:cNvSpPr txBox="1"/>
          <p:nvPr/>
        </p:nvSpPr>
        <p:spPr>
          <a:xfrm>
            <a:off x="418870" y="1295400"/>
            <a:ext cx="8191730" cy="3600986"/>
          </a:xfrm>
          <a:prstGeom prst="rect">
            <a:avLst/>
          </a:prstGeom>
          <a:solidFill>
            <a:schemeClr val="bg1"/>
          </a:solidFill>
          <a:ln w="38100">
            <a:noFill/>
          </a:ln>
        </p:spPr>
        <p:txBody>
          <a:bodyPr wrap="square" rtlCol="0">
            <a:spAutoFit/>
          </a:bodyPr>
          <a:lstStyle/>
          <a:p>
            <a:r>
              <a:rPr lang="en-US" sz="2800" b="1" u="sng" dirty="0"/>
              <a:t>Lessons Learned:</a:t>
            </a:r>
          </a:p>
          <a:p>
            <a:r>
              <a:rPr lang="en-US" sz="2800" dirty="0"/>
              <a:t>Mainstream </a:t>
            </a:r>
            <a:r>
              <a:rPr lang="en-US" sz="2800" dirty="0" err="1"/>
              <a:t>deammonification</a:t>
            </a:r>
            <a:r>
              <a:rPr lang="en-US" sz="2800" dirty="0"/>
              <a:t> is feasible but depends strongly on </a:t>
            </a:r>
            <a:r>
              <a:rPr lang="en-US" sz="2800" b="1" dirty="0">
                <a:solidFill>
                  <a:srgbClr val="FF0000"/>
                </a:solidFill>
              </a:rPr>
              <a:t>aggregate architecture</a:t>
            </a:r>
          </a:p>
          <a:p>
            <a:pPr marL="800100" lvl="1" indent="-342900">
              <a:buFont typeface="Arial" panose="020B0604020202020204" pitchFamily="34" charset="0"/>
              <a:buChar char="•"/>
            </a:pPr>
            <a:r>
              <a:rPr lang="en-US" sz="2400" dirty="0"/>
              <a:t>Performance is greatly aided by hybrid systems with elevated </a:t>
            </a:r>
            <a:r>
              <a:rPr lang="en-US" sz="2400" b="1" dirty="0">
                <a:solidFill>
                  <a:srgbClr val="FF0000"/>
                </a:solidFill>
              </a:rPr>
              <a:t>suspended growth biomass </a:t>
            </a:r>
            <a:r>
              <a:rPr lang="en-US" sz="2400" dirty="0"/>
              <a:t>and small amounts of influent COD </a:t>
            </a:r>
          </a:p>
          <a:p>
            <a:pPr marL="800100" lvl="1" indent="-342900">
              <a:buFont typeface="Arial" panose="020B0604020202020204" pitchFamily="34" charset="0"/>
              <a:buChar char="•"/>
            </a:pPr>
            <a:r>
              <a:rPr lang="en-US" sz="2400" i="1" dirty="0"/>
              <a:t>Future efforts are warranted to increase anammox contribution to total N removal, and to integrate </a:t>
            </a:r>
            <a:r>
              <a:rPr lang="en-US" sz="2400" i="1" dirty="0" err="1"/>
              <a:t>bioP</a:t>
            </a:r>
            <a:r>
              <a:rPr lang="en-US" sz="2400" i="1" dirty="0"/>
              <a:t> directly in anammox processes</a:t>
            </a:r>
          </a:p>
        </p:txBody>
      </p:sp>
      <p:pic>
        <p:nvPicPr>
          <p:cNvPr id="17" name="Picture 16">
            <a:extLst>
              <a:ext uri="{FF2B5EF4-FFF2-40B4-BE49-F238E27FC236}">
                <a16:creationId xmlns:a16="http://schemas.microsoft.com/office/drawing/2014/main" id="{1D6BEE19-D753-604B-88EA-722EB6D0C5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36" t="9388" r="47047" b="5703"/>
          <a:stretch/>
        </p:blipFill>
        <p:spPr>
          <a:xfrm>
            <a:off x="9067800" y="2339524"/>
            <a:ext cx="2514600" cy="4324583"/>
          </a:xfrm>
          <a:prstGeom prst="rect">
            <a:avLst/>
          </a:prstGeom>
        </p:spPr>
      </p:pic>
      <p:pic>
        <p:nvPicPr>
          <p:cNvPr id="18" name="Picture 17" descr="R2 15.8.12.jpg">
            <a:extLst>
              <a:ext uri="{FF2B5EF4-FFF2-40B4-BE49-F238E27FC236}">
                <a16:creationId xmlns:a16="http://schemas.microsoft.com/office/drawing/2014/main" id="{F1B07070-1099-514D-8596-B249AEA8A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401" y="836688"/>
            <a:ext cx="1840074" cy="1385468"/>
          </a:xfrm>
          <a:prstGeom prst="rect">
            <a:avLst/>
          </a:prstGeom>
          <a:ln>
            <a:solidFill>
              <a:schemeClr val="tx1"/>
            </a:solidFill>
          </a:ln>
        </p:spPr>
      </p:pic>
    </p:spTree>
    <p:extLst>
      <p:ext uri="{BB962C8B-B14F-4D97-AF65-F5344CB8AC3E}">
        <p14:creationId xmlns:p14="http://schemas.microsoft.com/office/powerpoint/2010/main" val="254783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AutoShape 3"/>
          <p:cNvSpPr>
            <a:spLocks noChangeArrowheads="1"/>
          </p:cNvSpPr>
          <p:nvPr/>
        </p:nvSpPr>
        <p:spPr bwMode="auto">
          <a:xfrm>
            <a:off x="1524000" y="4901158"/>
            <a:ext cx="8892480" cy="1254224"/>
          </a:xfrm>
          <a:prstGeom prst="roundRect">
            <a:avLst>
              <a:gd name="adj" fmla="val 16667"/>
            </a:avLst>
          </a:prstGeom>
          <a:solidFill>
            <a:schemeClr val="bg1">
              <a:alpha val="3999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z="1400">
              <a:solidFill>
                <a:srgbClr val="FFFFFF"/>
              </a:solidFill>
              <a:latin typeface="Arial" charset="0"/>
              <a:ea typeface="ＭＳ Ｐゴシック" charset="0"/>
              <a:cs typeface="ＭＳ Ｐゴシック" charset="0"/>
            </a:endParaRPr>
          </a:p>
        </p:txBody>
      </p:sp>
      <p:sp>
        <p:nvSpPr>
          <p:cNvPr id="16388" name="AutoShape 4"/>
          <p:cNvSpPr>
            <a:spLocks noChangeArrowheads="1"/>
          </p:cNvSpPr>
          <p:nvPr/>
        </p:nvSpPr>
        <p:spPr bwMode="auto">
          <a:xfrm>
            <a:off x="1631504" y="914400"/>
            <a:ext cx="9036496" cy="2209800"/>
          </a:xfrm>
          <a:prstGeom prst="roundRect">
            <a:avLst>
              <a:gd name="adj" fmla="val 16667"/>
            </a:avLst>
          </a:prstGeom>
          <a:solidFill>
            <a:schemeClr val="bg1">
              <a:alpha val="55000"/>
            </a:schemeClr>
          </a:solidFill>
          <a:ln>
            <a:noFill/>
          </a:ln>
        </p:spPr>
        <p:txBody>
          <a:bodyPr wrap="none" anchor="ctr"/>
          <a:lstStyle/>
          <a:p>
            <a:pPr algn="ct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6389" name="Rectangle 6"/>
          <p:cNvSpPr>
            <a:spLocks noGrp="1" noChangeArrowheads="1"/>
          </p:cNvSpPr>
          <p:nvPr>
            <p:ph type="subTitle" idx="1"/>
          </p:nvPr>
        </p:nvSpPr>
        <p:spPr>
          <a:xfrm>
            <a:off x="2438400" y="5553266"/>
            <a:ext cx="7416824" cy="1216124"/>
          </a:xfrm>
        </p:spPr>
        <p:txBody>
          <a:bodyPr/>
          <a:lstStyle/>
          <a:p>
            <a:pPr eaLnBrk="1" hangingPunct="1"/>
            <a:r>
              <a:rPr lang="en-US" sz="2000" b="1" dirty="0">
                <a:solidFill>
                  <a:schemeClr val="tx1"/>
                </a:solidFill>
                <a:latin typeface="Times New Roman" charset="0"/>
                <a:ea typeface="Osaka" charset="0"/>
                <a:cs typeface="Osaka" charset="0"/>
              </a:rPr>
              <a:t>George Wells</a:t>
            </a:r>
            <a:endParaRPr lang="en-US" sz="1600" b="1" dirty="0">
              <a:solidFill>
                <a:schemeClr val="tx1"/>
              </a:solidFill>
              <a:latin typeface="Times New Roman" charset="0"/>
              <a:ea typeface="Osaka" charset="0"/>
              <a:cs typeface="Osaka" charset="0"/>
            </a:endParaRPr>
          </a:p>
          <a:p>
            <a:pPr eaLnBrk="1" hangingPunct="1"/>
            <a:r>
              <a:rPr lang="en-US" sz="1600" b="1" dirty="0">
                <a:solidFill>
                  <a:schemeClr val="tx1"/>
                </a:solidFill>
                <a:latin typeface="Times New Roman" charset="0"/>
                <a:ea typeface="Osaka" charset="0"/>
                <a:cs typeface="Osaka" charset="0"/>
              </a:rPr>
              <a:t>Department of Civil &amp; Environmental Engineering</a:t>
            </a:r>
          </a:p>
          <a:p>
            <a:pPr eaLnBrk="1" hangingPunct="1"/>
            <a:r>
              <a:rPr lang="en-US" sz="1600" b="1" dirty="0">
                <a:solidFill>
                  <a:schemeClr val="tx1"/>
                </a:solidFill>
                <a:latin typeface="Times New Roman" charset="0"/>
                <a:ea typeface="Osaka" charset="0"/>
                <a:cs typeface="Osaka" charset="0"/>
              </a:rPr>
              <a:t>Northwestern University</a:t>
            </a:r>
            <a:endParaRPr lang="en-US" sz="2000" b="1" dirty="0">
              <a:solidFill>
                <a:schemeClr val="tx1"/>
              </a:solidFill>
              <a:latin typeface="Times New Roman" charset="0"/>
              <a:ea typeface="Osaka" charset="0"/>
              <a:cs typeface="Osaka" charset="0"/>
            </a:endParaRPr>
          </a:p>
        </p:txBody>
      </p:sp>
      <p:sp>
        <p:nvSpPr>
          <p:cNvPr id="16390" name="Rectangle 7"/>
          <p:cNvSpPr>
            <a:spLocks noChangeArrowheads="1"/>
          </p:cNvSpPr>
          <p:nvPr/>
        </p:nvSpPr>
        <p:spPr bwMode="auto">
          <a:xfrm>
            <a:off x="6854825" y="-96838"/>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6391" name="Rectangle 5"/>
          <p:cNvSpPr>
            <a:spLocks noGrp="1" noChangeArrowheads="1"/>
          </p:cNvSpPr>
          <p:nvPr>
            <p:ph type="ctrTitle"/>
          </p:nvPr>
        </p:nvSpPr>
        <p:spPr>
          <a:xfrm>
            <a:off x="244252" y="667288"/>
            <a:ext cx="11811000" cy="1371600"/>
          </a:xfrm>
        </p:spPr>
        <p:txBody>
          <a:bodyPr>
            <a:noAutofit/>
          </a:bodyPr>
          <a:lstStyle/>
          <a:p>
            <a:r>
              <a:rPr lang="en-US" b="1" dirty="0">
                <a:solidFill>
                  <a:srgbClr val="7030A0"/>
                </a:solidFill>
              </a:rPr>
              <a:t>Towards Integrated Mainstream Shortcut Nitrogen and Biological Phosphorus Removal</a:t>
            </a:r>
            <a:br>
              <a:rPr lang="en-US" sz="3600" b="1" dirty="0">
                <a:solidFill>
                  <a:srgbClr val="7030A0"/>
                </a:solidFill>
                <a:ea typeface="Osaka" charset="0"/>
                <a:cs typeface="Osaka" charset="0"/>
              </a:rPr>
            </a:br>
            <a:endParaRPr lang="en-US" sz="3600" b="1" dirty="0">
              <a:solidFill>
                <a:srgbClr val="7030A0"/>
              </a:solidFill>
              <a:ea typeface="Osaka" charset="0"/>
              <a:cs typeface="Osaka" charset="0"/>
            </a:endParaRPr>
          </a:p>
        </p:txBody>
      </p:sp>
      <p:pic>
        <p:nvPicPr>
          <p:cNvPr id="9" name="Picture 16" descr="Sample1_v20_EDF.JPG">
            <a:extLst>
              <a:ext uri="{FF2B5EF4-FFF2-40B4-BE49-F238E27FC236}">
                <a16:creationId xmlns:a16="http://schemas.microsoft.com/office/drawing/2014/main" id="{F4FD6F7A-7D45-E74B-90BA-65FD38EB55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0536" y="2257466"/>
            <a:ext cx="2776510" cy="2057400"/>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pic>
        <p:nvPicPr>
          <p:cNvPr id="10" name="Picture 9" descr="R2 15.8.12.jpg">
            <a:extLst>
              <a:ext uri="{FF2B5EF4-FFF2-40B4-BE49-F238E27FC236}">
                <a16:creationId xmlns:a16="http://schemas.microsoft.com/office/drawing/2014/main" id="{76C134FD-DF6D-C945-8012-6CA5158B2F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8927" y="2267147"/>
            <a:ext cx="2734971" cy="2059273"/>
          </a:xfrm>
          <a:prstGeom prst="rect">
            <a:avLst/>
          </a:prstGeom>
          <a:ln>
            <a:solidFill>
              <a:schemeClr val="tx1"/>
            </a:solidFill>
          </a:ln>
        </p:spPr>
      </p:pic>
      <p:grpSp>
        <p:nvGrpSpPr>
          <p:cNvPr id="11" name="Group 12">
            <a:extLst>
              <a:ext uri="{FF2B5EF4-FFF2-40B4-BE49-F238E27FC236}">
                <a16:creationId xmlns:a16="http://schemas.microsoft.com/office/drawing/2014/main" id="{B7EF3C93-031A-A341-A28D-153CE0E45534}"/>
              </a:ext>
            </a:extLst>
          </p:cNvPr>
          <p:cNvGrpSpPr>
            <a:grpSpLocks/>
          </p:cNvGrpSpPr>
          <p:nvPr/>
        </p:nvGrpSpPr>
        <p:grpSpPr bwMode="auto">
          <a:xfrm>
            <a:off x="1524000" y="4599177"/>
            <a:ext cx="9144000" cy="912813"/>
            <a:chOff x="0" y="0"/>
            <a:chExt cx="5760" cy="575"/>
          </a:xfrm>
        </p:grpSpPr>
        <p:sp>
          <p:nvSpPr>
            <p:cNvPr id="12" name="Rectangle 13">
              <a:extLst>
                <a:ext uri="{FF2B5EF4-FFF2-40B4-BE49-F238E27FC236}">
                  <a16:creationId xmlns:a16="http://schemas.microsoft.com/office/drawing/2014/main" id="{17F4D1CC-2E0E-A240-A0FC-D1818A9F6012}"/>
                </a:ext>
              </a:extLst>
            </p:cNvPr>
            <p:cNvSpPr>
              <a:spLocks noChangeArrowheads="1"/>
            </p:cNvSpPr>
            <p:nvPr/>
          </p:nvSpPr>
          <p:spPr bwMode="auto">
            <a:xfrm>
              <a:off x="960" y="287"/>
              <a:ext cx="4800" cy="288"/>
            </a:xfrm>
            <a:prstGeom prst="rect">
              <a:avLst/>
            </a:prstGeom>
            <a:solidFill>
              <a:srgbClr val="571963"/>
            </a:solidFill>
            <a:ln w="9525">
              <a:noFill/>
              <a:miter lim="800000"/>
              <a:headEnd/>
              <a:tailEnd/>
            </a:ln>
            <a:effectLst/>
          </p:spPr>
          <p:txBody>
            <a:bodyPr wrap="none" anchor="ctr"/>
            <a:lstStyle/>
            <a:p>
              <a:endParaRPr lang="en-US"/>
            </a:p>
          </p:txBody>
        </p:sp>
        <p:sp>
          <p:nvSpPr>
            <p:cNvPr id="13" name="Rectangle 14">
              <a:extLst>
                <a:ext uri="{FF2B5EF4-FFF2-40B4-BE49-F238E27FC236}">
                  <a16:creationId xmlns:a16="http://schemas.microsoft.com/office/drawing/2014/main" id="{87914814-6735-CC41-8BE4-5D09BBAA5143}"/>
                </a:ext>
              </a:extLst>
            </p:cNvPr>
            <p:cNvSpPr>
              <a:spLocks noChangeArrowheads="1"/>
            </p:cNvSpPr>
            <p:nvPr/>
          </p:nvSpPr>
          <p:spPr bwMode="auto">
            <a:xfrm>
              <a:off x="0" y="0"/>
              <a:ext cx="1680" cy="288"/>
            </a:xfrm>
            <a:prstGeom prst="rect">
              <a:avLst/>
            </a:prstGeom>
            <a:solidFill>
              <a:srgbClr val="333399"/>
            </a:solidFill>
            <a:ln w="9525">
              <a:noFill/>
              <a:miter lim="800000"/>
              <a:headEnd/>
              <a:tailEnd/>
            </a:ln>
            <a:effectLst/>
          </p:spPr>
          <p:txBody>
            <a:bodyPr wrap="none" anchor="ctr"/>
            <a:lstStyle/>
            <a:p>
              <a:endParaRPr lang="en-US"/>
            </a:p>
          </p:txBody>
        </p:sp>
        <p:pic>
          <p:nvPicPr>
            <p:cNvPr id="14" name="Picture 15" descr="McC">
              <a:extLst>
                <a:ext uri="{FF2B5EF4-FFF2-40B4-BE49-F238E27FC236}">
                  <a16:creationId xmlns:a16="http://schemas.microsoft.com/office/drawing/2014/main" id="{93128CD2-A810-1B44-8DA0-93F5DCC4EEFA}"/>
                </a:ext>
              </a:extLst>
            </p:cNvPr>
            <p:cNvPicPr>
              <a:picLocks noChangeAspect="1" noChangeArrowheads="1"/>
            </p:cNvPicPr>
            <p:nvPr/>
          </p:nvPicPr>
          <p:blipFill>
            <a:blip r:embed="rId5" cstate="print"/>
            <a:srcRect/>
            <a:stretch>
              <a:fillRect/>
            </a:stretch>
          </p:blipFill>
          <p:spPr bwMode="auto">
            <a:xfrm>
              <a:off x="513" y="48"/>
              <a:ext cx="3087" cy="240"/>
            </a:xfrm>
            <a:prstGeom prst="rect">
              <a:avLst/>
            </a:prstGeom>
            <a:noFill/>
            <a:ln w="9525">
              <a:noFill/>
              <a:miter lim="800000"/>
              <a:headEnd/>
              <a:tailEnd/>
            </a:ln>
          </p:spPr>
        </p:pic>
        <p:pic>
          <p:nvPicPr>
            <p:cNvPr id="15" name="Picture 16" descr="NU">
              <a:extLst>
                <a:ext uri="{FF2B5EF4-FFF2-40B4-BE49-F238E27FC236}">
                  <a16:creationId xmlns:a16="http://schemas.microsoft.com/office/drawing/2014/main" id="{68292635-E1A3-FC4A-A6F3-3E2D66D3BA26}"/>
                </a:ext>
              </a:extLst>
            </p:cNvPr>
            <p:cNvPicPr>
              <a:picLocks noChangeAspect="1" noChangeArrowheads="1"/>
            </p:cNvPicPr>
            <p:nvPr/>
          </p:nvPicPr>
          <p:blipFill>
            <a:blip r:embed="rId6" cstate="print"/>
            <a:srcRect/>
            <a:stretch>
              <a:fillRect/>
            </a:stretch>
          </p:blipFill>
          <p:spPr bwMode="auto">
            <a:xfrm>
              <a:off x="1056" y="361"/>
              <a:ext cx="2093" cy="167"/>
            </a:xfrm>
            <a:prstGeom prst="rect">
              <a:avLst/>
            </a:prstGeom>
            <a:noFill/>
          </p:spPr>
        </p:pic>
      </p:grpSp>
      <p:pic>
        <p:nvPicPr>
          <p:cNvPr id="16" name="Picture 15">
            <a:extLst>
              <a:ext uri="{FF2B5EF4-FFF2-40B4-BE49-F238E27FC236}">
                <a16:creationId xmlns:a16="http://schemas.microsoft.com/office/drawing/2014/main" id="{F7267609-3A94-2F49-9531-12A55C53A9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928" r="3633"/>
          <a:stretch/>
        </p:blipFill>
        <p:spPr>
          <a:xfrm>
            <a:off x="7899373" y="2253972"/>
            <a:ext cx="2776510" cy="2047719"/>
          </a:xfrm>
          <a:prstGeom prst="rect">
            <a:avLst/>
          </a:prstGeom>
        </p:spPr>
      </p:pic>
    </p:spTree>
    <p:extLst>
      <p:ext uri="{BB962C8B-B14F-4D97-AF65-F5344CB8AC3E}">
        <p14:creationId xmlns:p14="http://schemas.microsoft.com/office/powerpoint/2010/main" val="3709106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997706-E4CD-4D25-866E-9D70762872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93" t="6248" r="3726" b="19923"/>
          <a:stretch/>
        </p:blipFill>
        <p:spPr>
          <a:xfrm>
            <a:off x="4710668" y="1461507"/>
            <a:ext cx="7407804" cy="5167893"/>
          </a:xfrm>
          <a:prstGeom prst="rect">
            <a:avLst/>
          </a:prstGeom>
        </p:spPr>
      </p:pic>
      <p:sp>
        <p:nvSpPr>
          <p:cNvPr id="3" name="TextBox 2">
            <a:extLst>
              <a:ext uri="{FF2B5EF4-FFF2-40B4-BE49-F238E27FC236}">
                <a16:creationId xmlns:a16="http://schemas.microsoft.com/office/drawing/2014/main" id="{B51DA1CB-CAA5-4358-B3EA-0176DA5AAEB6}"/>
              </a:ext>
            </a:extLst>
          </p:cNvPr>
          <p:cNvSpPr txBox="1"/>
          <p:nvPr/>
        </p:nvSpPr>
        <p:spPr>
          <a:xfrm>
            <a:off x="9585355" y="1461509"/>
            <a:ext cx="2382981" cy="923330"/>
          </a:xfrm>
          <a:prstGeom prst="rect">
            <a:avLst/>
          </a:prstGeom>
          <a:solidFill>
            <a:schemeClr val="accent2">
              <a:lumMod val="60000"/>
              <a:lumOff val="4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2x  Partial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Nitritation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/Anammox SBRs in parallel</a:t>
            </a:r>
          </a:p>
        </p:txBody>
      </p:sp>
      <p:cxnSp>
        <p:nvCxnSpPr>
          <p:cNvPr id="8" name="Straight Arrow Connector 7">
            <a:extLst>
              <a:ext uri="{FF2B5EF4-FFF2-40B4-BE49-F238E27FC236}">
                <a16:creationId xmlns:a16="http://schemas.microsoft.com/office/drawing/2014/main" id="{49FC64BE-6B52-43F0-8FCA-48FABC43167A}"/>
              </a:ext>
            </a:extLst>
          </p:cNvPr>
          <p:cNvCxnSpPr>
            <a:stCxn id="3" idx="2"/>
          </p:cNvCxnSpPr>
          <p:nvPr/>
        </p:nvCxnSpPr>
        <p:spPr>
          <a:xfrm flipH="1">
            <a:off x="10376174" y="2384839"/>
            <a:ext cx="400672" cy="123412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ED02E63-3FAE-47B4-BB58-0743ADE7DDBC}"/>
              </a:ext>
            </a:extLst>
          </p:cNvPr>
          <p:cNvCxnSpPr>
            <a:cxnSpLocks/>
            <a:stCxn id="3" idx="2"/>
          </p:cNvCxnSpPr>
          <p:nvPr/>
        </p:nvCxnSpPr>
        <p:spPr>
          <a:xfrm>
            <a:off x="10776846" y="2384839"/>
            <a:ext cx="403591" cy="123117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B6BB371-611B-40BF-A9C1-F0376B9724D4}"/>
              </a:ext>
            </a:extLst>
          </p:cNvPr>
          <p:cNvSpPr txBox="1"/>
          <p:nvPr/>
        </p:nvSpPr>
        <p:spPr>
          <a:xfrm>
            <a:off x="6806965" y="1461508"/>
            <a:ext cx="1608526" cy="646331"/>
          </a:xfrm>
          <a:prstGeom prst="rect">
            <a:avLst/>
          </a:prstGeom>
          <a:solidFill>
            <a:schemeClr val="accent2">
              <a:lumMod val="60000"/>
              <a:lumOff val="4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1x High Rate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BioP</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SBR</a:t>
            </a:r>
          </a:p>
        </p:txBody>
      </p:sp>
      <p:cxnSp>
        <p:nvCxnSpPr>
          <p:cNvPr id="12" name="Straight Arrow Connector 11">
            <a:extLst>
              <a:ext uri="{FF2B5EF4-FFF2-40B4-BE49-F238E27FC236}">
                <a16:creationId xmlns:a16="http://schemas.microsoft.com/office/drawing/2014/main" id="{D7C71222-6F13-47F2-A52A-4BAAB3641621}"/>
              </a:ext>
            </a:extLst>
          </p:cNvPr>
          <p:cNvCxnSpPr>
            <a:cxnSpLocks/>
            <a:stCxn id="11" idx="2"/>
          </p:cNvCxnSpPr>
          <p:nvPr/>
        </p:nvCxnSpPr>
        <p:spPr>
          <a:xfrm flipH="1">
            <a:off x="7448336" y="2107839"/>
            <a:ext cx="162892" cy="166059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42AB90A-E6B5-C843-A382-C2E70CE303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36" t="9388" r="14796" b="5703"/>
          <a:stretch/>
        </p:blipFill>
        <p:spPr>
          <a:xfrm>
            <a:off x="7448257" y="2413816"/>
            <a:ext cx="4487004" cy="4324583"/>
          </a:xfrm>
          <a:prstGeom prst="rect">
            <a:avLst/>
          </a:prstGeom>
        </p:spPr>
      </p:pic>
      <p:sp>
        <p:nvSpPr>
          <p:cNvPr id="7" name="TextBox 6">
            <a:extLst>
              <a:ext uri="{FF2B5EF4-FFF2-40B4-BE49-F238E27FC236}">
                <a16:creationId xmlns:a16="http://schemas.microsoft.com/office/drawing/2014/main" id="{DAF89469-E7BA-C249-A713-ACB285059C68}"/>
              </a:ext>
            </a:extLst>
          </p:cNvPr>
          <p:cNvSpPr txBox="1"/>
          <p:nvPr/>
        </p:nvSpPr>
        <p:spPr>
          <a:xfrm>
            <a:off x="8126947" y="2538760"/>
            <a:ext cx="1252762" cy="954107"/>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a:rPr>
              <a:t>2a</a:t>
            </a:r>
            <a:r>
              <a:rPr kumimoji="0" lang="en-US" sz="2800" b="1" i="0" u="none" strike="noStrike" kern="1200" cap="none" spc="0" normalizeH="0" baseline="0" noProof="0" dirty="0">
                <a:ln>
                  <a:noFill/>
                </a:ln>
                <a:effectLst/>
                <a:uLnTx/>
                <a:uFillTx/>
                <a:latin typeface="Calibri" panose="020F0502020204030204"/>
                <a:ea typeface="+mn-ea"/>
                <a:cs typeface="+mn-cs"/>
              </a:rPr>
              <a:t>. IFAS</a:t>
            </a:r>
          </a:p>
        </p:txBody>
      </p:sp>
      <p:sp>
        <p:nvSpPr>
          <p:cNvPr id="14" name="TextBox 13">
            <a:extLst>
              <a:ext uri="{FF2B5EF4-FFF2-40B4-BE49-F238E27FC236}">
                <a16:creationId xmlns:a16="http://schemas.microsoft.com/office/drawing/2014/main" id="{0814047C-2336-5F40-9FDF-E11DA512C461}"/>
              </a:ext>
            </a:extLst>
          </p:cNvPr>
          <p:cNvSpPr txBox="1"/>
          <p:nvPr/>
        </p:nvSpPr>
        <p:spPr>
          <a:xfrm>
            <a:off x="9585355" y="2523388"/>
            <a:ext cx="2512877" cy="954107"/>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libri" panose="020F0502020204030204"/>
              </a:rPr>
              <a:t>2b</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Suspended Growth</a:t>
            </a:r>
          </a:p>
        </p:txBody>
      </p:sp>
      <p:sp>
        <p:nvSpPr>
          <p:cNvPr id="9" name="TextBox 8">
            <a:extLst>
              <a:ext uri="{FF2B5EF4-FFF2-40B4-BE49-F238E27FC236}">
                <a16:creationId xmlns:a16="http://schemas.microsoft.com/office/drawing/2014/main" id="{2241B161-8F98-7141-83B9-64FAE9D16154}"/>
              </a:ext>
            </a:extLst>
          </p:cNvPr>
          <p:cNvSpPr txBox="1"/>
          <p:nvPr/>
        </p:nvSpPr>
        <p:spPr>
          <a:xfrm>
            <a:off x="840464" y="2391162"/>
            <a:ext cx="2932169" cy="2246769"/>
          </a:xfrm>
          <a:prstGeom prst="rect">
            <a:avLst/>
          </a:prstGeom>
          <a:noFill/>
          <a:ln w="38100">
            <a:solidFill>
              <a:srgbClr val="FF0000"/>
            </a:solidFill>
          </a:ln>
        </p:spPr>
        <p:txBody>
          <a:bodyPr wrap="square" rtlCol="0">
            <a:spAutoFit/>
          </a:bodyPr>
          <a:lstStyle/>
          <a:p>
            <a:r>
              <a:rPr lang="en-US" sz="2800" i="1" dirty="0">
                <a:solidFill>
                  <a:srgbClr val="FF0000"/>
                </a:solidFill>
              </a:rPr>
              <a:t>Is mainstream </a:t>
            </a:r>
            <a:r>
              <a:rPr lang="en-US" sz="2800" i="1" dirty="0" err="1">
                <a:solidFill>
                  <a:srgbClr val="FF0000"/>
                </a:solidFill>
              </a:rPr>
              <a:t>deammonification</a:t>
            </a:r>
            <a:r>
              <a:rPr lang="en-US" sz="2800" i="1" dirty="0">
                <a:solidFill>
                  <a:srgbClr val="FF0000"/>
                </a:solidFill>
              </a:rPr>
              <a:t> feasible in a suspended growth bioprocess?</a:t>
            </a:r>
          </a:p>
        </p:txBody>
      </p:sp>
      <p:sp>
        <p:nvSpPr>
          <p:cNvPr id="15" name="Title 1">
            <a:extLst>
              <a:ext uri="{FF2B5EF4-FFF2-40B4-BE49-F238E27FC236}">
                <a16:creationId xmlns:a16="http://schemas.microsoft.com/office/drawing/2014/main" id="{6E41A40A-B11C-834F-A272-AC2FCFB68F18}"/>
              </a:ext>
            </a:extLst>
          </p:cNvPr>
          <p:cNvSpPr>
            <a:spLocks noGrp="1"/>
          </p:cNvSpPr>
          <p:nvPr>
            <p:ph type="title"/>
          </p:nvPr>
        </p:nvSpPr>
        <p:spPr>
          <a:xfrm>
            <a:off x="54166" y="37184"/>
            <a:ext cx="11985434" cy="695274"/>
          </a:xfrm>
          <a:ln w="38100">
            <a:solidFill>
              <a:srgbClr val="0070C0"/>
            </a:solidFill>
          </a:ln>
        </p:spPr>
        <p:txBody>
          <a:bodyPr>
            <a:noAutofit/>
          </a:bodyPr>
          <a:lstStyle/>
          <a:p>
            <a:r>
              <a:rPr lang="en-US" sz="3600" b="1" dirty="0">
                <a:solidFill>
                  <a:srgbClr val="0070C0"/>
                </a:solidFill>
                <a:latin typeface="Times New Roman" panose="02020603050405020304" pitchFamily="18" charset="0"/>
                <a:cs typeface="Times New Roman" panose="02020603050405020304" pitchFamily="18" charset="0"/>
              </a:rPr>
              <a:t>Strategy 2: High Rate </a:t>
            </a:r>
            <a:r>
              <a:rPr lang="en-US" sz="3600" b="1" dirty="0" err="1">
                <a:solidFill>
                  <a:srgbClr val="0070C0"/>
                </a:solidFill>
                <a:latin typeface="Times New Roman" panose="02020603050405020304" pitchFamily="18" charset="0"/>
                <a:cs typeface="Times New Roman" panose="02020603050405020304" pitchFamily="18" charset="0"/>
              </a:rPr>
              <a:t>BioP</a:t>
            </a:r>
            <a:r>
              <a:rPr lang="en-US" sz="3600" b="1" dirty="0">
                <a:solidFill>
                  <a:srgbClr val="0070C0"/>
                </a:solidFill>
                <a:latin typeface="Times New Roman" panose="02020603050405020304" pitchFamily="18" charset="0"/>
                <a:cs typeface="Times New Roman" panose="02020603050405020304" pitchFamily="18" charset="0"/>
              </a:rPr>
              <a:t> followed by </a:t>
            </a:r>
            <a:r>
              <a:rPr lang="en-US" sz="3600" b="1" dirty="0" err="1">
                <a:solidFill>
                  <a:srgbClr val="0070C0"/>
                </a:solidFill>
                <a:latin typeface="Times New Roman" panose="02020603050405020304" pitchFamily="18" charset="0"/>
                <a:cs typeface="Times New Roman" panose="02020603050405020304" pitchFamily="18" charset="0"/>
              </a:rPr>
              <a:t>Deammonification</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68588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A5464-9559-8149-84ED-C93B810E828C}"/>
              </a:ext>
            </a:extLst>
          </p:cNvPr>
          <p:cNvSpPr>
            <a:spLocks noGrp="1"/>
          </p:cNvSpPr>
          <p:nvPr>
            <p:ph type="title"/>
          </p:nvPr>
        </p:nvSpPr>
        <p:spPr>
          <a:xfrm>
            <a:off x="609600" y="274638"/>
            <a:ext cx="10972800" cy="1143000"/>
          </a:xfrm>
        </p:spPr>
        <p:txBody>
          <a:bodyPr>
            <a:normAutofit fontScale="90000"/>
          </a:bodyPr>
          <a:lstStyle/>
          <a:p>
            <a:r>
              <a:rPr lang="en-US" b="1" u="sng" dirty="0">
                <a:solidFill>
                  <a:srgbClr val="0070C0"/>
                </a:solidFill>
                <a:latin typeface="Times New Roman" panose="02020603050405020304" pitchFamily="18" charset="0"/>
                <a:cs typeface="Times New Roman" panose="02020603050405020304" pitchFamily="18" charset="0"/>
              </a:rPr>
              <a:t>Co</a:t>
            </a:r>
            <a:r>
              <a:rPr lang="en-US" b="1" dirty="0">
                <a:solidFill>
                  <a:srgbClr val="0070C0"/>
                </a:solidFill>
                <a:latin typeface="Times New Roman" panose="02020603050405020304" pitchFamily="18" charset="0"/>
                <a:cs typeface="Times New Roman" panose="02020603050405020304" pitchFamily="18" charset="0"/>
              </a:rPr>
              <a:t>mplete </a:t>
            </a:r>
            <a:r>
              <a:rPr lang="en-US" b="1" u="sng" dirty="0">
                <a:solidFill>
                  <a:srgbClr val="0070C0"/>
                </a:solidFill>
                <a:latin typeface="Times New Roman" panose="02020603050405020304" pitchFamily="18" charset="0"/>
                <a:cs typeface="Times New Roman" panose="02020603050405020304" pitchFamily="18" charset="0"/>
              </a:rPr>
              <a:t>Amm</a:t>
            </a:r>
            <a:r>
              <a:rPr lang="en-US" b="1" dirty="0">
                <a:solidFill>
                  <a:srgbClr val="0070C0"/>
                </a:solidFill>
                <a:latin typeface="Times New Roman" panose="02020603050405020304" pitchFamily="18" charset="0"/>
                <a:cs typeface="Times New Roman" panose="02020603050405020304" pitchFamily="18" charset="0"/>
              </a:rPr>
              <a:t>onia </a:t>
            </a:r>
            <a:r>
              <a:rPr lang="en-US" b="1" u="sng" dirty="0">
                <a:solidFill>
                  <a:srgbClr val="0070C0"/>
                </a:solidFill>
                <a:latin typeface="Times New Roman" panose="02020603050405020304" pitchFamily="18" charset="0"/>
                <a:cs typeface="Times New Roman" panose="02020603050405020304" pitchFamily="18" charset="0"/>
              </a:rPr>
              <a:t>Ox</a:t>
            </a:r>
            <a:r>
              <a:rPr lang="en-US" b="1" dirty="0">
                <a:solidFill>
                  <a:srgbClr val="0070C0"/>
                </a:solidFill>
                <a:latin typeface="Times New Roman" panose="02020603050405020304" pitchFamily="18" charset="0"/>
                <a:cs typeface="Times New Roman" panose="02020603050405020304" pitchFamily="18" charset="0"/>
              </a:rPr>
              <a:t>idation (</a:t>
            </a:r>
            <a:r>
              <a:rPr lang="en-US" b="1" dirty="0" err="1">
                <a:solidFill>
                  <a:srgbClr val="0070C0"/>
                </a:solidFill>
                <a:latin typeface="Times New Roman" panose="02020603050405020304" pitchFamily="18" charset="0"/>
                <a:cs typeface="Times New Roman" panose="02020603050405020304" pitchFamily="18" charset="0"/>
              </a:rPr>
              <a:t>Comammox</a:t>
            </a:r>
            <a:r>
              <a:rPr lang="en-US" b="1" dirty="0">
                <a:solidFill>
                  <a:srgbClr val="0070C0"/>
                </a:solidFill>
                <a:latin typeface="Times New Roman" panose="02020603050405020304" pitchFamily="18" charset="0"/>
                <a:cs typeface="Times New Roman" panose="02020603050405020304" pitchFamily="18" charset="0"/>
              </a:rPr>
              <a:t>):  </a:t>
            </a:r>
            <a:br>
              <a:rPr lang="en-US" b="1" dirty="0">
                <a:solidFill>
                  <a:srgbClr val="0070C0"/>
                </a:solidFill>
                <a:latin typeface="Times New Roman" panose="02020603050405020304" pitchFamily="18" charset="0"/>
                <a:cs typeface="Times New Roman" panose="02020603050405020304" pitchFamily="18" charset="0"/>
              </a:rPr>
            </a:br>
            <a:r>
              <a:rPr lang="en-US" b="1" dirty="0">
                <a:solidFill>
                  <a:srgbClr val="0070C0"/>
                </a:solidFill>
                <a:latin typeface="Times New Roman" panose="02020603050405020304" pitchFamily="18" charset="0"/>
                <a:cs typeface="Times New Roman" panose="02020603050405020304" pitchFamily="18" charset="0"/>
              </a:rPr>
              <a:t>A new twist in the microbial nitrogen cycle</a:t>
            </a:r>
          </a:p>
        </p:txBody>
      </p:sp>
      <p:grpSp>
        <p:nvGrpSpPr>
          <p:cNvPr id="4" name="Group 3">
            <a:extLst>
              <a:ext uri="{FF2B5EF4-FFF2-40B4-BE49-F238E27FC236}">
                <a16:creationId xmlns:a16="http://schemas.microsoft.com/office/drawing/2014/main" id="{C2D59EF4-10C8-454B-88D3-93895BF2E35C}"/>
              </a:ext>
            </a:extLst>
          </p:cNvPr>
          <p:cNvGrpSpPr/>
          <p:nvPr/>
        </p:nvGrpSpPr>
        <p:grpSpPr>
          <a:xfrm>
            <a:off x="3219659" y="1677454"/>
            <a:ext cx="8362741" cy="2588361"/>
            <a:chOff x="1331640" y="2008027"/>
            <a:chExt cx="8362741" cy="2588361"/>
          </a:xfrm>
        </p:grpSpPr>
        <p:grpSp>
          <p:nvGrpSpPr>
            <p:cNvPr id="5" name="Group 4">
              <a:extLst>
                <a:ext uri="{FF2B5EF4-FFF2-40B4-BE49-F238E27FC236}">
                  <a16:creationId xmlns:a16="http://schemas.microsoft.com/office/drawing/2014/main" id="{1BF66E52-46A0-A348-B8CF-C6DBB84EAFC2}"/>
                </a:ext>
              </a:extLst>
            </p:cNvPr>
            <p:cNvGrpSpPr/>
            <p:nvPr/>
          </p:nvGrpSpPr>
          <p:grpSpPr>
            <a:xfrm>
              <a:off x="1331640" y="2297746"/>
              <a:ext cx="6026065" cy="1817054"/>
              <a:chOff x="1331640" y="2297746"/>
              <a:chExt cx="6026065" cy="1817054"/>
            </a:xfrm>
          </p:grpSpPr>
          <p:sp>
            <p:nvSpPr>
              <p:cNvPr id="19" name="Text Box 44">
                <a:extLst>
                  <a:ext uri="{FF2B5EF4-FFF2-40B4-BE49-F238E27FC236}">
                    <a16:creationId xmlns:a16="http://schemas.microsoft.com/office/drawing/2014/main" id="{17901F81-EB73-0B40-AA31-B4292C5E5B54}"/>
                  </a:ext>
                </a:extLst>
              </p:cNvPr>
              <p:cNvSpPr txBox="1">
                <a:spLocks noChangeArrowheads="1"/>
              </p:cNvSpPr>
              <p:nvPr/>
            </p:nvSpPr>
            <p:spPr bwMode="auto">
              <a:xfrm>
                <a:off x="1331640" y="2777480"/>
                <a:ext cx="3733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algn="ctr">
                  <a:spcBef>
                    <a:spcPct val="50000"/>
                  </a:spcBef>
                </a:pPr>
                <a:r>
                  <a:rPr lang="en-US" sz="2000" b="1" dirty="0" err="1">
                    <a:cs typeface="Arial" charset="0"/>
                    <a:sym typeface="Symbol" charset="0"/>
                  </a:rPr>
                  <a:t>Anammox</a:t>
                </a:r>
                <a:endParaRPr lang="en-US" sz="2000" b="1" dirty="0">
                  <a:cs typeface="Arial" charset="0"/>
                  <a:sym typeface="Symbol" charset="0"/>
                </a:endParaRPr>
              </a:p>
            </p:txBody>
          </p:sp>
          <p:cxnSp>
            <p:nvCxnSpPr>
              <p:cNvPr id="20" name="Straight Arrow Connector 61">
                <a:extLst>
                  <a:ext uri="{FF2B5EF4-FFF2-40B4-BE49-F238E27FC236}">
                    <a16:creationId xmlns:a16="http://schemas.microsoft.com/office/drawing/2014/main" id="{F3281B56-6591-694D-A0BD-2815ACA81869}"/>
                  </a:ext>
                </a:extLst>
              </p:cNvPr>
              <p:cNvCxnSpPr>
                <a:cxnSpLocks noChangeShapeType="1"/>
                <a:endCxn id="17" idx="1"/>
              </p:cNvCxnSpPr>
              <p:nvPr/>
            </p:nvCxnSpPr>
            <p:spPr bwMode="auto">
              <a:xfrm flipV="1">
                <a:off x="2236411" y="2297746"/>
                <a:ext cx="5121294" cy="1734648"/>
              </a:xfrm>
              <a:prstGeom prst="straightConnector1">
                <a:avLst/>
              </a:prstGeom>
              <a:noFill/>
              <a:ln w="57150">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21" name="Arc 4">
                <a:extLst>
                  <a:ext uri="{FF2B5EF4-FFF2-40B4-BE49-F238E27FC236}">
                    <a16:creationId xmlns:a16="http://schemas.microsoft.com/office/drawing/2014/main" id="{50A1F284-3CE3-0041-990D-0F5F8EF807F4}"/>
                  </a:ext>
                </a:extLst>
              </p:cNvPr>
              <p:cNvSpPr>
                <a:spLocks/>
              </p:cNvSpPr>
              <p:nvPr/>
            </p:nvSpPr>
            <p:spPr bwMode="auto">
              <a:xfrm rot="10800000" flipV="1">
                <a:off x="5334000" y="2777480"/>
                <a:ext cx="685800" cy="133732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57150">
                <a:solidFill>
                  <a:schemeClr val="tx1"/>
                </a:solidFill>
                <a:round/>
                <a:headEnd type="none" w="lg" len="me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a:ea typeface="Osaka"/>
                  <a:cs typeface="Osaka"/>
                </a:endParaRPr>
              </a:p>
            </p:txBody>
          </p:sp>
        </p:grpSp>
        <p:grpSp>
          <p:nvGrpSpPr>
            <p:cNvPr id="6" name="Group 5">
              <a:extLst>
                <a:ext uri="{FF2B5EF4-FFF2-40B4-BE49-F238E27FC236}">
                  <a16:creationId xmlns:a16="http://schemas.microsoft.com/office/drawing/2014/main" id="{C62E136D-3BC3-0046-99F4-529EF556D338}"/>
                </a:ext>
              </a:extLst>
            </p:cNvPr>
            <p:cNvGrpSpPr/>
            <p:nvPr/>
          </p:nvGrpSpPr>
          <p:grpSpPr>
            <a:xfrm>
              <a:off x="1447800" y="2008027"/>
              <a:ext cx="8246581" cy="2588361"/>
              <a:chOff x="1447800" y="2008027"/>
              <a:chExt cx="8246581" cy="2588361"/>
            </a:xfrm>
          </p:grpSpPr>
          <p:sp>
            <p:nvSpPr>
              <p:cNvPr id="11" name="Text Box 3">
                <a:extLst>
                  <a:ext uri="{FF2B5EF4-FFF2-40B4-BE49-F238E27FC236}">
                    <a16:creationId xmlns:a16="http://schemas.microsoft.com/office/drawing/2014/main" id="{30EC502E-4BC1-7F4B-998B-17B6794FF5BF}"/>
                  </a:ext>
                </a:extLst>
              </p:cNvPr>
              <p:cNvSpPr txBox="1">
                <a:spLocks noChangeArrowheads="1"/>
              </p:cNvSpPr>
              <p:nvPr/>
            </p:nvSpPr>
            <p:spPr bwMode="auto">
              <a:xfrm>
                <a:off x="1447800" y="4011613"/>
                <a:ext cx="8211304" cy="58477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US" sz="3200" b="1" dirty="0">
                    <a:solidFill>
                      <a:srgbClr val="FF0000"/>
                    </a:solidFill>
                    <a:cs typeface="Arial" charset="0"/>
                  </a:rPr>
                  <a:t>NH</a:t>
                </a:r>
                <a:r>
                  <a:rPr lang="en-US" sz="3200" b="1" baseline="-25000" dirty="0">
                    <a:solidFill>
                      <a:srgbClr val="FF0000"/>
                    </a:solidFill>
                    <a:cs typeface="Arial" charset="0"/>
                  </a:rPr>
                  <a:t>3</a:t>
                </a:r>
                <a:r>
                  <a:rPr lang="en-US" sz="3200" b="1" dirty="0">
                    <a:solidFill>
                      <a:srgbClr val="FF0000"/>
                    </a:solidFill>
                    <a:cs typeface="Arial" charset="0"/>
                  </a:rPr>
                  <a:t>  </a:t>
                </a:r>
                <a:r>
                  <a:rPr lang="en-US" sz="3200" b="1" dirty="0">
                    <a:cs typeface="Arial" charset="0"/>
                    <a:sym typeface="Symbol" charset="0"/>
                  </a:rPr>
                  <a:t>                     </a:t>
                </a:r>
                <a:r>
                  <a:rPr lang="en-US" sz="3200" b="1" dirty="0">
                    <a:solidFill>
                      <a:srgbClr val="FF0000"/>
                    </a:solidFill>
                    <a:cs typeface="Arial" charset="0"/>
                    <a:sym typeface="Symbol" charset="0"/>
                  </a:rPr>
                  <a:t>NO</a:t>
                </a:r>
                <a:r>
                  <a:rPr lang="en-US" sz="3200" b="1" baseline="-25000" dirty="0">
                    <a:solidFill>
                      <a:srgbClr val="FF0000"/>
                    </a:solidFill>
                    <a:cs typeface="Arial" charset="0"/>
                    <a:sym typeface="Symbol" charset="0"/>
                  </a:rPr>
                  <a:t>2</a:t>
                </a:r>
                <a:r>
                  <a:rPr lang="en-US" sz="3200" b="1" baseline="30000" dirty="0">
                    <a:solidFill>
                      <a:srgbClr val="FF0000"/>
                    </a:solidFill>
                    <a:cs typeface="Arial" charset="0"/>
                    <a:sym typeface="Symbol" charset="0"/>
                  </a:rPr>
                  <a:t>-</a:t>
                </a:r>
                <a:r>
                  <a:rPr lang="en-US" sz="3200" b="1" dirty="0">
                    <a:cs typeface="Arial" charset="0"/>
                    <a:sym typeface="Symbol" charset="0"/>
                  </a:rPr>
                  <a:t>                </a:t>
                </a:r>
                <a:r>
                  <a:rPr lang="en-US" sz="3200" b="1" dirty="0">
                    <a:solidFill>
                      <a:srgbClr val="FF0000"/>
                    </a:solidFill>
                    <a:cs typeface="Arial" charset="0"/>
                    <a:sym typeface="Symbol" charset="0"/>
                  </a:rPr>
                  <a:t>NO</a:t>
                </a:r>
                <a:r>
                  <a:rPr lang="en-US" sz="3200" b="1" baseline="-25000" dirty="0">
                    <a:solidFill>
                      <a:srgbClr val="FF0000"/>
                    </a:solidFill>
                    <a:cs typeface="Arial" charset="0"/>
                    <a:sym typeface="Symbol" charset="0"/>
                  </a:rPr>
                  <a:t>3</a:t>
                </a:r>
                <a:r>
                  <a:rPr lang="en-US" sz="3200" b="1" baseline="30000" dirty="0">
                    <a:solidFill>
                      <a:srgbClr val="FF0000"/>
                    </a:solidFill>
                    <a:cs typeface="Arial" charset="0"/>
                    <a:sym typeface="Symbol" charset="0"/>
                  </a:rPr>
                  <a:t>-</a:t>
                </a:r>
              </a:p>
            </p:txBody>
          </p:sp>
          <p:sp>
            <p:nvSpPr>
              <p:cNvPr id="12" name="Arc 4">
                <a:extLst>
                  <a:ext uri="{FF2B5EF4-FFF2-40B4-BE49-F238E27FC236}">
                    <a16:creationId xmlns:a16="http://schemas.microsoft.com/office/drawing/2014/main" id="{98195038-B655-2C48-B77B-3535A410089F}"/>
                  </a:ext>
                </a:extLst>
              </p:cNvPr>
              <p:cNvSpPr>
                <a:spLocks/>
              </p:cNvSpPr>
              <p:nvPr/>
            </p:nvSpPr>
            <p:spPr bwMode="auto">
              <a:xfrm flipH="1" flipV="1">
                <a:off x="3203848" y="4136504"/>
                <a:ext cx="381000" cy="228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rot="10800000" wrap="none" anchor="ctr"/>
              <a:lstStyle/>
              <a:p>
                <a:pPr algn="ctr"/>
                <a:endParaRPr lang="en-US" sz="2400">
                  <a:latin typeface="Arial"/>
                  <a:ea typeface="Osaka"/>
                  <a:cs typeface="Osaka"/>
                </a:endParaRPr>
              </a:p>
            </p:txBody>
          </p:sp>
          <p:sp>
            <p:nvSpPr>
              <p:cNvPr id="13" name="Text Box 5">
                <a:extLst>
                  <a:ext uri="{FF2B5EF4-FFF2-40B4-BE49-F238E27FC236}">
                    <a16:creationId xmlns:a16="http://schemas.microsoft.com/office/drawing/2014/main" id="{76413584-09E0-2242-A381-B6D444AF2897}"/>
                  </a:ext>
                </a:extLst>
              </p:cNvPr>
              <p:cNvSpPr txBox="1">
                <a:spLocks noChangeArrowheads="1"/>
              </p:cNvSpPr>
              <p:nvPr/>
            </p:nvSpPr>
            <p:spPr bwMode="auto">
              <a:xfrm>
                <a:off x="3094032" y="3837448"/>
                <a:ext cx="10801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US" sz="1800" b="1" dirty="0">
                    <a:cs typeface="Arial" charset="0"/>
                  </a:rPr>
                  <a:t>O</a:t>
                </a:r>
                <a:r>
                  <a:rPr lang="en-US" sz="1800" b="1" baseline="-25000" dirty="0">
                    <a:cs typeface="Arial" charset="0"/>
                  </a:rPr>
                  <a:t>2</a:t>
                </a:r>
              </a:p>
            </p:txBody>
          </p:sp>
          <p:sp>
            <p:nvSpPr>
              <p:cNvPr id="14" name="Arc 7">
                <a:extLst>
                  <a:ext uri="{FF2B5EF4-FFF2-40B4-BE49-F238E27FC236}">
                    <a16:creationId xmlns:a16="http://schemas.microsoft.com/office/drawing/2014/main" id="{9A0A95FD-D167-3C4F-8F6C-DAD27064866A}"/>
                  </a:ext>
                </a:extLst>
              </p:cNvPr>
              <p:cNvSpPr>
                <a:spLocks/>
              </p:cNvSpPr>
              <p:nvPr/>
            </p:nvSpPr>
            <p:spPr bwMode="auto">
              <a:xfrm flipH="1" flipV="1">
                <a:off x="6096000" y="3984104"/>
                <a:ext cx="228600" cy="381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9050">
                <a:solidFill>
                  <a:schemeClr val="tx1">
                    <a:lumMod val="50000"/>
                  </a:schemeClr>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a:ea typeface="Osaka"/>
                  <a:cs typeface="Osaka"/>
                </a:endParaRPr>
              </a:p>
            </p:txBody>
          </p:sp>
          <p:sp>
            <p:nvSpPr>
              <p:cNvPr id="15" name="Text Box 8">
                <a:extLst>
                  <a:ext uri="{FF2B5EF4-FFF2-40B4-BE49-F238E27FC236}">
                    <a16:creationId xmlns:a16="http://schemas.microsoft.com/office/drawing/2014/main" id="{DAAD5573-0CAB-E442-B024-AA5763DAE58B}"/>
                  </a:ext>
                </a:extLst>
              </p:cNvPr>
              <p:cNvSpPr txBox="1">
                <a:spLocks noChangeArrowheads="1"/>
              </p:cNvSpPr>
              <p:nvPr/>
            </p:nvSpPr>
            <p:spPr bwMode="auto">
              <a:xfrm>
                <a:off x="5857142" y="3638352"/>
                <a:ext cx="4491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US" sz="1800" b="1" dirty="0">
                    <a:cs typeface="Arial" charset="0"/>
                  </a:rPr>
                  <a:t>O</a:t>
                </a:r>
                <a:r>
                  <a:rPr lang="en-US" sz="1800" b="1" baseline="-25000" dirty="0">
                    <a:cs typeface="Arial" charset="0"/>
                  </a:rPr>
                  <a:t>2</a:t>
                </a:r>
              </a:p>
            </p:txBody>
          </p:sp>
          <p:sp>
            <p:nvSpPr>
              <p:cNvPr id="16" name="Line 22">
                <a:extLst>
                  <a:ext uri="{FF2B5EF4-FFF2-40B4-BE49-F238E27FC236}">
                    <a16:creationId xmlns:a16="http://schemas.microsoft.com/office/drawing/2014/main" id="{7E38CD85-53D6-834D-890A-28B1CC984047}"/>
                  </a:ext>
                </a:extLst>
              </p:cNvPr>
              <p:cNvSpPr>
                <a:spLocks noChangeShapeType="1"/>
              </p:cNvSpPr>
              <p:nvPr/>
            </p:nvSpPr>
            <p:spPr bwMode="auto">
              <a:xfrm flipV="1">
                <a:off x="7691626" y="2636838"/>
                <a:ext cx="15875" cy="1427163"/>
              </a:xfrm>
              <a:prstGeom prst="line">
                <a:avLst/>
              </a:prstGeom>
              <a:noFill/>
              <a:ln w="57150">
                <a:solidFill>
                  <a:schemeClr val="tx1">
                    <a:lumMod val="50000"/>
                  </a:schemeClr>
                </a:solidFill>
                <a:round/>
                <a:headEnd type="none"/>
                <a:tailEnd type="arrow" w="lg" len="med"/>
              </a:ln>
            </p:spPr>
            <p:txBody>
              <a:bodyPr wrap="none" anchor="ctr"/>
              <a:lstStyle/>
              <a:p>
                <a:pPr>
                  <a:defRPr/>
                </a:pPr>
                <a:endParaRPr lang="en-US">
                  <a:latin typeface="Arial"/>
                  <a:ea typeface="Osaka"/>
                  <a:cs typeface="Osaka"/>
                </a:endParaRPr>
              </a:p>
            </p:txBody>
          </p:sp>
          <p:sp>
            <p:nvSpPr>
              <p:cNvPr id="17" name="Text Box 27">
                <a:extLst>
                  <a:ext uri="{FF2B5EF4-FFF2-40B4-BE49-F238E27FC236}">
                    <a16:creationId xmlns:a16="http://schemas.microsoft.com/office/drawing/2014/main" id="{000F3E4B-3E96-F448-A6FC-FCBAC6E58EE7}"/>
                  </a:ext>
                </a:extLst>
              </p:cNvPr>
              <p:cNvSpPr txBox="1">
                <a:spLocks noChangeArrowheads="1"/>
              </p:cNvSpPr>
              <p:nvPr/>
            </p:nvSpPr>
            <p:spPr bwMode="auto">
              <a:xfrm>
                <a:off x="7357705" y="2008027"/>
                <a:ext cx="1447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a:spcBef>
                    <a:spcPct val="50000"/>
                  </a:spcBef>
                </a:pPr>
                <a:r>
                  <a:rPr lang="en-US" sz="3200" dirty="0">
                    <a:cs typeface="Arial" charset="0"/>
                    <a:sym typeface="Symbol" charset="0"/>
                  </a:rPr>
                  <a:t>N</a:t>
                </a:r>
                <a:r>
                  <a:rPr lang="en-US" sz="3200" baseline="-25000" dirty="0">
                    <a:cs typeface="Arial" charset="0"/>
                    <a:sym typeface="Symbol" charset="0"/>
                  </a:rPr>
                  <a:t>2</a:t>
                </a:r>
                <a:r>
                  <a:rPr lang="en-US" sz="3200" dirty="0">
                    <a:cs typeface="Arial" charset="0"/>
                    <a:sym typeface="Symbol" charset="0"/>
                  </a:rPr>
                  <a:t> (g)</a:t>
                </a:r>
              </a:p>
            </p:txBody>
          </p:sp>
          <p:sp>
            <p:nvSpPr>
              <p:cNvPr id="18" name="Text Box 11">
                <a:extLst>
                  <a:ext uri="{FF2B5EF4-FFF2-40B4-BE49-F238E27FC236}">
                    <a16:creationId xmlns:a16="http://schemas.microsoft.com/office/drawing/2014/main" id="{4A7E80D7-F26C-9342-87F1-DCD89776D58A}"/>
                  </a:ext>
                </a:extLst>
              </p:cNvPr>
              <p:cNvSpPr txBox="1">
                <a:spLocks noChangeArrowheads="1"/>
              </p:cNvSpPr>
              <p:nvPr/>
            </p:nvSpPr>
            <p:spPr bwMode="auto">
              <a:xfrm>
                <a:off x="7865581" y="2750766"/>
                <a:ext cx="1828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US" sz="1800" b="1" dirty="0">
                    <a:cs typeface="Arial" charset="0"/>
                  </a:rPr>
                  <a:t>Denitrification</a:t>
                </a:r>
              </a:p>
            </p:txBody>
          </p:sp>
        </p:grpSp>
        <p:cxnSp>
          <p:nvCxnSpPr>
            <p:cNvPr id="7" name="Straight Arrow Connector 6">
              <a:extLst>
                <a:ext uri="{FF2B5EF4-FFF2-40B4-BE49-F238E27FC236}">
                  <a16:creationId xmlns:a16="http://schemas.microsoft.com/office/drawing/2014/main" id="{B6869E25-0052-F44A-B0EF-5803BC7607C3}"/>
                </a:ext>
              </a:extLst>
            </p:cNvPr>
            <p:cNvCxnSpPr/>
            <p:nvPr/>
          </p:nvCxnSpPr>
          <p:spPr bwMode="auto">
            <a:xfrm>
              <a:off x="2411760" y="4365104"/>
              <a:ext cx="2376264" cy="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8" name="Straight Arrow Connector 7">
              <a:extLst>
                <a:ext uri="{FF2B5EF4-FFF2-40B4-BE49-F238E27FC236}">
                  <a16:creationId xmlns:a16="http://schemas.microsoft.com/office/drawing/2014/main" id="{2895DB01-8184-DD4A-81DF-4A0C7CD8B9CE}"/>
                </a:ext>
              </a:extLst>
            </p:cNvPr>
            <p:cNvCxnSpPr>
              <a:cxnSpLocks/>
            </p:cNvCxnSpPr>
            <p:nvPr/>
          </p:nvCxnSpPr>
          <p:spPr bwMode="auto">
            <a:xfrm>
              <a:off x="5796136" y="4365104"/>
              <a:ext cx="1653168" cy="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9" name="Arc 7">
              <a:extLst>
                <a:ext uri="{FF2B5EF4-FFF2-40B4-BE49-F238E27FC236}">
                  <a16:creationId xmlns:a16="http://schemas.microsoft.com/office/drawing/2014/main" id="{29456CD5-4ED0-C14B-8B68-52008365F172}"/>
                </a:ext>
              </a:extLst>
            </p:cNvPr>
            <p:cNvSpPr>
              <a:spLocks/>
            </p:cNvSpPr>
            <p:nvPr/>
          </p:nvSpPr>
          <p:spPr bwMode="auto">
            <a:xfrm flipH="1" flipV="1">
              <a:off x="7721565" y="3254822"/>
              <a:ext cx="360040" cy="381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9050">
              <a:solidFill>
                <a:schemeClr val="tx1">
                  <a:lumMod val="50000"/>
                </a:schemeClr>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a:ea typeface="Osaka"/>
                <a:cs typeface="Osaka"/>
              </a:endParaRPr>
            </a:p>
          </p:txBody>
        </p:sp>
        <p:sp>
          <p:nvSpPr>
            <p:cNvPr id="10" name="Text Box 8">
              <a:extLst>
                <a:ext uri="{FF2B5EF4-FFF2-40B4-BE49-F238E27FC236}">
                  <a16:creationId xmlns:a16="http://schemas.microsoft.com/office/drawing/2014/main" id="{4492AA1F-D3AD-504C-8FE4-D784BA582158}"/>
                </a:ext>
              </a:extLst>
            </p:cNvPr>
            <p:cNvSpPr txBox="1">
              <a:spLocks noChangeArrowheads="1"/>
            </p:cNvSpPr>
            <p:nvPr/>
          </p:nvSpPr>
          <p:spPr bwMode="auto">
            <a:xfrm>
              <a:off x="8109651" y="3530995"/>
              <a:ext cx="69761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US" sz="1800" b="1" dirty="0">
                  <a:cs typeface="Arial" charset="0"/>
                </a:rPr>
                <a:t>COD</a:t>
              </a:r>
              <a:endParaRPr lang="en-US" sz="1800" b="1" baseline="-25000" dirty="0">
                <a:cs typeface="Arial" charset="0"/>
              </a:endParaRPr>
            </a:p>
          </p:txBody>
        </p:sp>
      </p:grpSp>
      <p:sp>
        <p:nvSpPr>
          <p:cNvPr id="22" name="Text Box 10">
            <a:extLst>
              <a:ext uri="{FF2B5EF4-FFF2-40B4-BE49-F238E27FC236}">
                <a16:creationId xmlns:a16="http://schemas.microsoft.com/office/drawing/2014/main" id="{36498240-1307-0D40-99CF-625F0B67EEC0}"/>
              </a:ext>
            </a:extLst>
          </p:cNvPr>
          <p:cNvSpPr txBox="1">
            <a:spLocks noChangeArrowheads="1"/>
          </p:cNvSpPr>
          <p:nvPr/>
        </p:nvSpPr>
        <p:spPr bwMode="auto">
          <a:xfrm>
            <a:off x="4443827" y="4031083"/>
            <a:ext cx="163325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US" sz="2000" b="1" dirty="0">
                <a:solidFill>
                  <a:srgbClr val="FF0000"/>
                </a:solidFill>
                <a:cs typeface="Arial" charset="0"/>
              </a:rPr>
              <a:t>AOB &amp; AOA</a:t>
            </a:r>
          </a:p>
        </p:txBody>
      </p:sp>
      <p:sp>
        <p:nvSpPr>
          <p:cNvPr id="23" name="Text Box 11">
            <a:extLst>
              <a:ext uri="{FF2B5EF4-FFF2-40B4-BE49-F238E27FC236}">
                <a16:creationId xmlns:a16="http://schemas.microsoft.com/office/drawing/2014/main" id="{6DFE2B6C-3E96-8B45-B0A0-4D36472E9291}"/>
              </a:ext>
            </a:extLst>
          </p:cNvPr>
          <p:cNvSpPr txBox="1">
            <a:spLocks noChangeArrowheads="1"/>
          </p:cNvSpPr>
          <p:nvPr/>
        </p:nvSpPr>
        <p:spPr bwMode="auto">
          <a:xfrm>
            <a:off x="8005574" y="4012887"/>
            <a:ext cx="9747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US" sz="2000" b="1" dirty="0">
                <a:solidFill>
                  <a:srgbClr val="FF0000"/>
                </a:solidFill>
                <a:cs typeface="Arial" charset="0"/>
              </a:rPr>
              <a:t>NOB</a:t>
            </a:r>
          </a:p>
        </p:txBody>
      </p:sp>
      <p:sp>
        <p:nvSpPr>
          <p:cNvPr id="27" name="Text Box 10">
            <a:extLst>
              <a:ext uri="{FF2B5EF4-FFF2-40B4-BE49-F238E27FC236}">
                <a16:creationId xmlns:a16="http://schemas.microsoft.com/office/drawing/2014/main" id="{8CA10E63-39D2-2842-B672-69CC75ECA2B2}"/>
              </a:ext>
            </a:extLst>
          </p:cNvPr>
          <p:cNvSpPr txBox="1">
            <a:spLocks noChangeArrowheads="1"/>
          </p:cNvSpPr>
          <p:nvPr/>
        </p:nvSpPr>
        <p:spPr bwMode="auto">
          <a:xfrm>
            <a:off x="5872202" y="4953000"/>
            <a:ext cx="194796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US" sz="2400" b="1" dirty="0" err="1">
                <a:solidFill>
                  <a:srgbClr val="FF0000"/>
                </a:solidFill>
                <a:cs typeface="Arial" charset="0"/>
              </a:rPr>
              <a:t>Comammox</a:t>
            </a:r>
            <a:endParaRPr lang="en-US" sz="2400" b="1" dirty="0">
              <a:solidFill>
                <a:srgbClr val="FF0000"/>
              </a:solidFill>
              <a:cs typeface="Arial" charset="0"/>
            </a:endParaRPr>
          </a:p>
        </p:txBody>
      </p:sp>
      <p:sp>
        <p:nvSpPr>
          <p:cNvPr id="30" name="Text Box 14">
            <a:extLst>
              <a:ext uri="{FF2B5EF4-FFF2-40B4-BE49-F238E27FC236}">
                <a16:creationId xmlns:a16="http://schemas.microsoft.com/office/drawing/2014/main" id="{649F5A66-EDEE-4344-8F9B-0E4F51FA1E05}"/>
              </a:ext>
            </a:extLst>
          </p:cNvPr>
          <p:cNvSpPr txBox="1">
            <a:spLocks noChangeArrowheads="1"/>
          </p:cNvSpPr>
          <p:nvPr/>
        </p:nvSpPr>
        <p:spPr bwMode="auto">
          <a:xfrm>
            <a:off x="2057400" y="5470585"/>
            <a:ext cx="8789650" cy="1200329"/>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US" sz="1800" b="1" dirty="0">
                <a:cs typeface="Arial" charset="0"/>
              </a:rPr>
              <a:t>AOB: Ammonia-Oxidizing Bacteria (</a:t>
            </a:r>
            <a:r>
              <a:rPr lang="en-US" sz="1800" b="1" i="1" dirty="0" err="1">
                <a:cs typeface="Arial" charset="0"/>
              </a:rPr>
              <a:t>Nitrosomonas</a:t>
            </a:r>
            <a:r>
              <a:rPr lang="en-US" sz="1800" b="1" i="1" dirty="0">
                <a:cs typeface="Arial" charset="0"/>
              </a:rPr>
              <a:t>, </a:t>
            </a:r>
            <a:r>
              <a:rPr lang="en-US" sz="1800" b="1" i="1" dirty="0" err="1">
                <a:cs typeface="Arial" charset="0"/>
              </a:rPr>
              <a:t>Nitrosospira</a:t>
            </a:r>
            <a:r>
              <a:rPr lang="en-US" sz="1800" b="1" i="1" dirty="0">
                <a:cs typeface="Arial" charset="0"/>
              </a:rPr>
              <a:t>)</a:t>
            </a:r>
            <a:endParaRPr lang="en-US" sz="1800" b="1" dirty="0">
              <a:cs typeface="Arial" charset="0"/>
            </a:endParaRPr>
          </a:p>
          <a:p>
            <a:r>
              <a:rPr lang="en-US" sz="1800" b="1" dirty="0">
                <a:cs typeface="Arial" charset="0"/>
              </a:rPr>
              <a:t>AOA: Ammonia-Oxidizing </a:t>
            </a:r>
            <a:r>
              <a:rPr lang="en-US" sz="1800" b="1" dirty="0" err="1">
                <a:cs typeface="Arial" charset="0"/>
              </a:rPr>
              <a:t>Archaea</a:t>
            </a:r>
            <a:endParaRPr lang="en-US" sz="1800" b="1" dirty="0">
              <a:cs typeface="Arial" charset="0"/>
            </a:endParaRPr>
          </a:p>
          <a:p>
            <a:r>
              <a:rPr lang="en-US" sz="1800" b="1" dirty="0">
                <a:cs typeface="Arial" charset="0"/>
              </a:rPr>
              <a:t>NOB: Nitrite-Oxidizing Bacteria </a:t>
            </a:r>
            <a:r>
              <a:rPr lang="en-US" sz="1800" b="1" i="1" dirty="0">
                <a:cs typeface="Arial" charset="0"/>
              </a:rPr>
              <a:t>(</a:t>
            </a:r>
            <a:r>
              <a:rPr lang="en-US" sz="1800" b="1" i="1" dirty="0" err="1">
                <a:cs typeface="Arial" charset="0"/>
              </a:rPr>
              <a:t>Nitrospira</a:t>
            </a:r>
            <a:r>
              <a:rPr lang="en-US" sz="1800" b="1" i="1" dirty="0">
                <a:cs typeface="Arial" charset="0"/>
              </a:rPr>
              <a:t>, </a:t>
            </a:r>
            <a:r>
              <a:rPr lang="en-US" sz="1800" b="1" i="1" dirty="0" err="1">
                <a:cs typeface="Arial" charset="0"/>
              </a:rPr>
              <a:t>Nitrobacter</a:t>
            </a:r>
            <a:r>
              <a:rPr lang="en-US" sz="1800" b="1" i="1" dirty="0">
                <a:cs typeface="Arial" charset="0"/>
              </a:rPr>
              <a:t>, </a:t>
            </a:r>
            <a:r>
              <a:rPr lang="en-US" sz="1800" b="1" i="1" dirty="0" err="1">
                <a:cs typeface="Arial" charset="0"/>
              </a:rPr>
              <a:t>Nitrolancea</a:t>
            </a:r>
            <a:r>
              <a:rPr lang="en-US" sz="1800" b="1" i="1" dirty="0">
                <a:cs typeface="Arial" charset="0"/>
              </a:rPr>
              <a:t>, </a:t>
            </a:r>
            <a:r>
              <a:rPr lang="en-US" sz="1800" b="1" i="1" dirty="0" err="1">
                <a:cs typeface="Arial" charset="0"/>
              </a:rPr>
              <a:t>Nitrotoga</a:t>
            </a:r>
            <a:r>
              <a:rPr lang="en-US" sz="1800" b="1" i="1" dirty="0">
                <a:cs typeface="Arial" charset="0"/>
              </a:rPr>
              <a:t>)</a:t>
            </a:r>
          </a:p>
          <a:p>
            <a:endParaRPr lang="en-US" sz="1800" b="1" dirty="0">
              <a:cs typeface="Arial" charset="0"/>
            </a:endParaRPr>
          </a:p>
        </p:txBody>
      </p:sp>
      <p:sp>
        <p:nvSpPr>
          <p:cNvPr id="33" name="Freeform 32">
            <a:extLst>
              <a:ext uri="{FF2B5EF4-FFF2-40B4-BE49-F238E27FC236}">
                <a16:creationId xmlns:a16="http://schemas.microsoft.com/office/drawing/2014/main" id="{EB0638CB-ED06-A343-85D8-AFB3CDCCFDB6}"/>
              </a:ext>
            </a:extLst>
          </p:cNvPr>
          <p:cNvSpPr/>
          <p:nvPr/>
        </p:nvSpPr>
        <p:spPr>
          <a:xfrm>
            <a:off x="3927123" y="4336968"/>
            <a:ext cx="5410200" cy="641193"/>
          </a:xfrm>
          <a:custGeom>
            <a:avLst/>
            <a:gdLst>
              <a:gd name="connsiteX0" fmla="*/ 0 w 3511826"/>
              <a:gd name="connsiteY0" fmla="*/ 0 h 26504"/>
              <a:gd name="connsiteX1" fmla="*/ 3511826 w 3511826"/>
              <a:gd name="connsiteY1" fmla="*/ 26504 h 26504"/>
              <a:gd name="connsiteX0" fmla="*/ 0 w 3511826"/>
              <a:gd name="connsiteY0" fmla="*/ 0 h 503583"/>
              <a:gd name="connsiteX1" fmla="*/ 1881809 w 3511826"/>
              <a:gd name="connsiteY1" fmla="*/ 503583 h 503583"/>
              <a:gd name="connsiteX2" fmla="*/ 3511826 w 3511826"/>
              <a:gd name="connsiteY2" fmla="*/ 26504 h 503583"/>
              <a:gd name="connsiteX0" fmla="*/ 0 w 3511826"/>
              <a:gd name="connsiteY0" fmla="*/ 0 h 503583"/>
              <a:gd name="connsiteX1" fmla="*/ 1881809 w 3511826"/>
              <a:gd name="connsiteY1" fmla="*/ 503583 h 503583"/>
              <a:gd name="connsiteX2" fmla="*/ 3511826 w 3511826"/>
              <a:gd name="connsiteY2" fmla="*/ 26504 h 503583"/>
              <a:gd name="connsiteX0" fmla="*/ 0 w 3511826"/>
              <a:gd name="connsiteY0" fmla="*/ 0 h 513712"/>
              <a:gd name="connsiteX1" fmla="*/ 914400 w 3511826"/>
              <a:gd name="connsiteY1" fmla="*/ 384313 h 513712"/>
              <a:gd name="connsiteX2" fmla="*/ 1881809 w 3511826"/>
              <a:gd name="connsiteY2" fmla="*/ 503583 h 513712"/>
              <a:gd name="connsiteX3" fmla="*/ 3511826 w 3511826"/>
              <a:gd name="connsiteY3" fmla="*/ 26504 h 513712"/>
              <a:gd name="connsiteX0" fmla="*/ 0 w 3511826"/>
              <a:gd name="connsiteY0" fmla="*/ 0 h 506978"/>
              <a:gd name="connsiteX1" fmla="*/ 914400 w 3511826"/>
              <a:gd name="connsiteY1" fmla="*/ 384313 h 506978"/>
              <a:gd name="connsiteX2" fmla="*/ 1881809 w 3511826"/>
              <a:gd name="connsiteY2" fmla="*/ 503583 h 506978"/>
              <a:gd name="connsiteX3" fmla="*/ 2782957 w 3511826"/>
              <a:gd name="connsiteY3" fmla="*/ 357808 h 506978"/>
              <a:gd name="connsiteX4" fmla="*/ 3511826 w 3511826"/>
              <a:gd name="connsiteY4" fmla="*/ 26504 h 506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1826" h="506978">
                <a:moveTo>
                  <a:pt x="0" y="0"/>
                </a:moveTo>
                <a:cubicBezTo>
                  <a:pt x="154609" y="41965"/>
                  <a:pt x="600765" y="300383"/>
                  <a:pt x="914400" y="384313"/>
                </a:cubicBezTo>
                <a:cubicBezTo>
                  <a:pt x="1228035" y="468243"/>
                  <a:pt x="1570383" y="521253"/>
                  <a:pt x="1881809" y="503583"/>
                </a:cubicBezTo>
                <a:cubicBezTo>
                  <a:pt x="2193235" y="485913"/>
                  <a:pt x="2511288" y="437321"/>
                  <a:pt x="2782957" y="357808"/>
                </a:cubicBezTo>
                <a:cubicBezTo>
                  <a:pt x="3054626" y="278295"/>
                  <a:pt x="3390348" y="68469"/>
                  <a:pt x="3511826" y="26504"/>
                </a:cubicBezTo>
              </a:path>
            </a:pathLst>
          </a:custGeom>
          <a:noFill/>
          <a:ln w="50800">
            <a:solidFill>
              <a:srgbClr val="FF000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4CC32BE1-F306-F84E-8FB2-8580D682F4EB}"/>
              </a:ext>
            </a:extLst>
          </p:cNvPr>
          <p:cNvSpPr txBox="1"/>
          <p:nvPr/>
        </p:nvSpPr>
        <p:spPr>
          <a:xfrm>
            <a:off x="249568" y="3200400"/>
            <a:ext cx="2910616" cy="923330"/>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Nitrification has been viewed as a 2 step process for &gt;100 years:</a:t>
            </a:r>
          </a:p>
        </p:txBody>
      </p:sp>
      <p:sp>
        <p:nvSpPr>
          <p:cNvPr id="36" name="TextBox 35">
            <a:extLst>
              <a:ext uri="{FF2B5EF4-FFF2-40B4-BE49-F238E27FC236}">
                <a16:creationId xmlns:a16="http://schemas.microsoft.com/office/drawing/2014/main" id="{D2C8D207-51B1-8F4F-AFD8-A45B127BED6D}"/>
              </a:ext>
            </a:extLst>
          </p:cNvPr>
          <p:cNvSpPr txBox="1"/>
          <p:nvPr/>
        </p:nvSpPr>
        <p:spPr>
          <a:xfrm>
            <a:off x="2057400" y="6300679"/>
            <a:ext cx="7190815" cy="369332"/>
          </a:xfrm>
          <a:prstGeom prst="rect">
            <a:avLst/>
          </a:prstGeom>
          <a:noFill/>
        </p:spPr>
        <p:txBody>
          <a:bodyPr wrap="none" rtlCol="0">
            <a:spAutoFit/>
          </a:bodyPr>
          <a:lstStyle/>
          <a:p>
            <a:r>
              <a:rPr lang="en-US" b="1" dirty="0" err="1">
                <a:solidFill>
                  <a:srgbClr val="FF0000"/>
                </a:solidFill>
                <a:latin typeface="Arial" panose="020B0604020202020204" pitchFamily="34" charset="0"/>
                <a:cs typeface="Arial" panose="020B0604020202020204" pitchFamily="34" charset="0"/>
              </a:rPr>
              <a:t>Comammox</a:t>
            </a:r>
            <a:r>
              <a:rPr lang="en-US" b="1" dirty="0">
                <a:solidFill>
                  <a:srgbClr val="FF0000"/>
                </a:solidFill>
                <a:latin typeface="Arial" panose="020B0604020202020204" pitchFamily="34" charset="0"/>
                <a:cs typeface="Arial" panose="020B0604020202020204" pitchFamily="34" charset="0"/>
              </a:rPr>
              <a:t>: Complete Ammonia Oxidizing Bacteria (</a:t>
            </a:r>
            <a:r>
              <a:rPr lang="en-US" b="1" i="1" dirty="0" err="1">
                <a:solidFill>
                  <a:srgbClr val="FF0000"/>
                </a:solidFill>
                <a:latin typeface="Arial" panose="020B0604020202020204" pitchFamily="34" charset="0"/>
                <a:cs typeface="Arial" panose="020B0604020202020204" pitchFamily="34" charset="0"/>
              </a:rPr>
              <a:t>Nitrospira</a:t>
            </a:r>
            <a:r>
              <a:rPr lang="en-US" b="1" i="1" dirty="0">
                <a:solidFill>
                  <a:srgbClr val="FF0000"/>
                </a:solidFill>
                <a:latin typeface="Arial" panose="020B0604020202020204" pitchFamily="34" charset="0"/>
                <a:cs typeface="Arial" panose="020B0604020202020204" pitchFamily="34" charset="0"/>
              </a:rPr>
              <a:t>)</a:t>
            </a:r>
            <a:endParaRPr lang="en-US"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460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animBg="1"/>
      <p:bldP spid="3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F972D-49B6-2444-BAB6-BF083FC381E3}"/>
              </a:ext>
            </a:extLst>
          </p:cNvPr>
          <p:cNvSpPr>
            <a:spLocks noGrp="1"/>
          </p:cNvSpPr>
          <p:nvPr>
            <p:ph type="title"/>
          </p:nvPr>
        </p:nvSpPr>
        <p:spPr>
          <a:xfrm>
            <a:off x="150332" y="63062"/>
            <a:ext cx="11889267" cy="1143000"/>
          </a:xfrm>
          <a:ln w="38100">
            <a:solidFill>
              <a:srgbClr val="0070C0"/>
            </a:solidFill>
          </a:ln>
        </p:spPr>
        <p:txBody>
          <a:bodyPr>
            <a:noAutofit/>
          </a:bodyPr>
          <a:lstStyle/>
          <a:p>
            <a:r>
              <a:rPr lang="en-US" sz="2800" b="1" dirty="0">
                <a:solidFill>
                  <a:srgbClr val="0070C0"/>
                </a:solidFill>
                <a:latin typeface="Times New Roman" panose="02020603050405020304" pitchFamily="18" charset="0"/>
                <a:cs typeface="Times New Roman" panose="02020603050405020304" pitchFamily="18" charset="0"/>
              </a:rPr>
              <a:t>The Suspended Growth SBR was initially operated for </a:t>
            </a:r>
            <a:r>
              <a:rPr lang="en-US" sz="2800" b="1" dirty="0" err="1">
                <a:solidFill>
                  <a:srgbClr val="0070C0"/>
                </a:solidFill>
                <a:latin typeface="Times New Roman" panose="02020603050405020304" pitchFamily="18" charset="0"/>
                <a:cs typeface="Times New Roman" panose="02020603050405020304" pitchFamily="18" charset="0"/>
              </a:rPr>
              <a:t>deammonification</a:t>
            </a:r>
            <a:r>
              <a:rPr lang="en-US" sz="2800" b="1" dirty="0">
                <a:solidFill>
                  <a:srgbClr val="0070C0"/>
                </a:solidFill>
                <a:latin typeface="Times New Roman" panose="02020603050405020304" pitchFamily="18" charset="0"/>
                <a:cs typeface="Times New Roman" panose="02020603050405020304" pitchFamily="18" charset="0"/>
              </a:rPr>
              <a:t>, but transitioned to low DO full nitrification after ~90 days</a:t>
            </a:r>
          </a:p>
        </p:txBody>
      </p:sp>
      <p:pic>
        <p:nvPicPr>
          <p:cNvPr id="4" name="Picture 3">
            <a:extLst>
              <a:ext uri="{FF2B5EF4-FFF2-40B4-BE49-F238E27FC236}">
                <a16:creationId xmlns:a16="http://schemas.microsoft.com/office/drawing/2014/main" id="{4D031604-1223-C143-A35C-5B488E202745}"/>
              </a:ext>
            </a:extLst>
          </p:cNvPr>
          <p:cNvPicPr/>
          <p:nvPr/>
        </p:nvPicPr>
        <p:blipFill rotWithShape="1">
          <a:blip r:embed="rId3"/>
          <a:srcRect l="-1048" r="948"/>
          <a:stretch/>
        </p:blipFill>
        <p:spPr bwMode="auto">
          <a:xfrm>
            <a:off x="0" y="1407757"/>
            <a:ext cx="11883067" cy="4142334"/>
          </a:xfrm>
          <a:prstGeom prst="rect">
            <a:avLst/>
          </a:prstGeom>
          <a:ln>
            <a:noFill/>
          </a:ln>
          <a:extLst>
            <a:ext uri="{53640926-AAD7-44D8-BBD7-CCE9431645EC}">
              <a14:shadowObscured xmlns:a14="http://schemas.microsoft.com/office/drawing/2010/main"/>
            </a:ext>
          </a:extLst>
        </p:spPr>
      </p:pic>
      <p:cxnSp>
        <p:nvCxnSpPr>
          <p:cNvPr id="7" name="Straight Arrow Connector 6">
            <a:extLst>
              <a:ext uri="{FF2B5EF4-FFF2-40B4-BE49-F238E27FC236}">
                <a16:creationId xmlns:a16="http://schemas.microsoft.com/office/drawing/2014/main" id="{5A407899-B927-6F4A-A351-D397743307C4}"/>
              </a:ext>
            </a:extLst>
          </p:cNvPr>
          <p:cNvCxnSpPr/>
          <p:nvPr/>
        </p:nvCxnSpPr>
        <p:spPr>
          <a:xfrm>
            <a:off x="1295400" y="5715000"/>
            <a:ext cx="2057400" cy="0"/>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A629DEA-D9C0-2541-BB86-C8C0E74B0410}"/>
              </a:ext>
            </a:extLst>
          </p:cNvPr>
          <p:cNvSpPr txBox="1"/>
          <p:nvPr/>
        </p:nvSpPr>
        <p:spPr>
          <a:xfrm>
            <a:off x="1371600" y="5843124"/>
            <a:ext cx="1905000" cy="923330"/>
          </a:xfrm>
          <a:prstGeom prst="rect">
            <a:avLst/>
          </a:prstGeom>
          <a:noFill/>
        </p:spPr>
        <p:txBody>
          <a:bodyPr wrap="square" rtlCol="0">
            <a:spAutoFit/>
          </a:bodyPr>
          <a:lstStyle/>
          <a:p>
            <a:r>
              <a:rPr lang="en-US" dirty="0"/>
              <a:t>50-60% TIN removal,</a:t>
            </a:r>
            <a:r>
              <a:rPr lang="en-US" dirty="0">
                <a:solidFill>
                  <a:prstClr val="black"/>
                </a:solidFill>
                <a:latin typeface="Symbol" pitchFamily="2" charset="2"/>
              </a:rPr>
              <a:t> </a:t>
            </a:r>
            <a:r>
              <a:rPr lang="en-US" dirty="0" err="1">
                <a:solidFill>
                  <a:prstClr val="black"/>
                </a:solidFill>
                <a:latin typeface="Symbol" pitchFamily="2" charset="2"/>
              </a:rPr>
              <a:t>D</a:t>
            </a:r>
            <a:r>
              <a:rPr lang="en-US" dirty="0" err="1">
                <a:solidFill>
                  <a:prstClr val="black"/>
                </a:solidFill>
              </a:rPr>
              <a:t>NO</a:t>
            </a:r>
            <a:r>
              <a:rPr lang="en-US" baseline="-25000" dirty="0" err="1">
                <a:solidFill>
                  <a:prstClr val="black"/>
                </a:solidFill>
              </a:rPr>
              <a:t>x</a:t>
            </a:r>
            <a:r>
              <a:rPr lang="en-US" dirty="0">
                <a:solidFill>
                  <a:prstClr val="black"/>
                </a:solidFill>
              </a:rPr>
              <a:t>/</a:t>
            </a:r>
            <a:r>
              <a:rPr lang="en-US" dirty="0">
                <a:solidFill>
                  <a:prstClr val="black"/>
                </a:solidFill>
                <a:latin typeface="Symbol" pitchFamily="2" charset="2"/>
              </a:rPr>
              <a:t>D</a:t>
            </a:r>
            <a:r>
              <a:rPr lang="en-US" dirty="0">
                <a:solidFill>
                  <a:prstClr val="black"/>
                </a:solidFill>
              </a:rPr>
              <a:t>NH</a:t>
            </a:r>
            <a:r>
              <a:rPr lang="en-US" baseline="-25000" dirty="0">
                <a:solidFill>
                  <a:prstClr val="black"/>
                </a:solidFill>
              </a:rPr>
              <a:t>4</a:t>
            </a:r>
            <a:r>
              <a:rPr lang="en-US" baseline="30000" dirty="0">
                <a:solidFill>
                  <a:prstClr val="black"/>
                </a:solidFill>
              </a:rPr>
              <a:t>+</a:t>
            </a:r>
            <a:r>
              <a:rPr lang="en-US" dirty="0">
                <a:solidFill>
                  <a:prstClr val="black"/>
                </a:solidFill>
              </a:rPr>
              <a:t>=0.24</a:t>
            </a:r>
            <a:r>
              <a:rPr lang="en-US" dirty="0"/>
              <a:t> </a:t>
            </a:r>
          </a:p>
        </p:txBody>
      </p:sp>
      <p:cxnSp>
        <p:nvCxnSpPr>
          <p:cNvPr id="10" name="Straight Arrow Connector 9">
            <a:extLst>
              <a:ext uri="{FF2B5EF4-FFF2-40B4-BE49-F238E27FC236}">
                <a16:creationId xmlns:a16="http://schemas.microsoft.com/office/drawing/2014/main" id="{40DDF133-C9EE-0849-82B2-72514A212E88}"/>
              </a:ext>
            </a:extLst>
          </p:cNvPr>
          <p:cNvCxnSpPr>
            <a:cxnSpLocks/>
          </p:cNvCxnSpPr>
          <p:nvPr/>
        </p:nvCxnSpPr>
        <p:spPr>
          <a:xfrm>
            <a:off x="3581400" y="5715000"/>
            <a:ext cx="6096000" cy="0"/>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9A195F6-8451-8A4E-A95D-FD96D30989B5}"/>
              </a:ext>
            </a:extLst>
          </p:cNvPr>
          <p:cNvSpPr txBox="1"/>
          <p:nvPr/>
        </p:nvSpPr>
        <p:spPr>
          <a:xfrm>
            <a:off x="6094964" y="5872027"/>
            <a:ext cx="2363235" cy="646331"/>
          </a:xfrm>
          <a:prstGeom prst="rect">
            <a:avLst/>
          </a:prstGeom>
          <a:noFill/>
        </p:spPr>
        <p:txBody>
          <a:bodyPr wrap="square" rtlCol="0">
            <a:spAutoFit/>
          </a:bodyPr>
          <a:lstStyle/>
          <a:p>
            <a:r>
              <a:rPr lang="en-US" dirty="0"/>
              <a:t>~20% TIN removal,</a:t>
            </a:r>
            <a:r>
              <a:rPr lang="en-US" dirty="0">
                <a:solidFill>
                  <a:prstClr val="black"/>
                </a:solidFill>
                <a:latin typeface="Symbol" pitchFamily="2" charset="2"/>
              </a:rPr>
              <a:t> </a:t>
            </a:r>
            <a:r>
              <a:rPr lang="en-US" dirty="0" err="1">
                <a:solidFill>
                  <a:prstClr val="black"/>
                </a:solidFill>
                <a:latin typeface="Symbol" pitchFamily="2" charset="2"/>
              </a:rPr>
              <a:t>D</a:t>
            </a:r>
            <a:r>
              <a:rPr lang="en-US" dirty="0" err="1">
                <a:solidFill>
                  <a:prstClr val="black"/>
                </a:solidFill>
              </a:rPr>
              <a:t>NO</a:t>
            </a:r>
            <a:r>
              <a:rPr lang="en-US" baseline="-25000" dirty="0" err="1">
                <a:solidFill>
                  <a:prstClr val="black"/>
                </a:solidFill>
              </a:rPr>
              <a:t>x</a:t>
            </a:r>
            <a:r>
              <a:rPr lang="en-US" dirty="0">
                <a:solidFill>
                  <a:prstClr val="black"/>
                </a:solidFill>
              </a:rPr>
              <a:t>/</a:t>
            </a:r>
            <a:r>
              <a:rPr lang="en-US" dirty="0">
                <a:solidFill>
                  <a:prstClr val="black"/>
                </a:solidFill>
                <a:latin typeface="Symbol" pitchFamily="2" charset="2"/>
              </a:rPr>
              <a:t>D</a:t>
            </a:r>
            <a:r>
              <a:rPr lang="en-US" dirty="0">
                <a:solidFill>
                  <a:prstClr val="black"/>
                </a:solidFill>
              </a:rPr>
              <a:t>NH</a:t>
            </a:r>
            <a:r>
              <a:rPr lang="en-US" baseline="-25000" dirty="0">
                <a:solidFill>
                  <a:prstClr val="black"/>
                </a:solidFill>
              </a:rPr>
              <a:t>4</a:t>
            </a:r>
            <a:r>
              <a:rPr lang="en-US" baseline="30000" dirty="0">
                <a:solidFill>
                  <a:prstClr val="black"/>
                </a:solidFill>
              </a:rPr>
              <a:t>+</a:t>
            </a:r>
            <a:r>
              <a:rPr lang="en-US" dirty="0">
                <a:solidFill>
                  <a:prstClr val="black"/>
                </a:solidFill>
              </a:rPr>
              <a:t>=0.6-0.7</a:t>
            </a:r>
            <a:r>
              <a:rPr lang="en-US" dirty="0"/>
              <a:t> </a:t>
            </a:r>
          </a:p>
        </p:txBody>
      </p:sp>
      <p:sp>
        <p:nvSpPr>
          <p:cNvPr id="9" name="TextBox 8">
            <a:extLst>
              <a:ext uri="{FF2B5EF4-FFF2-40B4-BE49-F238E27FC236}">
                <a16:creationId xmlns:a16="http://schemas.microsoft.com/office/drawing/2014/main" id="{038BABA8-D62E-5A49-BD02-F0EB0626DF7D}"/>
              </a:ext>
            </a:extLst>
          </p:cNvPr>
          <p:cNvSpPr txBox="1"/>
          <p:nvPr/>
        </p:nvSpPr>
        <p:spPr>
          <a:xfrm>
            <a:off x="8915400" y="6469327"/>
            <a:ext cx="5012142" cy="369332"/>
          </a:xfrm>
          <a:prstGeom prst="rect">
            <a:avLst/>
          </a:prstGeom>
          <a:noFill/>
        </p:spPr>
        <p:txBody>
          <a:bodyPr wrap="square" rtlCol="0">
            <a:spAutoFit/>
          </a:bodyPr>
          <a:lstStyle/>
          <a:p>
            <a:r>
              <a:rPr lang="en-US" dirty="0"/>
              <a:t>Roots et al. 2019 </a:t>
            </a:r>
            <a:r>
              <a:rPr lang="en-US" i="1" dirty="0"/>
              <a:t>Water Research</a:t>
            </a:r>
            <a:endParaRPr lang="en-US" dirty="0"/>
          </a:p>
        </p:txBody>
      </p:sp>
    </p:spTree>
    <p:extLst>
      <p:ext uri="{BB962C8B-B14F-4D97-AF65-F5344CB8AC3E}">
        <p14:creationId xmlns:p14="http://schemas.microsoft.com/office/powerpoint/2010/main" val="220854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1A379-DCDA-0C41-99EA-7E3471B1E10B}"/>
              </a:ext>
            </a:extLst>
          </p:cNvPr>
          <p:cNvSpPr>
            <a:spLocks noGrp="1"/>
          </p:cNvSpPr>
          <p:nvPr>
            <p:ph type="title"/>
          </p:nvPr>
        </p:nvSpPr>
        <p:spPr>
          <a:xfrm>
            <a:off x="533400" y="76200"/>
            <a:ext cx="11314386" cy="1143000"/>
          </a:xfrm>
          <a:ln w="38100">
            <a:solidFill>
              <a:srgbClr val="0070C0"/>
            </a:solidFill>
          </a:ln>
        </p:spPr>
        <p:txBody>
          <a:bodyPr>
            <a:noAutofit/>
          </a:bodyPr>
          <a:lstStyle/>
          <a:p>
            <a:r>
              <a:rPr lang="en-US" sz="3200" b="1" i="1" dirty="0" err="1">
                <a:solidFill>
                  <a:srgbClr val="0070C0"/>
                </a:solidFill>
                <a:latin typeface="Times New Roman" panose="02020603050405020304" pitchFamily="18" charset="0"/>
                <a:cs typeface="Times New Roman" panose="02020603050405020304" pitchFamily="18" charset="0"/>
              </a:rPr>
              <a:t>Nitrospira</a:t>
            </a:r>
            <a:r>
              <a:rPr lang="en-US" sz="3200" b="1" dirty="0">
                <a:solidFill>
                  <a:srgbClr val="0070C0"/>
                </a:solidFill>
                <a:latin typeface="Times New Roman" panose="02020603050405020304" pitchFamily="18" charset="0"/>
                <a:cs typeface="Times New Roman" panose="02020603050405020304" pitchFamily="18" charset="0"/>
              </a:rPr>
              <a:t> increased in abundance to 53% of the overall microbial community</a:t>
            </a:r>
          </a:p>
        </p:txBody>
      </p:sp>
      <p:pic>
        <p:nvPicPr>
          <p:cNvPr id="4" name="Picture 3">
            <a:extLst>
              <a:ext uri="{FF2B5EF4-FFF2-40B4-BE49-F238E27FC236}">
                <a16:creationId xmlns:a16="http://schemas.microsoft.com/office/drawing/2014/main" id="{07D39ED1-8850-834F-BE72-EFA6FE53606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17638"/>
            <a:ext cx="9982200" cy="5440362"/>
          </a:xfrm>
          <a:prstGeom prst="rect">
            <a:avLst/>
          </a:prstGeom>
          <a:noFill/>
        </p:spPr>
      </p:pic>
      <p:cxnSp>
        <p:nvCxnSpPr>
          <p:cNvPr id="6" name="Straight Arrow Connector 5">
            <a:extLst>
              <a:ext uri="{FF2B5EF4-FFF2-40B4-BE49-F238E27FC236}">
                <a16:creationId xmlns:a16="http://schemas.microsoft.com/office/drawing/2014/main" id="{93178DAF-B96A-354B-91D6-7E33C3159E5D}"/>
              </a:ext>
            </a:extLst>
          </p:cNvPr>
          <p:cNvCxnSpPr>
            <a:cxnSpLocks/>
          </p:cNvCxnSpPr>
          <p:nvPr/>
        </p:nvCxnSpPr>
        <p:spPr>
          <a:xfrm flipH="1">
            <a:off x="2819400" y="2567262"/>
            <a:ext cx="304800" cy="10141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F075BAD-16B8-8544-8B1D-1C084DDB8D26}"/>
              </a:ext>
            </a:extLst>
          </p:cNvPr>
          <p:cNvSpPr txBox="1"/>
          <p:nvPr/>
        </p:nvSpPr>
        <p:spPr>
          <a:xfrm>
            <a:off x="2514600" y="2197930"/>
            <a:ext cx="1219200" cy="369332"/>
          </a:xfrm>
          <a:prstGeom prst="rect">
            <a:avLst/>
          </a:prstGeom>
          <a:solidFill>
            <a:schemeClr val="bg1"/>
          </a:solidFill>
        </p:spPr>
        <p:txBody>
          <a:bodyPr wrap="square" rtlCol="0">
            <a:spAutoFit/>
          </a:bodyPr>
          <a:lstStyle/>
          <a:p>
            <a:r>
              <a:rPr lang="en-US" dirty="0">
                <a:solidFill>
                  <a:srgbClr val="FF0000"/>
                </a:solidFill>
              </a:rPr>
              <a:t>Anammox</a:t>
            </a:r>
          </a:p>
        </p:txBody>
      </p:sp>
      <p:cxnSp>
        <p:nvCxnSpPr>
          <p:cNvPr id="9" name="Straight Arrow Connector 8">
            <a:extLst>
              <a:ext uri="{FF2B5EF4-FFF2-40B4-BE49-F238E27FC236}">
                <a16:creationId xmlns:a16="http://schemas.microsoft.com/office/drawing/2014/main" id="{20998D03-21FA-9946-828E-29817C989259}"/>
              </a:ext>
            </a:extLst>
          </p:cNvPr>
          <p:cNvCxnSpPr>
            <a:cxnSpLocks/>
          </p:cNvCxnSpPr>
          <p:nvPr/>
        </p:nvCxnSpPr>
        <p:spPr>
          <a:xfrm flipH="1">
            <a:off x="4648200" y="2382596"/>
            <a:ext cx="304800" cy="10141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6CCAB4F-1B6C-DD40-AEBB-33FB9ED75A0B}"/>
              </a:ext>
            </a:extLst>
          </p:cNvPr>
          <p:cNvSpPr txBox="1"/>
          <p:nvPr/>
        </p:nvSpPr>
        <p:spPr>
          <a:xfrm>
            <a:off x="4740166" y="2013264"/>
            <a:ext cx="685800" cy="369332"/>
          </a:xfrm>
          <a:prstGeom prst="rect">
            <a:avLst/>
          </a:prstGeom>
          <a:solidFill>
            <a:schemeClr val="bg1"/>
          </a:solidFill>
        </p:spPr>
        <p:txBody>
          <a:bodyPr wrap="square" rtlCol="0">
            <a:spAutoFit/>
          </a:bodyPr>
          <a:lstStyle/>
          <a:p>
            <a:r>
              <a:rPr lang="en-US" dirty="0">
                <a:solidFill>
                  <a:srgbClr val="FF0000"/>
                </a:solidFill>
              </a:rPr>
              <a:t>AOB</a:t>
            </a:r>
          </a:p>
        </p:txBody>
      </p:sp>
      <p:sp>
        <p:nvSpPr>
          <p:cNvPr id="11" name="TextBox 10">
            <a:extLst>
              <a:ext uri="{FF2B5EF4-FFF2-40B4-BE49-F238E27FC236}">
                <a16:creationId xmlns:a16="http://schemas.microsoft.com/office/drawing/2014/main" id="{5B0EC80C-473D-8142-A218-F3BF60103191}"/>
              </a:ext>
            </a:extLst>
          </p:cNvPr>
          <p:cNvSpPr txBox="1"/>
          <p:nvPr/>
        </p:nvSpPr>
        <p:spPr>
          <a:xfrm>
            <a:off x="6221466" y="1905000"/>
            <a:ext cx="1322333" cy="369332"/>
          </a:xfrm>
          <a:prstGeom prst="rect">
            <a:avLst/>
          </a:prstGeom>
          <a:solidFill>
            <a:schemeClr val="bg1"/>
          </a:solidFill>
        </p:spPr>
        <p:txBody>
          <a:bodyPr wrap="square" rtlCol="0">
            <a:spAutoFit/>
          </a:bodyPr>
          <a:lstStyle/>
          <a:p>
            <a:r>
              <a:rPr lang="en-US" i="1" dirty="0" err="1">
                <a:solidFill>
                  <a:srgbClr val="FF0000"/>
                </a:solidFill>
              </a:rPr>
              <a:t>Nitrospira</a:t>
            </a:r>
            <a:endParaRPr lang="en-US" i="1" dirty="0">
              <a:solidFill>
                <a:srgbClr val="FF0000"/>
              </a:solidFill>
            </a:endParaRPr>
          </a:p>
        </p:txBody>
      </p:sp>
      <p:cxnSp>
        <p:nvCxnSpPr>
          <p:cNvPr id="12" name="Straight Arrow Connector 11">
            <a:extLst>
              <a:ext uri="{FF2B5EF4-FFF2-40B4-BE49-F238E27FC236}">
                <a16:creationId xmlns:a16="http://schemas.microsoft.com/office/drawing/2014/main" id="{4135DC66-4102-264F-BD50-44C4E79F1D18}"/>
              </a:ext>
            </a:extLst>
          </p:cNvPr>
          <p:cNvCxnSpPr>
            <a:cxnSpLocks/>
          </p:cNvCxnSpPr>
          <p:nvPr/>
        </p:nvCxnSpPr>
        <p:spPr>
          <a:xfrm>
            <a:off x="7086600" y="2274332"/>
            <a:ext cx="1219200" cy="23212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CACFF14-7BC5-AC42-80AE-BFF8D23D9892}"/>
              </a:ext>
            </a:extLst>
          </p:cNvPr>
          <p:cNvSpPr txBox="1"/>
          <p:nvPr/>
        </p:nvSpPr>
        <p:spPr>
          <a:xfrm>
            <a:off x="4038600" y="1255573"/>
            <a:ext cx="6629400" cy="369332"/>
          </a:xfrm>
          <a:prstGeom prst="rect">
            <a:avLst/>
          </a:prstGeom>
          <a:noFill/>
        </p:spPr>
        <p:txBody>
          <a:bodyPr wrap="square" rtlCol="0">
            <a:spAutoFit/>
          </a:bodyPr>
          <a:lstStyle/>
          <a:p>
            <a:r>
              <a:rPr lang="en-US" b="1" dirty="0"/>
              <a:t>16S rRNA Gene Amplicon Sequencing</a:t>
            </a:r>
          </a:p>
        </p:txBody>
      </p:sp>
      <p:sp>
        <p:nvSpPr>
          <p:cNvPr id="13" name="TextBox 12">
            <a:extLst>
              <a:ext uri="{FF2B5EF4-FFF2-40B4-BE49-F238E27FC236}">
                <a16:creationId xmlns:a16="http://schemas.microsoft.com/office/drawing/2014/main" id="{C9879CC5-D5BB-7C48-A5D6-DB297C78ACA2}"/>
              </a:ext>
            </a:extLst>
          </p:cNvPr>
          <p:cNvSpPr txBox="1"/>
          <p:nvPr/>
        </p:nvSpPr>
        <p:spPr>
          <a:xfrm>
            <a:off x="8915400" y="6469327"/>
            <a:ext cx="5012142" cy="369332"/>
          </a:xfrm>
          <a:prstGeom prst="rect">
            <a:avLst/>
          </a:prstGeom>
          <a:noFill/>
        </p:spPr>
        <p:txBody>
          <a:bodyPr wrap="square" rtlCol="0">
            <a:spAutoFit/>
          </a:bodyPr>
          <a:lstStyle/>
          <a:p>
            <a:r>
              <a:rPr lang="en-US" dirty="0"/>
              <a:t>Roots et al. 2019 </a:t>
            </a:r>
            <a:r>
              <a:rPr lang="en-US" i="1" dirty="0"/>
              <a:t>Water Research</a:t>
            </a:r>
            <a:endParaRPr lang="en-US" dirty="0"/>
          </a:p>
        </p:txBody>
      </p:sp>
    </p:spTree>
    <p:extLst>
      <p:ext uri="{BB962C8B-B14F-4D97-AF65-F5344CB8AC3E}">
        <p14:creationId xmlns:p14="http://schemas.microsoft.com/office/powerpoint/2010/main" val="219994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1A379-DCDA-0C41-99EA-7E3471B1E10B}"/>
              </a:ext>
            </a:extLst>
          </p:cNvPr>
          <p:cNvSpPr>
            <a:spLocks noGrp="1"/>
          </p:cNvSpPr>
          <p:nvPr>
            <p:ph type="title"/>
          </p:nvPr>
        </p:nvSpPr>
        <p:spPr>
          <a:xfrm>
            <a:off x="129705" y="504708"/>
            <a:ext cx="6009530" cy="2086092"/>
          </a:xfrm>
        </p:spPr>
        <p:txBody>
          <a:bodyPr>
            <a:noAutofit/>
          </a:bodyPr>
          <a:lstStyle/>
          <a:p>
            <a:r>
              <a:rPr lang="en-US" sz="3600" b="1" dirty="0">
                <a:solidFill>
                  <a:srgbClr val="0070C0"/>
                </a:solidFill>
                <a:latin typeface="Times New Roman" panose="02020603050405020304" pitchFamily="18" charset="0"/>
                <a:cs typeface="Times New Roman" panose="02020603050405020304" pitchFamily="18" charset="0"/>
              </a:rPr>
              <a:t>Strong enrichment of </a:t>
            </a:r>
            <a:r>
              <a:rPr lang="en-US" sz="3600" b="1" i="1" dirty="0" err="1">
                <a:solidFill>
                  <a:srgbClr val="0070C0"/>
                </a:solidFill>
                <a:latin typeface="Times New Roman" panose="02020603050405020304" pitchFamily="18" charset="0"/>
                <a:cs typeface="Times New Roman" panose="02020603050405020304" pitchFamily="18" charset="0"/>
              </a:rPr>
              <a:t>Nitrospira</a:t>
            </a:r>
            <a:r>
              <a:rPr lang="en-US" sz="3600" b="1" dirty="0">
                <a:solidFill>
                  <a:srgbClr val="0070C0"/>
                </a:solidFill>
                <a:latin typeface="Times New Roman" panose="02020603050405020304" pitchFamily="18" charset="0"/>
                <a:cs typeface="Times New Roman" panose="02020603050405020304" pitchFamily="18" charset="0"/>
              </a:rPr>
              <a:t> and decline in abundance of AOB was confirmed by FISH</a:t>
            </a:r>
          </a:p>
        </p:txBody>
      </p:sp>
      <p:pic>
        <p:nvPicPr>
          <p:cNvPr id="5" name="Picture 4">
            <a:extLst>
              <a:ext uri="{FF2B5EF4-FFF2-40B4-BE49-F238E27FC236}">
                <a16:creationId xmlns:a16="http://schemas.microsoft.com/office/drawing/2014/main" id="{CD7561EC-3DDE-1E48-9C25-1F060B5D1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74638"/>
            <a:ext cx="6096000" cy="6096000"/>
          </a:xfrm>
          <a:prstGeom prst="rect">
            <a:avLst/>
          </a:prstGeom>
        </p:spPr>
      </p:pic>
      <p:pic>
        <p:nvPicPr>
          <p:cNvPr id="6" name="Picture 5">
            <a:extLst>
              <a:ext uri="{FF2B5EF4-FFF2-40B4-BE49-F238E27FC236}">
                <a16:creationId xmlns:a16="http://schemas.microsoft.com/office/drawing/2014/main" id="{39926929-CB22-BC41-AC18-91C34BC5FC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8475" y="907886"/>
            <a:ext cx="3225195" cy="1682914"/>
          </a:xfrm>
          <a:prstGeom prst="rect">
            <a:avLst/>
          </a:prstGeom>
          <a:ln>
            <a:solidFill>
              <a:schemeClr val="bg1"/>
            </a:solidFill>
          </a:ln>
        </p:spPr>
      </p:pic>
      <p:sp>
        <p:nvSpPr>
          <p:cNvPr id="3" name="TextBox 2">
            <a:extLst>
              <a:ext uri="{FF2B5EF4-FFF2-40B4-BE49-F238E27FC236}">
                <a16:creationId xmlns:a16="http://schemas.microsoft.com/office/drawing/2014/main" id="{4224E00B-C65B-924E-8AEB-EDBDA878EDCF}"/>
              </a:ext>
            </a:extLst>
          </p:cNvPr>
          <p:cNvSpPr txBox="1"/>
          <p:nvPr/>
        </p:nvSpPr>
        <p:spPr>
          <a:xfrm>
            <a:off x="1371600" y="4724400"/>
            <a:ext cx="3733800" cy="923330"/>
          </a:xfrm>
          <a:prstGeom prst="rect">
            <a:avLst/>
          </a:prstGeom>
          <a:noFill/>
        </p:spPr>
        <p:txBody>
          <a:bodyPr wrap="square" rtlCol="0">
            <a:spAutoFit/>
          </a:bodyPr>
          <a:lstStyle/>
          <a:p>
            <a:r>
              <a:rPr lang="en-US" dirty="0"/>
              <a:t>Probe Ntspa476 (magenta) targets a subset of lineage II </a:t>
            </a:r>
            <a:r>
              <a:rPr lang="en-US" i="1" dirty="0" err="1"/>
              <a:t>Nitrospira</a:t>
            </a:r>
            <a:r>
              <a:rPr lang="en-US" i="1" dirty="0"/>
              <a:t> </a:t>
            </a:r>
            <a:r>
              <a:rPr lang="en-US" dirty="0"/>
              <a:t>that includes </a:t>
            </a:r>
            <a:r>
              <a:rPr lang="en-US" dirty="0" err="1"/>
              <a:t>comammox</a:t>
            </a:r>
            <a:endParaRPr lang="en-US" dirty="0"/>
          </a:p>
        </p:txBody>
      </p:sp>
      <p:sp>
        <p:nvSpPr>
          <p:cNvPr id="7" name="TextBox 6">
            <a:extLst>
              <a:ext uri="{FF2B5EF4-FFF2-40B4-BE49-F238E27FC236}">
                <a16:creationId xmlns:a16="http://schemas.microsoft.com/office/drawing/2014/main" id="{F8785283-141E-FD4E-85F7-4EE902640330}"/>
              </a:ext>
            </a:extLst>
          </p:cNvPr>
          <p:cNvSpPr txBox="1"/>
          <p:nvPr/>
        </p:nvSpPr>
        <p:spPr>
          <a:xfrm>
            <a:off x="9601200" y="935476"/>
            <a:ext cx="1828800" cy="369332"/>
          </a:xfrm>
          <a:prstGeom prst="rect">
            <a:avLst/>
          </a:prstGeom>
          <a:solidFill>
            <a:schemeClr val="tx1"/>
          </a:solidFill>
        </p:spPr>
        <p:txBody>
          <a:bodyPr wrap="square" rtlCol="0">
            <a:spAutoFit/>
          </a:bodyPr>
          <a:lstStyle/>
          <a:p>
            <a:r>
              <a:rPr lang="en-US" dirty="0">
                <a:solidFill>
                  <a:schemeClr val="bg1"/>
                </a:solidFill>
              </a:rPr>
              <a:t>Ntspa476</a:t>
            </a:r>
          </a:p>
        </p:txBody>
      </p:sp>
      <p:sp>
        <p:nvSpPr>
          <p:cNvPr id="8" name="TextBox 7">
            <a:extLst>
              <a:ext uri="{FF2B5EF4-FFF2-40B4-BE49-F238E27FC236}">
                <a16:creationId xmlns:a16="http://schemas.microsoft.com/office/drawing/2014/main" id="{D9AB772D-DE4C-B74E-937F-E8D571EABF03}"/>
              </a:ext>
            </a:extLst>
          </p:cNvPr>
          <p:cNvSpPr txBox="1"/>
          <p:nvPr/>
        </p:nvSpPr>
        <p:spPr>
          <a:xfrm>
            <a:off x="8915400" y="6469327"/>
            <a:ext cx="5012142" cy="369332"/>
          </a:xfrm>
          <a:prstGeom prst="rect">
            <a:avLst/>
          </a:prstGeom>
          <a:noFill/>
        </p:spPr>
        <p:txBody>
          <a:bodyPr wrap="square" rtlCol="0">
            <a:spAutoFit/>
          </a:bodyPr>
          <a:lstStyle/>
          <a:p>
            <a:r>
              <a:rPr lang="en-US" dirty="0"/>
              <a:t>Roots et al. 2019 </a:t>
            </a:r>
            <a:r>
              <a:rPr lang="en-US" i="1" dirty="0"/>
              <a:t>Water Research</a:t>
            </a:r>
            <a:endParaRPr lang="en-US" dirty="0"/>
          </a:p>
        </p:txBody>
      </p:sp>
    </p:spTree>
    <p:extLst>
      <p:ext uri="{BB962C8B-B14F-4D97-AF65-F5344CB8AC3E}">
        <p14:creationId xmlns:p14="http://schemas.microsoft.com/office/powerpoint/2010/main" val="1429801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1206D-CFA2-F94E-8CE0-E80638DB767E}"/>
              </a:ext>
            </a:extLst>
          </p:cNvPr>
          <p:cNvSpPr>
            <a:spLocks noGrp="1"/>
          </p:cNvSpPr>
          <p:nvPr>
            <p:ph type="title"/>
          </p:nvPr>
        </p:nvSpPr>
        <p:spPr>
          <a:ln w="38100">
            <a:solidFill>
              <a:srgbClr val="0070C0"/>
            </a:solidFill>
          </a:ln>
        </p:spPr>
        <p:txBody>
          <a:bodyPr>
            <a:normAutofit fontScale="90000"/>
          </a:bodyPr>
          <a:lstStyle/>
          <a:p>
            <a:r>
              <a:rPr lang="en-US" b="1" dirty="0" err="1">
                <a:solidFill>
                  <a:srgbClr val="0070C0"/>
                </a:solidFill>
              </a:rPr>
              <a:t>Comammox</a:t>
            </a:r>
            <a:r>
              <a:rPr lang="en-US" b="1" dirty="0">
                <a:solidFill>
                  <a:srgbClr val="0070C0"/>
                </a:solidFill>
              </a:rPr>
              <a:t> dominates the ammonia-oxidizing community in this low DO nitrification reactor</a:t>
            </a:r>
          </a:p>
        </p:txBody>
      </p:sp>
      <p:pic>
        <p:nvPicPr>
          <p:cNvPr id="4" name="Picture 3">
            <a:extLst>
              <a:ext uri="{FF2B5EF4-FFF2-40B4-BE49-F238E27FC236}">
                <a16:creationId xmlns:a16="http://schemas.microsoft.com/office/drawing/2014/main" id="{2A24A4A4-48ED-0A47-8B3C-2A039A0BBC66}"/>
              </a:ext>
            </a:extLst>
          </p:cNvPr>
          <p:cNvPicPr/>
          <p:nvPr/>
        </p:nvPicPr>
        <p:blipFill>
          <a:blip r:embed="rId3"/>
          <a:stretch>
            <a:fillRect/>
          </a:stretch>
        </p:blipFill>
        <p:spPr>
          <a:xfrm>
            <a:off x="304800" y="1752600"/>
            <a:ext cx="9296400" cy="4800600"/>
          </a:xfrm>
          <a:prstGeom prst="rect">
            <a:avLst/>
          </a:prstGeom>
        </p:spPr>
      </p:pic>
      <p:sp>
        <p:nvSpPr>
          <p:cNvPr id="6" name="TextBox 5">
            <a:extLst>
              <a:ext uri="{FF2B5EF4-FFF2-40B4-BE49-F238E27FC236}">
                <a16:creationId xmlns:a16="http://schemas.microsoft.com/office/drawing/2014/main" id="{960C89F4-3ADE-9043-8448-12AB6ACDA9FA}"/>
              </a:ext>
            </a:extLst>
          </p:cNvPr>
          <p:cNvSpPr txBox="1"/>
          <p:nvPr/>
        </p:nvSpPr>
        <p:spPr>
          <a:xfrm>
            <a:off x="9753600" y="2675572"/>
            <a:ext cx="2286000" cy="1477328"/>
          </a:xfrm>
          <a:prstGeom prst="rect">
            <a:avLst/>
          </a:prstGeom>
          <a:noFill/>
          <a:ln w="38100">
            <a:solidFill>
              <a:srgbClr val="FF0000"/>
            </a:solidFill>
          </a:ln>
        </p:spPr>
        <p:txBody>
          <a:bodyPr wrap="square" rtlCol="0">
            <a:spAutoFit/>
          </a:bodyPr>
          <a:lstStyle/>
          <a:p>
            <a:r>
              <a:rPr lang="en-US" dirty="0">
                <a:solidFill>
                  <a:srgbClr val="FF0000"/>
                </a:solidFill>
              </a:rPr>
              <a:t>By day 407, </a:t>
            </a:r>
            <a:r>
              <a:rPr lang="en-US" dirty="0" err="1">
                <a:solidFill>
                  <a:srgbClr val="FF0000"/>
                </a:solidFill>
              </a:rPr>
              <a:t>comammox</a:t>
            </a:r>
            <a:r>
              <a:rPr lang="en-US" dirty="0">
                <a:solidFill>
                  <a:srgbClr val="FF0000"/>
                </a:solidFill>
              </a:rPr>
              <a:t> accounted for </a:t>
            </a:r>
            <a:r>
              <a:rPr lang="en-US" b="1" dirty="0">
                <a:solidFill>
                  <a:srgbClr val="FF0000"/>
                </a:solidFill>
              </a:rPr>
              <a:t>94% of </a:t>
            </a:r>
            <a:r>
              <a:rPr lang="en-US" b="1" i="1" dirty="0" err="1">
                <a:solidFill>
                  <a:srgbClr val="FF0000"/>
                </a:solidFill>
              </a:rPr>
              <a:t>amoA</a:t>
            </a:r>
            <a:r>
              <a:rPr lang="en-US" b="1" dirty="0">
                <a:solidFill>
                  <a:srgbClr val="FF0000"/>
                </a:solidFill>
              </a:rPr>
              <a:t> gene copies </a:t>
            </a:r>
            <a:r>
              <a:rPr lang="en-US" dirty="0">
                <a:solidFill>
                  <a:srgbClr val="FF0000"/>
                </a:solidFill>
              </a:rPr>
              <a:t>in the reactor</a:t>
            </a:r>
          </a:p>
        </p:txBody>
      </p:sp>
      <p:sp>
        <p:nvSpPr>
          <p:cNvPr id="7" name="TextBox 6">
            <a:extLst>
              <a:ext uri="{FF2B5EF4-FFF2-40B4-BE49-F238E27FC236}">
                <a16:creationId xmlns:a16="http://schemas.microsoft.com/office/drawing/2014/main" id="{73BAF4CE-B4D7-C643-8115-F9FBC2F7913A}"/>
              </a:ext>
            </a:extLst>
          </p:cNvPr>
          <p:cNvSpPr txBox="1"/>
          <p:nvPr/>
        </p:nvSpPr>
        <p:spPr>
          <a:xfrm>
            <a:off x="2438400" y="1567934"/>
            <a:ext cx="5867400" cy="369332"/>
          </a:xfrm>
          <a:prstGeom prst="rect">
            <a:avLst/>
          </a:prstGeom>
          <a:noFill/>
        </p:spPr>
        <p:txBody>
          <a:bodyPr wrap="square" rtlCol="0">
            <a:spAutoFit/>
          </a:bodyPr>
          <a:lstStyle/>
          <a:p>
            <a:r>
              <a:rPr lang="en-US" b="1" u="sng" dirty="0"/>
              <a:t>qPCR Quantification of </a:t>
            </a:r>
            <a:r>
              <a:rPr lang="en-US" b="1" i="1" u="sng" dirty="0" err="1"/>
              <a:t>amoA</a:t>
            </a:r>
            <a:r>
              <a:rPr lang="en-US" b="1" u="sng" dirty="0"/>
              <a:t> and </a:t>
            </a:r>
            <a:r>
              <a:rPr lang="en-US" b="1" i="1" u="sng" dirty="0" err="1"/>
              <a:t>nxrB</a:t>
            </a:r>
            <a:r>
              <a:rPr lang="en-US" b="1" u="sng" dirty="0"/>
              <a:t> genes</a:t>
            </a:r>
          </a:p>
        </p:txBody>
      </p:sp>
      <p:sp>
        <p:nvSpPr>
          <p:cNvPr id="8" name="TextBox 7">
            <a:extLst>
              <a:ext uri="{FF2B5EF4-FFF2-40B4-BE49-F238E27FC236}">
                <a16:creationId xmlns:a16="http://schemas.microsoft.com/office/drawing/2014/main" id="{5B03400E-10D0-CB4D-B571-6D91E6A44B56}"/>
              </a:ext>
            </a:extLst>
          </p:cNvPr>
          <p:cNvSpPr txBox="1"/>
          <p:nvPr/>
        </p:nvSpPr>
        <p:spPr>
          <a:xfrm>
            <a:off x="8915400" y="6469327"/>
            <a:ext cx="5012142" cy="369332"/>
          </a:xfrm>
          <a:prstGeom prst="rect">
            <a:avLst/>
          </a:prstGeom>
          <a:noFill/>
        </p:spPr>
        <p:txBody>
          <a:bodyPr wrap="square" rtlCol="0">
            <a:spAutoFit/>
          </a:bodyPr>
          <a:lstStyle/>
          <a:p>
            <a:r>
              <a:rPr lang="en-US" dirty="0"/>
              <a:t>Roots et al. 2019 </a:t>
            </a:r>
            <a:r>
              <a:rPr lang="en-US" i="1" dirty="0"/>
              <a:t>Water Research</a:t>
            </a:r>
            <a:endParaRPr lang="en-US" dirty="0"/>
          </a:p>
        </p:txBody>
      </p:sp>
    </p:spTree>
    <p:extLst>
      <p:ext uri="{BB962C8B-B14F-4D97-AF65-F5344CB8AC3E}">
        <p14:creationId xmlns:p14="http://schemas.microsoft.com/office/powerpoint/2010/main" val="259783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78FA332C-FBD6-4C4F-A5AB-E719DDCDEC08}"/>
              </a:ext>
            </a:extLst>
          </p:cNvPr>
          <p:cNvGraphicFramePr>
            <a:graphicFrameLocks noGrp="1"/>
          </p:cNvGraphicFramePr>
          <p:nvPr>
            <p:extLst>
              <p:ext uri="{D42A27DB-BD31-4B8C-83A1-F6EECF244321}">
                <p14:modId xmlns:p14="http://schemas.microsoft.com/office/powerpoint/2010/main" val="2508706610"/>
              </p:ext>
            </p:extLst>
          </p:nvPr>
        </p:nvGraphicFramePr>
        <p:xfrm>
          <a:off x="1049934" y="1740804"/>
          <a:ext cx="10532465" cy="2834640"/>
        </p:xfrm>
        <a:graphic>
          <a:graphicData uri="http://schemas.openxmlformats.org/drawingml/2006/table">
            <a:tbl>
              <a:tblPr firstRow="1" bandRow="1">
                <a:tableStyleId>{5C22544A-7EE6-4342-B048-85BDC9FD1C3A}</a:tableStyleId>
              </a:tblPr>
              <a:tblGrid>
                <a:gridCol w="5290027">
                  <a:extLst>
                    <a:ext uri="{9D8B030D-6E8A-4147-A177-3AD203B41FA5}">
                      <a16:colId xmlns:a16="http://schemas.microsoft.com/office/drawing/2014/main" val="3164495703"/>
                    </a:ext>
                  </a:extLst>
                </a:gridCol>
                <a:gridCol w="2499239">
                  <a:extLst>
                    <a:ext uri="{9D8B030D-6E8A-4147-A177-3AD203B41FA5}">
                      <a16:colId xmlns:a16="http://schemas.microsoft.com/office/drawing/2014/main" val="3237615559"/>
                    </a:ext>
                  </a:extLst>
                </a:gridCol>
                <a:gridCol w="2743199">
                  <a:extLst>
                    <a:ext uri="{9D8B030D-6E8A-4147-A177-3AD203B41FA5}">
                      <a16:colId xmlns:a16="http://schemas.microsoft.com/office/drawing/2014/main" val="1878697002"/>
                    </a:ext>
                  </a:extLst>
                </a:gridCol>
              </a:tblGrid>
              <a:tr h="382373">
                <a:tc>
                  <a:txBody>
                    <a:bodyPr/>
                    <a:lstStyle/>
                    <a:p>
                      <a:pPr algn="ctr"/>
                      <a:endParaRPr lang="en-US" sz="2800" dirty="0"/>
                    </a:p>
                  </a:txBody>
                  <a:tcPr>
                    <a:noFill/>
                  </a:tcPr>
                </a:tc>
                <a:tc>
                  <a:txBody>
                    <a:bodyPr/>
                    <a:lstStyle/>
                    <a:p>
                      <a:pPr algn="ctr"/>
                      <a:r>
                        <a:rPr lang="en-US" sz="2800" b="1" dirty="0"/>
                        <a:t>Low DO Nitrification Reactor</a:t>
                      </a:r>
                    </a:p>
                  </a:txBody>
                  <a:tcPr/>
                </a:tc>
                <a:tc>
                  <a:txBody>
                    <a:bodyPr/>
                    <a:lstStyle/>
                    <a:p>
                      <a:pPr algn="ctr"/>
                      <a:r>
                        <a:rPr lang="en-US" sz="2800" dirty="0"/>
                        <a:t>O’Brien Water Reclamation Plant  (Full-scale)</a:t>
                      </a:r>
                    </a:p>
                  </a:txBody>
                  <a:tcPr/>
                </a:tc>
                <a:extLst>
                  <a:ext uri="{0D108BD9-81ED-4DB2-BD59-A6C34878D82A}">
                    <a16:rowId xmlns:a16="http://schemas.microsoft.com/office/drawing/2014/main" val="1753934479"/>
                  </a:ext>
                </a:extLst>
              </a:tr>
              <a:tr h="370840">
                <a:tc>
                  <a:txBody>
                    <a:bodyPr/>
                    <a:lstStyle/>
                    <a:p>
                      <a:pPr algn="ctr"/>
                      <a:r>
                        <a:rPr lang="en-US" sz="2800" dirty="0"/>
                        <a:t>DO (mg/L)</a:t>
                      </a:r>
                    </a:p>
                  </a:txBody>
                  <a:tcPr/>
                </a:tc>
                <a:tc>
                  <a:txBody>
                    <a:bodyPr/>
                    <a:lstStyle/>
                    <a:p>
                      <a:pPr algn="ctr"/>
                      <a:r>
                        <a:rPr lang="en-US" sz="2800" b="1" dirty="0"/>
                        <a:t>0.2-1</a:t>
                      </a:r>
                    </a:p>
                  </a:txBody>
                  <a:tcPr/>
                </a:tc>
                <a:tc>
                  <a:txBody>
                    <a:bodyPr/>
                    <a:lstStyle/>
                    <a:p>
                      <a:pPr algn="ctr"/>
                      <a:r>
                        <a:rPr lang="en-US" sz="2800" dirty="0"/>
                        <a:t>3-5</a:t>
                      </a:r>
                      <a:r>
                        <a:rPr lang="en-US" sz="2800" baseline="30000" dirty="0"/>
                        <a:t>*</a:t>
                      </a:r>
                      <a:endParaRPr lang="en-US" sz="2800" dirty="0"/>
                    </a:p>
                  </a:txBody>
                  <a:tcPr/>
                </a:tc>
                <a:extLst>
                  <a:ext uri="{0D108BD9-81ED-4DB2-BD59-A6C34878D82A}">
                    <a16:rowId xmlns:a16="http://schemas.microsoft.com/office/drawing/2014/main" val="2604291767"/>
                  </a:ext>
                </a:extLst>
              </a:tr>
              <a:tr h="370840">
                <a:tc>
                  <a:txBody>
                    <a:bodyPr/>
                    <a:lstStyle/>
                    <a:p>
                      <a:pPr algn="ctr"/>
                      <a:r>
                        <a:rPr lang="en-US" sz="2800" dirty="0"/>
                        <a:t>Average NH</a:t>
                      </a:r>
                      <a:r>
                        <a:rPr lang="en-US" sz="2800" baseline="-25000" dirty="0"/>
                        <a:t>4</a:t>
                      </a:r>
                      <a:r>
                        <a:rPr lang="en-US" sz="2800" baseline="0" dirty="0"/>
                        <a:t>+ Removal Rate </a:t>
                      </a:r>
                      <a:br>
                        <a:rPr lang="en-US" sz="2800" baseline="0" dirty="0"/>
                      </a:br>
                      <a:r>
                        <a:rPr lang="en-US" sz="2800" baseline="0" dirty="0"/>
                        <a:t>(</a:t>
                      </a:r>
                      <a:r>
                        <a:rPr lang="en-US" sz="2800" dirty="0"/>
                        <a:t>mg NH</a:t>
                      </a:r>
                      <a:r>
                        <a:rPr lang="en-US" sz="2800" baseline="-25000" dirty="0"/>
                        <a:t>4</a:t>
                      </a:r>
                      <a:r>
                        <a:rPr lang="en-US" sz="2800" baseline="30000" dirty="0"/>
                        <a:t>+</a:t>
                      </a:r>
                      <a:r>
                        <a:rPr lang="en-US" sz="2800" dirty="0"/>
                        <a:t>/L-d)</a:t>
                      </a:r>
                    </a:p>
                  </a:txBody>
                  <a:tcPr/>
                </a:tc>
                <a:tc>
                  <a:txBody>
                    <a:bodyPr/>
                    <a:lstStyle/>
                    <a:p>
                      <a:pPr algn="ctr"/>
                      <a:r>
                        <a:rPr lang="en-US" sz="2800" b="1" dirty="0"/>
                        <a:t>59</a:t>
                      </a:r>
                    </a:p>
                  </a:txBody>
                  <a:tcPr anchor="ctr"/>
                </a:tc>
                <a:tc>
                  <a:txBody>
                    <a:bodyPr/>
                    <a:lstStyle/>
                    <a:p>
                      <a:pPr algn="ctr"/>
                      <a:r>
                        <a:rPr lang="en-US" sz="2800" dirty="0"/>
                        <a:t>50</a:t>
                      </a:r>
                    </a:p>
                  </a:txBody>
                  <a:tcPr anchor="ctr"/>
                </a:tc>
                <a:extLst>
                  <a:ext uri="{0D108BD9-81ED-4DB2-BD59-A6C34878D82A}">
                    <a16:rowId xmlns:a16="http://schemas.microsoft.com/office/drawing/2014/main" val="3392442178"/>
                  </a:ext>
                </a:extLst>
              </a:tr>
            </a:tbl>
          </a:graphicData>
        </a:graphic>
      </p:graphicFrame>
      <p:sp>
        <p:nvSpPr>
          <p:cNvPr id="13" name="Title 1">
            <a:extLst>
              <a:ext uri="{FF2B5EF4-FFF2-40B4-BE49-F238E27FC236}">
                <a16:creationId xmlns:a16="http://schemas.microsoft.com/office/drawing/2014/main" id="{B78B939B-AC36-4F95-857B-E89E9B1DDA5B}"/>
              </a:ext>
            </a:extLst>
          </p:cNvPr>
          <p:cNvSpPr>
            <a:spLocks noGrp="1"/>
          </p:cNvSpPr>
          <p:nvPr>
            <p:ph type="title"/>
          </p:nvPr>
        </p:nvSpPr>
        <p:spPr>
          <a:xfrm>
            <a:off x="189714" y="122237"/>
            <a:ext cx="11812568" cy="1325563"/>
          </a:xfrm>
          <a:ln w="38100">
            <a:solidFill>
              <a:srgbClr val="0070C0"/>
            </a:solidFill>
          </a:ln>
        </p:spPr>
        <p:txBody>
          <a:bodyPr>
            <a:normAutofit/>
          </a:bodyPr>
          <a:lstStyle/>
          <a:p>
            <a:r>
              <a:rPr lang="en-US" sz="4000" b="1" dirty="0">
                <a:solidFill>
                  <a:srgbClr val="0070C0"/>
                </a:solidFill>
              </a:rPr>
              <a:t>Ammonia Removal Rate Comparison to Parallel Full-Scale Nitrifying Activated Sludge Bioreactor</a:t>
            </a:r>
          </a:p>
        </p:txBody>
      </p:sp>
      <p:sp>
        <p:nvSpPr>
          <p:cNvPr id="5" name="Rectangle 4">
            <a:extLst>
              <a:ext uri="{FF2B5EF4-FFF2-40B4-BE49-F238E27FC236}">
                <a16:creationId xmlns:a16="http://schemas.microsoft.com/office/drawing/2014/main" id="{B5067049-C2E5-4B48-B4EB-D2F1C042496A}"/>
              </a:ext>
            </a:extLst>
          </p:cNvPr>
          <p:cNvSpPr/>
          <p:nvPr/>
        </p:nvSpPr>
        <p:spPr>
          <a:xfrm>
            <a:off x="1077432" y="4868448"/>
            <a:ext cx="10504967" cy="954107"/>
          </a:xfrm>
          <a:prstGeom prst="rect">
            <a:avLst/>
          </a:prstGeom>
          <a:solidFill>
            <a:schemeClr val="accent2">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Low DO nitrification with </a:t>
            </a:r>
            <a:r>
              <a:rPr kumimoji="0" lang="en-US" sz="2800" b="0" i="0" u="none" strike="noStrike" kern="1200" cap="none" spc="0" normalizeH="0" baseline="0" noProof="0" dirty="0" err="1">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comammox</a:t>
            </a:r>
            <a:r>
              <a:rPr kumimoji="0" lang="en-US" sz="28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 could be an energy-saving alternative to conventional high DO nitrification systems</a:t>
            </a:r>
          </a:p>
        </p:txBody>
      </p:sp>
      <p:sp>
        <p:nvSpPr>
          <p:cNvPr id="2" name="TextBox 1">
            <a:extLst>
              <a:ext uri="{FF2B5EF4-FFF2-40B4-BE49-F238E27FC236}">
                <a16:creationId xmlns:a16="http://schemas.microsoft.com/office/drawing/2014/main" id="{7AC25520-DF0D-EC4F-B898-8AE67BDA9B71}"/>
              </a:ext>
            </a:extLst>
          </p:cNvPr>
          <p:cNvSpPr txBox="1"/>
          <p:nvPr/>
        </p:nvSpPr>
        <p:spPr>
          <a:xfrm>
            <a:off x="762000" y="6454801"/>
            <a:ext cx="12344400" cy="369332"/>
          </a:xfrm>
          <a:prstGeom prst="rect">
            <a:avLst/>
          </a:prstGeom>
          <a:noFill/>
        </p:spPr>
        <p:txBody>
          <a:bodyPr wrap="square" rtlCol="0">
            <a:spAutoFit/>
          </a:bodyPr>
          <a:lstStyle/>
          <a:p>
            <a:r>
              <a:rPr lang="en-US" i="1" dirty="0"/>
              <a:t>* End of basin.  Effluent NH</a:t>
            </a:r>
            <a:r>
              <a:rPr lang="en-US" i="1" baseline="-25000" dirty="0"/>
              <a:t>4</a:t>
            </a:r>
            <a:r>
              <a:rPr lang="en-US" i="1" baseline="30000" dirty="0"/>
              <a:t>+</a:t>
            </a:r>
            <a:r>
              <a:rPr lang="en-US" i="1" dirty="0"/>
              <a:t> concentrations differ between O’Brien and the low DO nitrification reactor.</a:t>
            </a:r>
          </a:p>
        </p:txBody>
      </p:sp>
    </p:spTree>
    <p:extLst>
      <p:ext uri="{BB962C8B-B14F-4D97-AF65-F5344CB8AC3E}">
        <p14:creationId xmlns:p14="http://schemas.microsoft.com/office/powerpoint/2010/main" val="325126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B3BD87-4F7D-E840-838E-C943C27659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243" r="24855"/>
          <a:stretch/>
        </p:blipFill>
        <p:spPr>
          <a:xfrm>
            <a:off x="12298131" y="1828800"/>
            <a:ext cx="3097353" cy="3740820"/>
          </a:xfrm>
          <a:prstGeom prst="rect">
            <a:avLst/>
          </a:prstGeom>
        </p:spPr>
      </p:pic>
      <p:sp>
        <p:nvSpPr>
          <p:cNvPr id="5" name="Rectangle 4">
            <a:extLst>
              <a:ext uri="{FF2B5EF4-FFF2-40B4-BE49-F238E27FC236}">
                <a16:creationId xmlns:a16="http://schemas.microsoft.com/office/drawing/2014/main" id="{2327C36C-5E0E-AB44-B980-77FA21ED91C0}"/>
              </a:ext>
            </a:extLst>
          </p:cNvPr>
          <p:cNvSpPr/>
          <p:nvPr/>
        </p:nvSpPr>
        <p:spPr>
          <a:xfrm>
            <a:off x="457200" y="3048000"/>
            <a:ext cx="10820400" cy="3108543"/>
          </a:xfrm>
          <a:prstGeom prst="rect">
            <a:avLst/>
          </a:prstGeom>
        </p:spPr>
        <p:txBody>
          <a:bodyPr wrap="square">
            <a:spAutoFit/>
          </a:bodyPr>
          <a:lstStyle/>
          <a:p>
            <a:pPr marL="914400" lvl="1" indent="-457200">
              <a:buFont typeface="Arial" panose="020B0604020202020204" pitchFamily="34" charset="0"/>
              <a:buChar char="•"/>
            </a:pPr>
            <a:r>
              <a:rPr lang="en-US" sz="2800" dirty="0"/>
              <a:t>Both </a:t>
            </a:r>
            <a:r>
              <a:rPr lang="en-US" sz="2800" b="1" dirty="0" err="1">
                <a:solidFill>
                  <a:srgbClr val="FF0000"/>
                </a:solidFill>
              </a:rPr>
              <a:t>Nitritation</a:t>
            </a:r>
            <a:r>
              <a:rPr lang="en-US" sz="2800" b="1" dirty="0">
                <a:solidFill>
                  <a:srgbClr val="FF0000"/>
                </a:solidFill>
              </a:rPr>
              <a:t>/ </a:t>
            </a:r>
            <a:r>
              <a:rPr lang="en-US" sz="2800" b="1" dirty="0" err="1">
                <a:solidFill>
                  <a:srgbClr val="FF0000"/>
                </a:solidFill>
              </a:rPr>
              <a:t>Denitritation</a:t>
            </a:r>
            <a:r>
              <a:rPr lang="en-US" sz="2800" b="1" dirty="0">
                <a:solidFill>
                  <a:srgbClr val="FF0000"/>
                </a:solidFill>
              </a:rPr>
              <a:t> + </a:t>
            </a:r>
            <a:r>
              <a:rPr lang="en-US" sz="2800" b="1" dirty="0" err="1">
                <a:solidFill>
                  <a:srgbClr val="FF0000"/>
                </a:solidFill>
              </a:rPr>
              <a:t>bioP</a:t>
            </a:r>
            <a:r>
              <a:rPr lang="en-US" sz="2800" b="1" dirty="0">
                <a:solidFill>
                  <a:srgbClr val="FF0000"/>
                </a:solidFill>
              </a:rPr>
              <a:t> and </a:t>
            </a:r>
            <a:r>
              <a:rPr lang="en-US" sz="2800" b="1" dirty="0" err="1">
                <a:solidFill>
                  <a:srgbClr val="FF0000"/>
                </a:solidFill>
              </a:rPr>
              <a:t>Deammonification</a:t>
            </a:r>
            <a:r>
              <a:rPr lang="en-US" sz="2800" b="1" dirty="0">
                <a:solidFill>
                  <a:srgbClr val="FF0000"/>
                </a:solidFill>
              </a:rPr>
              <a:t> are robust and stable</a:t>
            </a:r>
            <a:r>
              <a:rPr lang="en-US" sz="2800" dirty="0"/>
              <a:t> in the mainstream under appropriate operational conditions</a:t>
            </a:r>
          </a:p>
          <a:p>
            <a:pPr marL="914400" lvl="1" indent="-457200">
              <a:buFont typeface="Arial" panose="020B0604020202020204" pitchFamily="34" charset="0"/>
              <a:buChar char="•"/>
            </a:pPr>
            <a:r>
              <a:rPr lang="en-US" sz="2800" b="1" dirty="0" err="1">
                <a:solidFill>
                  <a:srgbClr val="FF0000"/>
                </a:solidFill>
              </a:rPr>
              <a:t>Comammox</a:t>
            </a:r>
            <a:r>
              <a:rPr lang="en-US" sz="2800" b="1" dirty="0">
                <a:solidFill>
                  <a:srgbClr val="FF0000"/>
                </a:solidFill>
              </a:rPr>
              <a:t> </a:t>
            </a:r>
            <a:r>
              <a:rPr lang="en-US" sz="2800" b="1" i="1" dirty="0" err="1">
                <a:solidFill>
                  <a:srgbClr val="FF0000"/>
                </a:solidFill>
              </a:rPr>
              <a:t>Nitrospira</a:t>
            </a:r>
            <a:r>
              <a:rPr lang="en-US" sz="2800" b="1" dirty="0">
                <a:solidFill>
                  <a:srgbClr val="FF0000"/>
                </a:solidFill>
              </a:rPr>
              <a:t> may be well-suited to energy-efficient low DO processes </a:t>
            </a:r>
            <a:r>
              <a:rPr lang="en-US" sz="2800" dirty="0"/>
              <a:t>for complete nitrification</a:t>
            </a:r>
            <a:endParaRPr lang="en-US" sz="2800" b="1" dirty="0"/>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endParaRPr lang="en-US" sz="2800" b="1" dirty="0"/>
          </a:p>
        </p:txBody>
      </p:sp>
      <p:sp>
        <p:nvSpPr>
          <p:cNvPr id="8" name="Title 1">
            <a:extLst>
              <a:ext uri="{FF2B5EF4-FFF2-40B4-BE49-F238E27FC236}">
                <a16:creationId xmlns:a16="http://schemas.microsoft.com/office/drawing/2014/main" id="{F2615615-805C-884A-A25F-51D0E0BA93A5}"/>
              </a:ext>
            </a:extLst>
          </p:cNvPr>
          <p:cNvSpPr>
            <a:spLocks noGrp="1"/>
          </p:cNvSpPr>
          <p:nvPr>
            <p:ph type="title"/>
          </p:nvPr>
        </p:nvSpPr>
        <p:spPr>
          <a:xfrm>
            <a:off x="3810000" y="228600"/>
            <a:ext cx="4991886" cy="792163"/>
          </a:xfrm>
          <a:ln w="38100">
            <a:noFill/>
          </a:ln>
        </p:spPr>
        <p:txBody>
          <a:bodyPr>
            <a:normAutofit/>
          </a:bodyPr>
          <a:lstStyle/>
          <a:p>
            <a:r>
              <a:rPr lang="en-US" sz="4000" b="1" u="sng" dirty="0">
                <a:solidFill>
                  <a:srgbClr val="0070C0"/>
                </a:solidFill>
              </a:rPr>
              <a:t>Take Home Points</a:t>
            </a:r>
          </a:p>
        </p:txBody>
      </p:sp>
      <p:sp>
        <p:nvSpPr>
          <p:cNvPr id="11" name="Rectangle 10">
            <a:extLst>
              <a:ext uri="{FF2B5EF4-FFF2-40B4-BE49-F238E27FC236}">
                <a16:creationId xmlns:a16="http://schemas.microsoft.com/office/drawing/2014/main" id="{AAF98E6E-8C57-734A-8CC1-4CF2BE9CD2DA}"/>
              </a:ext>
            </a:extLst>
          </p:cNvPr>
          <p:cNvSpPr/>
          <p:nvPr/>
        </p:nvSpPr>
        <p:spPr>
          <a:xfrm>
            <a:off x="586466" y="1026018"/>
            <a:ext cx="11201400" cy="1754326"/>
          </a:xfrm>
          <a:prstGeom prst="rect">
            <a:avLst/>
          </a:prstGeom>
          <a:ln w="38100">
            <a:solidFill>
              <a:schemeClr val="tx1"/>
            </a:solidFill>
          </a:ln>
        </p:spPr>
        <p:txBody>
          <a:bodyPr wrap="square">
            <a:spAutoFit/>
          </a:bodyPr>
          <a:lstStyle/>
          <a:p>
            <a:r>
              <a:rPr lang="en-US" sz="3600" b="1" dirty="0"/>
              <a:t>Integrated mainstream shortcut N and biological P removal is a promising emerging route for resource and energy efficient nutrient management</a:t>
            </a:r>
          </a:p>
        </p:txBody>
      </p:sp>
    </p:spTree>
    <p:extLst>
      <p:ext uri="{BB962C8B-B14F-4D97-AF65-F5344CB8AC3E}">
        <p14:creationId xmlns:p14="http://schemas.microsoft.com/office/powerpoint/2010/main" val="13528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215680" y="5805264"/>
            <a:ext cx="1728192" cy="792088"/>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a:solidFill>
                <a:srgbClr val="FFFFFF"/>
              </a:solidFill>
              <a:latin typeface="Arial" charset="0"/>
              <a:ea typeface="ＭＳ Ｐゴシック" charset="-128"/>
              <a:cs typeface="ＭＳ Ｐゴシック" charset="-128"/>
            </a:endParaRPr>
          </a:p>
        </p:txBody>
      </p:sp>
      <p:sp>
        <p:nvSpPr>
          <p:cNvPr id="2" name="Title 1"/>
          <p:cNvSpPr>
            <a:spLocks noGrp="1"/>
          </p:cNvSpPr>
          <p:nvPr>
            <p:ph type="title"/>
          </p:nvPr>
        </p:nvSpPr>
        <p:spPr>
          <a:xfrm>
            <a:off x="2207568" y="-171400"/>
            <a:ext cx="7772400" cy="926976"/>
          </a:xfrm>
        </p:spPr>
        <p:txBody>
          <a:bodyPr>
            <a:normAutofit/>
          </a:bodyPr>
          <a:lstStyle/>
          <a:p>
            <a:r>
              <a:rPr lang="en-US" b="1" dirty="0">
                <a:solidFill>
                  <a:srgbClr val="0070C0"/>
                </a:solidFill>
              </a:rPr>
              <a:t>Acknowledgements</a:t>
            </a:r>
          </a:p>
        </p:txBody>
      </p:sp>
      <p:pic>
        <p:nvPicPr>
          <p:cNvPr id="26" name="Picture 25"/>
          <p:cNvPicPr>
            <a:picLocks noChangeAspect="1"/>
          </p:cNvPicPr>
          <p:nvPr/>
        </p:nvPicPr>
        <p:blipFill>
          <a:blip r:embed="rId3"/>
          <a:stretch>
            <a:fillRect/>
          </a:stretch>
        </p:blipFill>
        <p:spPr>
          <a:xfrm>
            <a:off x="10028735" y="5186491"/>
            <a:ext cx="1602432" cy="1595309"/>
          </a:xfrm>
          <a:prstGeom prst="rect">
            <a:avLst/>
          </a:prstGeom>
        </p:spPr>
      </p:pic>
      <p:pic>
        <p:nvPicPr>
          <p:cNvPr id="11" name="Picture 10"/>
          <p:cNvPicPr>
            <a:picLocks noChangeAspect="1"/>
          </p:cNvPicPr>
          <p:nvPr/>
        </p:nvPicPr>
        <p:blipFill>
          <a:blip r:embed="rId4"/>
          <a:stretch>
            <a:fillRect/>
          </a:stretch>
        </p:blipFill>
        <p:spPr>
          <a:xfrm>
            <a:off x="179318" y="1626960"/>
            <a:ext cx="2226272" cy="3407145"/>
          </a:xfrm>
          <a:prstGeom prst="rect">
            <a:avLst/>
          </a:prstGeom>
        </p:spPr>
      </p:pic>
      <p:sp>
        <p:nvSpPr>
          <p:cNvPr id="12" name="TextBox 11"/>
          <p:cNvSpPr txBox="1"/>
          <p:nvPr/>
        </p:nvSpPr>
        <p:spPr>
          <a:xfrm>
            <a:off x="838200" y="609600"/>
            <a:ext cx="10744200" cy="461665"/>
          </a:xfrm>
          <a:prstGeom prst="rect">
            <a:avLst/>
          </a:prstGeom>
          <a:noFill/>
        </p:spPr>
        <p:txBody>
          <a:bodyPr wrap="square" rtlCol="0">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Wells Environmental Biotechnology and Microbial Ecology Lab</a:t>
            </a:r>
          </a:p>
        </p:txBody>
      </p:sp>
      <p:pic>
        <p:nvPicPr>
          <p:cNvPr id="13" name="Picture 12" descr="P1010350.JPG"/>
          <p:cNvPicPr>
            <a:picLocks noChangeAspect="1"/>
          </p:cNvPicPr>
          <p:nvPr/>
        </p:nvPicPr>
        <p:blipFill rotWithShape="1">
          <a:blip r:embed="rId5" cstate="print">
            <a:extLst>
              <a:ext uri="{28A0092B-C50C-407E-A947-70E740481C1C}">
                <a14:useLocalDpi xmlns:a14="http://schemas.microsoft.com/office/drawing/2010/main" val="0"/>
              </a:ext>
            </a:extLst>
          </a:blip>
          <a:srcRect l="9610" t="13398" r="10132" b="18078"/>
          <a:stretch/>
        </p:blipFill>
        <p:spPr>
          <a:xfrm>
            <a:off x="2422275" y="1393897"/>
            <a:ext cx="6971581" cy="4088806"/>
          </a:xfrm>
          <a:prstGeom prst="rect">
            <a:avLst/>
          </a:prstGeom>
          <a:ln w="38100" cmpd="sng">
            <a:solidFill>
              <a:schemeClr val="bg1"/>
            </a:solidFill>
          </a:ln>
        </p:spPr>
      </p:pic>
      <p:sp>
        <p:nvSpPr>
          <p:cNvPr id="14" name="Rounded Rectangle 13"/>
          <p:cNvSpPr/>
          <p:nvPr/>
        </p:nvSpPr>
        <p:spPr bwMode="auto">
          <a:xfrm>
            <a:off x="838200" y="626143"/>
            <a:ext cx="10744200" cy="533693"/>
          </a:xfrm>
          <a:prstGeom prst="roundRect">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a:latin typeface="Arial" charset="0"/>
              <a:ea typeface="ＭＳ Ｐゴシック" charset="-128"/>
              <a:cs typeface="ＭＳ Ｐゴシック" charset="-128"/>
            </a:endParaRPr>
          </a:p>
        </p:txBody>
      </p:sp>
      <p:grpSp>
        <p:nvGrpSpPr>
          <p:cNvPr id="15" name="Group 14">
            <a:extLst>
              <a:ext uri="{FF2B5EF4-FFF2-40B4-BE49-F238E27FC236}">
                <a16:creationId xmlns:a16="http://schemas.microsoft.com/office/drawing/2014/main" id="{F4848C07-12E9-6D4D-9ADD-5341026F8BD3}"/>
              </a:ext>
            </a:extLst>
          </p:cNvPr>
          <p:cNvGrpSpPr/>
          <p:nvPr/>
        </p:nvGrpSpPr>
        <p:grpSpPr>
          <a:xfrm>
            <a:off x="5511227" y="1096132"/>
            <a:ext cx="1601592" cy="1673358"/>
            <a:chOff x="4368602" y="2746242"/>
            <a:chExt cx="1601592" cy="1673358"/>
          </a:xfrm>
        </p:grpSpPr>
        <p:sp>
          <p:nvSpPr>
            <p:cNvPr id="16" name="Oval 15">
              <a:extLst>
                <a:ext uri="{FF2B5EF4-FFF2-40B4-BE49-F238E27FC236}">
                  <a16:creationId xmlns:a16="http://schemas.microsoft.com/office/drawing/2014/main" id="{F69C5EC7-BFD9-8240-80CB-F5A1AB48BFF5}"/>
                </a:ext>
              </a:extLst>
            </p:cNvPr>
            <p:cNvSpPr/>
            <p:nvPr/>
          </p:nvSpPr>
          <p:spPr>
            <a:xfrm>
              <a:off x="4419600" y="3429000"/>
              <a:ext cx="9906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91741CF-5E23-5440-AFC9-C9989D3A3457}"/>
                </a:ext>
              </a:extLst>
            </p:cNvPr>
            <p:cNvSpPr txBox="1"/>
            <p:nvPr/>
          </p:nvSpPr>
          <p:spPr>
            <a:xfrm>
              <a:off x="4368602" y="2746242"/>
              <a:ext cx="1601592" cy="369332"/>
            </a:xfrm>
            <a:prstGeom prst="rect">
              <a:avLst/>
            </a:prstGeom>
            <a:noFill/>
          </p:spPr>
          <p:txBody>
            <a:bodyPr wrap="none" rtlCol="0">
              <a:spAutoFit/>
            </a:bodyPr>
            <a:lstStyle/>
            <a:p>
              <a:pPr algn="ctr"/>
              <a:r>
                <a:rPr lang="en-US" b="1" dirty="0">
                  <a:solidFill>
                    <a:srgbClr val="FF0000"/>
                  </a:solidFill>
                </a:rPr>
                <a:t>Alex Rosenthal</a:t>
              </a:r>
            </a:p>
          </p:txBody>
        </p:sp>
        <p:cxnSp>
          <p:nvCxnSpPr>
            <p:cNvPr id="18" name="Straight Arrow Connector 17">
              <a:extLst>
                <a:ext uri="{FF2B5EF4-FFF2-40B4-BE49-F238E27FC236}">
                  <a16:creationId xmlns:a16="http://schemas.microsoft.com/office/drawing/2014/main" id="{A7A1B8A2-353D-0246-AB78-88262389BB61}"/>
                </a:ext>
              </a:extLst>
            </p:cNvPr>
            <p:cNvCxnSpPr>
              <a:cxnSpLocks/>
              <a:stCxn id="17" idx="2"/>
              <a:endCxn id="16" idx="0"/>
            </p:cNvCxnSpPr>
            <p:nvPr/>
          </p:nvCxnSpPr>
          <p:spPr>
            <a:xfrm flipH="1">
              <a:off x="4914900" y="3115574"/>
              <a:ext cx="254498" cy="3134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3E168D5C-761E-D943-9837-1A9E231C9429}"/>
              </a:ext>
            </a:extLst>
          </p:cNvPr>
          <p:cNvGrpSpPr/>
          <p:nvPr/>
        </p:nvGrpSpPr>
        <p:grpSpPr>
          <a:xfrm>
            <a:off x="4444754" y="1096132"/>
            <a:ext cx="1194046" cy="1858024"/>
            <a:chOff x="4216154" y="2561576"/>
            <a:chExt cx="1194046" cy="1858024"/>
          </a:xfrm>
        </p:grpSpPr>
        <p:sp>
          <p:nvSpPr>
            <p:cNvPr id="22" name="Oval 21">
              <a:extLst>
                <a:ext uri="{FF2B5EF4-FFF2-40B4-BE49-F238E27FC236}">
                  <a16:creationId xmlns:a16="http://schemas.microsoft.com/office/drawing/2014/main" id="{289C81E0-D9B4-844C-9188-72765EEEE072}"/>
                </a:ext>
              </a:extLst>
            </p:cNvPr>
            <p:cNvSpPr/>
            <p:nvPr/>
          </p:nvSpPr>
          <p:spPr>
            <a:xfrm>
              <a:off x="4419600" y="3429000"/>
              <a:ext cx="9906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DE78D0D-7FC6-F24E-B333-549E73B8E7BC}"/>
                </a:ext>
              </a:extLst>
            </p:cNvPr>
            <p:cNvSpPr txBox="1"/>
            <p:nvPr/>
          </p:nvSpPr>
          <p:spPr>
            <a:xfrm>
              <a:off x="4216154" y="2561576"/>
              <a:ext cx="1194046" cy="369332"/>
            </a:xfrm>
            <a:prstGeom prst="rect">
              <a:avLst/>
            </a:prstGeom>
            <a:noFill/>
          </p:spPr>
          <p:txBody>
            <a:bodyPr wrap="none" rtlCol="0">
              <a:spAutoFit/>
            </a:bodyPr>
            <a:lstStyle/>
            <a:p>
              <a:pPr algn="ctr"/>
              <a:r>
                <a:rPr lang="en-US" b="1" dirty="0">
                  <a:solidFill>
                    <a:srgbClr val="FF0000"/>
                  </a:solidFill>
                </a:rPr>
                <a:t>Paul Roots</a:t>
              </a:r>
            </a:p>
          </p:txBody>
        </p:sp>
        <p:cxnSp>
          <p:nvCxnSpPr>
            <p:cNvPr id="25" name="Straight Arrow Connector 24">
              <a:extLst>
                <a:ext uri="{FF2B5EF4-FFF2-40B4-BE49-F238E27FC236}">
                  <a16:creationId xmlns:a16="http://schemas.microsoft.com/office/drawing/2014/main" id="{9A646750-3764-4F4E-B4C9-0DDC65842F25}"/>
                </a:ext>
              </a:extLst>
            </p:cNvPr>
            <p:cNvCxnSpPr>
              <a:cxnSpLocks/>
              <a:stCxn id="23" idx="2"/>
            </p:cNvCxnSpPr>
            <p:nvPr/>
          </p:nvCxnSpPr>
          <p:spPr>
            <a:xfrm>
              <a:off x="4813177" y="2930908"/>
              <a:ext cx="101724" cy="4980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7" name="Immagine 2">
            <a:extLst>
              <a:ext uri="{FF2B5EF4-FFF2-40B4-BE49-F238E27FC236}">
                <a16:creationId xmlns:a16="http://schemas.microsoft.com/office/drawing/2014/main" id="{A1663A25-565E-C84E-864E-B06AC1E7C59A}"/>
              </a:ext>
            </a:extLst>
          </p:cNvPr>
          <p:cNvPicPr>
            <a:picLocks noChangeAspect="1"/>
          </p:cNvPicPr>
          <p:nvPr/>
        </p:nvPicPr>
        <p:blipFill>
          <a:blip r:embed="rId6"/>
          <a:stretch>
            <a:fillRect/>
          </a:stretch>
        </p:blipFill>
        <p:spPr>
          <a:xfrm>
            <a:off x="9979968" y="1714982"/>
            <a:ext cx="1274333" cy="1485418"/>
          </a:xfrm>
          <a:prstGeom prst="rect">
            <a:avLst/>
          </a:prstGeom>
        </p:spPr>
      </p:pic>
      <p:pic>
        <p:nvPicPr>
          <p:cNvPr id="28" name="Immagine 4">
            <a:extLst>
              <a:ext uri="{FF2B5EF4-FFF2-40B4-BE49-F238E27FC236}">
                <a16:creationId xmlns:a16="http://schemas.microsoft.com/office/drawing/2014/main" id="{113763A4-E9FD-DE4F-8AF3-67614A98CA68}"/>
              </a:ext>
            </a:extLst>
          </p:cNvPr>
          <p:cNvPicPr>
            <a:picLocks noChangeAspect="1"/>
          </p:cNvPicPr>
          <p:nvPr/>
        </p:nvPicPr>
        <p:blipFill>
          <a:blip r:embed="rId7"/>
          <a:stretch>
            <a:fillRect/>
          </a:stretch>
        </p:blipFill>
        <p:spPr>
          <a:xfrm>
            <a:off x="9982200" y="3490460"/>
            <a:ext cx="1170847" cy="1386340"/>
          </a:xfrm>
          <a:prstGeom prst="rect">
            <a:avLst/>
          </a:prstGeom>
        </p:spPr>
      </p:pic>
      <p:sp>
        <p:nvSpPr>
          <p:cNvPr id="31" name="TextBox 30">
            <a:extLst>
              <a:ext uri="{FF2B5EF4-FFF2-40B4-BE49-F238E27FC236}">
                <a16:creationId xmlns:a16="http://schemas.microsoft.com/office/drawing/2014/main" id="{4FBCF797-CB1D-B14C-A7BE-38686F512886}"/>
              </a:ext>
            </a:extLst>
          </p:cNvPr>
          <p:cNvSpPr txBox="1"/>
          <p:nvPr/>
        </p:nvSpPr>
        <p:spPr>
          <a:xfrm>
            <a:off x="10038225" y="4806211"/>
            <a:ext cx="1157817" cy="369332"/>
          </a:xfrm>
          <a:prstGeom prst="rect">
            <a:avLst/>
          </a:prstGeom>
          <a:noFill/>
        </p:spPr>
        <p:txBody>
          <a:bodyPr wrap="none" rtlCol="0">
            <a:spAutoFit/>
          </a:bodyPr>
          <a:lstStyle/>
          <a:p>
            <a:pPr algn="ctr"/>
            <a:r>
              <a:rPr lang="en-US" b="1" dirty="0">
                <a:solidFill>
                  <a:srgbClr val="FF0000"/>
                </a:solidFill>
              </a:rPr>
              <a:t>Fab </a:t>
            </a:r>
            <a:r>
              <a:rPr lang="en-US" b="1" dirty="0" err="1">
                <a:solidFill>
                  <a:srgbClr val="FF0000"/>
                </a:solidFill>
              </a:rPr>
              <a:t>Sabba</a:t>
            </a:r>
            <a:endParaRPr lang="en-US" b="1" dirty="0">
              <a:solidFill>
                <a:srgbClr val="FF0000"/>
              </a:solidFill>
            </a:endParaRPr>
          </a:p>
        </p:txBody>
      </p:sp>
      <p:sp>
        <p:nvSpPr>
          <p:cNvPr id="32" name="TextBox 31">
            <a:extLst>
              <a:ext uri="{FF2B5EF4-FFF2-40B4-BE49-F238E27FC236}">
                <a16:creationId xmlns:a16="http://schemas.microsoft.com/office/drawing/2014/main" id="{21D0ED07-DEC0-1E49-83A5-F372C824A829}"/>
              </a:ext>
            </a:extLst>
          </p:cNvPr>
          <p:cNvSpPr txBox="1"/>
          <p:nvPr/>
        </p:nvSpPr>
        <p:spPr>
          <a:xfrm>
            <a:off x="9963283" y="3145867"/>
            <a:ext cx="1264705" cy="369332"/>
          </a:xfrm>
          <a:prstGeom prst="rect">
            <a:avLst/>
          </a:prstGeom>
          <a:noFill/>
        </p:spPr>
        <p:txBody>
          <a:bodyPr wrap="none" rtlCol="0">
            <a:spAutoFit/>
          </a:bodyPr>
          <a:lstStyle/>
          <a:p>
            <a:pPr algn="ctr"/>
            <a:r>
              <a:rPr lang="en-US" b="1" dirty="0" err="1">
                <a:solidFill>
                  <a:srgbClr val="FF0000"/>
                </a:solidFill>
              </a:rPr>
              <a:t>Yubo</a:t>
            </a:r>
            <a:r>
              <a:rPr lang="en-US" b="1" dirty="0">
                <a:solidFill>
                  <a:srgbClr val="FF0000"/>
                </a:solidFill>
              </a:rPr>
              <a:t> Wang</a:t>
            </a:r>
          </a:p>
        </p:txBody>
      </p:sp>
      <p:sp>
        <p:nvSpPr>
          <p:cNvPr id="3" name="TextBox 2">
            <a:extLst>
              <a:ext uri="{FF2B5EF4-FFF2-40B4-BE49-F238E27FC236}">
                <a16:creationId xmlns:a16="http://schemas.microsoft.com/office/drawing/2014/main" id="{649A272B-5EE3-8948-AB9A-F4A206165379}"/>
              </a:ext>
            </a:extLst>
          </p:cNvPr>
          <p:cNvSpPr txBox="1"/>
          <p:nvPr/>
        </p:nvSpPr>
        <p:spPr>
          <a:xfrm>
            <a:off x="1287846" y="5554270"/>
            <a:ext cx="8106010" cy="1200329"/>
          </a:xfrm>
          <a:prstGeom prst="rect">
            <a:avLst/>
          </a:prstGeom>
          <a:noFill/>
        </p:spPr>
        <p:txBody>
          <a:bodyPr wrap="square" rtlCol="0">
            <a:spAutoFit/>
          </a:bodyPr>
          <a:lstStyle/>
          <a:p>
            <a:r>
              <a:rPr lang="en-US" sz="2400" b="1" u="sng" dirty="0"/>
              <a:t>MWRDGC</a:t>
            </a:r>
            <a:br>
              <a:rPr lang="en-US" sz="2400" b="1" u="sng" dirty="0"/>
            </a:br>
            <a:r>
              <a:rPr lang="en-US" sz="2400" u="sng" dirty="0"/>
              <a:t>District SCBNR Project Team:</a:t>
            </a:r>
            <a:r>
              <a:rPr lang="en-US" sz="2400" dirty="0"/>
              <a:t> Monitoring &amp; Research, Maintenance &amp; Operations, and Engineering Departments</a:t>
            </a:r>
          </a:p>
        </p:txBody>
      </p:sp>
    </p:spTree>
    <p:extLst>
      <p:ext uri="{BB962C8B-B14F-4D97-AF65-F5344CB8AC3E}">
        <p14:creationId xmlns:p14="http://schemas.microsoft.com/office/powerpoint/2010/main" val="35784134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E2F05F3-8F43-EC40-BF3B-CD868506C96E}"/>
              </a:ext>
            </a:extLst>
          </p:cNvPr>
          <p:cNvSpPr txBox="1">
            <a:spLocks/>
          </p:cNvSpPr>
          <p:nvPr/>
        </p:nvSpPr>
        <p:spPr>
          <a:xfrm>
            <a:off x="1828800" y="228600"/>
            <a:ext cx="8763000" cy="990600"/>
          </a:xfrm>
          <a:prstGeom prst="rect">
            <a:avLst/>
          </a:prstGeom>
          <a:ln w="38100">
            <a:solidFill>
              <a:srgbClr val="0070C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0070C0"/>
                </a:solidFill>
              </a:rPr>
              <a:t>However, P removal was driven by aerobic PAOs, rather than C-efficient DPAOs</a:t>
            </a:r>
          </a:p>
        </p:txBody>
      </p:sp>
      <p:pic>
        <p:nvPicPr>
          <p:cNvPr id="6" name="Picture 5">
            <a:extLst>
              <a:ext uri="{FF2B5EF4-FFF2-40B4-BE49-F238E27FC236}">
                <a16:creationId xmlns:a16="http://schemas.microsoft.com/office/drawing/2014/main" id="{31E4AB32-A30D-0D46-9E18-4F504E5C05D7}"/>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1981200" y="1460928"/>
            <a:ext cx="7924800" cy="5380139"/>
          </a:xfrm>
          <a:prstGeom prst="rect">
            <a:avLst/>
          </a:prstGeom>
          <a:noFill/>
          <a:ln>
            <a:noFill/>
          </a:ln>
        </p:spPr>
      </p:pic>
    </p:spTree>
    <p:extLst>
      <p:ext uri="{BB962C8B-B14F-4D97-AF65-F5344CB8AC3E}">
        <p14:creationId xmlns:p14="http://schemas.microsoft.com/office/powerpoint/2010/main" val="2618473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p:cNvGrpSpPr>
          <p:nvPr/>
        </p:nvGrpSpPr>
        <p:grpSpPr bwMode="auto">
          <a:xfrm>
            <a:off x="-1828800" y="1610544"/>
            <a:ext cx="12496800" cy="2520280"/>
            <a:chOff x="-3352800" y="1184176"/>
            <a:chExt cx="12496800" cy="2520280"/>
          </a:xfrm>
        </p:grpSpPr>
        <p:grpSp>
          <p:nvGrpSpPr>
            <p:cNvPr id="18437" name="Group 15"/>
            <p:cNvGrpSpPr>
              <a:grpSpLocks/>
            </p:cNvGrpSpPr>
            <p:nvPr/>
          </p:nvGrpSpPr>
          <p:grpSpPr bwMode="auto">
            <a:xfrm>
              <a:off x="2743200" y="1184176"/>
              <a:ext cx="6400800" cy="2520280"/>
              <a:chOff x="2743200" y="1107976"/>
              <a:chExt cx="6400800" cy="2520280"/>
            </a:xfrm>
          </p:grpSpPr>
          <p:sp>
            <p:nvSpPr>
              <p:cNvPr id="18439" name="Isosceles Triangle 14"/>
              <p:cNvSpPr>
                <a:spLocks noChangeArrowheads="1"/>
              </p:cNvSpPr>
              <p:nvPr/>
            </p:nvSpPr>
            <p:spPr bwMode="auto">
              <a:xfrm rot="16200000">
                <a:off x="2001416" y="1921768"/>
                <a:ext cx="2376264" cy="892696"/>
              </a:xfrm>
              <a:prstGeom prst="triangle">
                <a:avLst>
                  <a:gd name="adj" fmla="val 50000"/>
                </a:avLst>
              </a:prstGeom>
              <a:solidFill>
                <a:schemeClr val="tx1"/>
              </a:solidFill>
              <a:ln w="9525">
                <a:solidFill>
                  <a:schemeClr val="tx1"/>
                </a:solidFill>
                <a:round/>
                <a:headEnd/>
                <a:tailEnd/>
              </a:ln>
            </p:spPr>
            <p:txBody>
              <a:bodyPr/>
              <a:lstStyle/>
              <a:p>
                <a:endParaRPr lang="en-US">
                  <a:solidFill>
                    <a:srgbClr val="FFFFFF"/>
                  </a:solidFill>
                  <a:latin typeface="Arial"/>
                </a:endParaRPr>
              </a:p>
            </p:txBody>
          </p:sp>
          <p:sp>
            <p:nvSpPr>
              <p:cNvPr id="18440" name="Rounded Rectangle 9"/>
              <p:cNvSpPr>
                <a:spLocks noChangeArrowheads="1"/>
              </p:cNvSpPr>
              <p:nvPr/>
            </p:nvSpPr>
            <p:spPr bwMode="auto">
              <a:xfrm>
                <a:off x="3347864" y="1107976"/>
                <a:ext cx="5719936" cy="2520280"/>
              </a:xfrm>
              <a:prstGeom prst="roundRect">
                <a:avLst>
                  <a:gd name="adj" fmla="val 16667"/>
                </a:avLst>
              </a:prstGeom>
              <a:solidFill>
                <a:srgbClr val="008000"/>
              </a:solidFill>
              <a:ln w="76200">
                <a:solidFill>
                  <a:schemeClr val="tx1"/>
                </a:solidFill>
                <a:round/>
                <a:headEnd/>
                <a:tailEnd/>
              </a:ln>
            </p:spPr>
            <p:txBody>
              <a:bodyPr/>
              <a:lstStyle/>
              <a:p>
                <a:endParaRPr lang="en-US">
                  <a:solidFill>
                    <a:srgbClr val="FFFFFF"/>
                  </a:solidFill>
                  <a:latin typeface="Arial"/>
                </a:endParaRPr>
              </a:p>
            </p:txBody>
          </p:sp>
          <p:sp>
            <p:nvSpPr>
              <p:cNvPr id="18441" name="TextBox 10"/>
              <p:cNvSpPr txBox="1">
                <a:spLocks noChangeArrowheads="1"/>
              </p:cNvSpPr>
              <p:nvPr/>
            </p:nvSpPr>
            <p:spPr bwMode="auto">
              <a:xfrm>
                <a:off x="3311352" y="1270248"/>
                <a:ext cx="5832648"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r>
                  <a:rPr lang="en-US" sz="3200" b="1" dirty="0">
                    <a:solidFill>
                      <a:srgbClr val="FFFFFF"/>
                    </a:solidFill>
                    <a:latin typeface="Arial" panose="020B0604020202020204" pitchFamily="34" charset="0"/>
                    <a:cs typeface="Arial" panose="020B0604020202020204" pitchFamily="34" charset="0"/>
                  </a:rPr>
                  <a:t>Sustainable Environmental </a:t>
                </a:r>
                <a:br>
                  <a:rPr lang="en-US" sz="3200" b="1" dirty="0">
                    <a:solidFill>
                      <a:srgbClr val="FFFFFF"/>
                    </a:solidFill>
                    <a:latin typeface="Arial" panose="020B0604020202020204" pitchFamily="34" charset="0"/>
                    <a:cs typeface="Arial" panose="020B0604020202020204" pitchFamily="34" charset="0"/>
                  </a:rPr>
                </a:br>
                <a:r>
                  <a:rPr lang="en-US" sz="3200" b="1" dirty="0">
                    <a:solidFill>
                      <a:srgbClr val="FFFFFF"/>
                    </a:solidFill>
                    <a:latin typeface="Arial" panose="020B0604020202020204" pitchFamily="34" charset="0"/>
                    <a:cs typeface="Arial" panose="020B0604020202020204" pitchFamily="34" charset="0"/>
                  </a:rPr>
                  <a:t>and Public Health Protection </a:t>
                </a:r>
                <a:r>
                  <a:rPr lang="en-US" sz="3200" b="1" i="1" dirty="0">
                    <a:solidFill>
                      <a:srgbClr val="FFFFFF"/>
                    </a:solidFill>
                    <a:latin typeface="Arial" panose="020B0604020202020204" pitchFamily="34" charset="0"/>
                    <a:cs typeface="Arial" panose="020B0604020202020204" pitchFamily="34" charset="0"/>
                  </a:rPr>
                  <a:t>and</a:t>
                </a:r>
                <a:r>
                  <a:rPr lang="en-US" sz="3200" b="1" dirty="0">
                    <a:solidFill>
                      <a:srgbClr val="FFFFFF"/>
                    </a:solidFill>
                    <a:latin typeface="Arial" panose="020B0604020202020204" pitchFamily="34" charset="0"/>
                    <a:cs typeface="Arial" panose="020B0604020202020204" pitchFamily="34" charset="0"/>
                  </a:rPr>
                  <a:t> Resource Recovery from Urban “Waste” Streams</a:t>
                </a:r>
              </a:p>
            </p:txBody>
          </p:sp>
        </p:grpSp>
        <p:sp>
          <p:nvSpPr>
            <p:cNvPr id="18438" name="Rectangle 16"/>
            <p:cNvSpPr>
              <a:spLocks noChangeArrowheads="1"/>
            </p:cNvSpPr>
            <p:nvPr/>
          </p:nvSpPr>
          <p:spPr bwMode="auto">
            <a:xfrm>
              <a:off x="-3352800" y="1676400"/>
              <a:ext cx="914400" cy="1295400"/>
            </a:xfrm>
            <a:prstGeom prst="rect">
              <a:avLst/>
            </a:prstGeom>
            <a:noFill/>
            <a:ln w="9525">
              <a:noFill/>
              <a:round/>
              <a:headEnd/>
              <a:tailEnd/>
            </a:ln>
          </p:spPr>
          <p:txBody>
            <a:bodyPr/>
            <a:lstStyle/>
            <a:p>
              <a:endParaRPr lang="en-US">
                <a:solidFill>
                  <a:srgbClr val="FFFFFF"/>
                </a:solidFill>
                <a:latin typeface="Arial"/>
              </a:endParaRPr>
            </a:p>
          </p:txBody>
        </p:sp>
      </p:grpSp>
      <p:grpSp>
        <p:nvGrpSpPr>
          <p:cNvPr id="11" name="Group 10"/>
          <p:cNvGrpSpPr>
            <a:grpSpLocks/>
          </p:cNvGrpSpPr>
          <p:nvPr/>
        </p:nvGrpSpPr>
        <p:grpSpPr bwMode="auto">
          <a:xfrm>
            <a:off x="533400" y="5150128"/>
            <a:ext cx="11049000" cy="1371600"/>
            <a:chOff x="-164665" y="4953000"/>
            <a:chExt cx="9469737" cy="1371600"/>
          </a:xfrm>
        </p:grpSpPr>
        <p:sp>
          <p:nvSpPr>
            <p:cNvPr id="12" name="Rounded Rectangle 11"/>
            <p:cNvSpPr>
              <a:spLocks noChangeArrowheads="1"/>
            </p:cNvSpPr>
            <p:nvPr/>
          </p:nvSpPr>
          <p:spPr bwMode="auto">
            <a:xfrm>
              <a:off x="-164665" y="4953000"/>
              <a:ext cx="9469737" cy="1371600"/>
            </a:xfrm>
            <a:prstGeom prst="roundRect">
              <a:avLst>
                <a:gd name="adj" fmla="val 16667"/>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457200"/>
              <a:endParaRPr lang="en-US">
                <a:solidFill>
                  <a:srgbClr val="FFFFFF"/>
                </a:solidFill>
                <a:latin typeface="Arial"/>
              </a:endParaRPr>
            </a:p>
          </p:txBody>
        </p:sp>
        <p:sp>
          <p:nvSpPr>
            <p:cNvPr id="13" name="TextBox 12"/>
            <p:cNvSpPr txBox="1">
              <a:spLocks noChangeArrowheads="1"/>
            </p:cNvSpPr>
            <p:nvPr/>
          </p:nvSpPr>
          <p:spPr bwMode="auto">
            <a:xfrm>
              <a:off x="129223" y="5122312"/>
              <a:ext cx="888196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defTabSz="457200"/>
              <a:r>
                <a:rPr lang="en-US" sz="3200" b="1" u="sng" dirty="0">
                  <a:solidFill>
                    <a:srgbClr val="FFFFFF"/>
                  </a:solidFill>
                </a:rPr>
                <a:t>Specific Focus:</a:t>
              </a:r>
              <a:r>
                <a:rPr lang="en-US" sz="3200" b="1" dirty="0">
                  <a:solidFill>
                    <a:srgbClr val="FFFFFF"/>
                  </a:solidFill>
                </a:rPr>
                <a:t> </a:t>
              </a:r>
              <a:r>
                <a:rPr lang="en-US" sz="3200" dirty="0">
                  <a:solidFill>
                    <a:srgbClr val="FFFFFF"/>
                  </a:solidFill>
                </a:rPr>
                <a:t>Microbial Nitrogen and Phosphorus Cycling and Nutrient Pollution Management</a:t>
              </a:r>
            </a:p>
          </p:txBody>
        </p:sp>
      </p:grpSp>
      <p:pic>
        <p:nvPicPr>
          <p:cNvPr id="16" name="Picture 15"/>
          <p:cNvPicPr>
            <a:picLocks noChangeAspect="1"/>
          </p:cNvPicPr>
          <p:nvPr/>
        </p:nvPicPr>
        <p:blipFill>
          <a:blip r:embed="rId3"/>
          <a:stretch>
            <a:fillRect/>
          </a:stretch>
        </p:blipFill>
        <p:spPr>
          <a:xfrm>
            <a:off x="1625600" y="756604"/>
            <a:ext cx="3054954" cy="4277817"/>
          </a:xfrm>
          <a:prstGeom prst="rect">
            <a:avLst/>
          </a:prstGeom>
        </p:spPr>
      </p:pic>
      <p:sp>
        <p:nvSpPr>
          <p:cNvPr id="17" name="TextBox 1"/>
          <p:cNvSpPr txBox="1">
            <a:spLocks noChangeArrowheads="1"/>
          </p:cNvSpPr>
          <p:nvPr/>
        </p:nvSpPr>
        <p:spPr bwMode="auto">
          <a:xfrm>
            <a:off x="1828800" y="0"/>
            <a:ext cx="8991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defTabSz="457200"/>
            <a:r>
              <a:rPr lang="en-US" sz="3200" b="1" u="sng" dirty="0">
                <a:solidFill>
                  <a:srgbClr val="FFFFFF"/>
                </a:solidFill>
              </a:rPr>
              <a:t>The Wells Research Group at Northwestern</a:t>
            </a:r>
          </a:p>
        </p:txBody>
      </p:sp>
      <p:sp>
        <p:nvSpPr>
          <p:cNvPr id="14" name="TextBox 13"/>
          <p:cNvSpPr txBox="1"/>
          <p:nvPr/>
        </p:nvSpPr>
        <p:spPr>
          <a:xfrm>
            <a:off x="4439817" y="6519446"/>
            <a:ext cx="3183657" cy="338554"/>
          </a:xfrm>
          <a:prstGeom prst="rect">
            <a:avLst/>
          </a:prstGeom>
          <a:noFill/>
        </p:spPr>
        <p:txBody>
          <a:bodyPr wrap="none" rtlCol="0">
            <a:spAutoFit/>
          </a:bodyPr>
          <a:lstStyle/>
          <a:p>
            <a:r>
              <a:rPr lang="en-US" sz="1600" i="1" dirty="0">
                <a:solidFill>
                  <a:srgbClr val="FFFF00"/>
                </a:solidFill>
                <a:latin typeface="Arial"/>
              </a:rPr>
              <a:t>Website: </a:t>
            </a:r>
            <a:r>
              <a:rPr lang="en-US" sz="1600" i="1" dirty="0" err="1">
                <a:solidFill>
                  <a:srgbClr val="FFFF00"/>
                </a:solidFill>
                <a:latin typeface="Arial"/>
              </a:rPr>
              <a:t>wells.northwestern.edu</a:t>
            </a:r>
            <a:endParaRPr lang="en-US" sz="1600" i="1" dirty="0">
              <a:solidFill>
                <a:srgbClr val="FFFF00"/>
              </a:solidFill>
              <a:latin typeface="Arial"/>
            </a:endParaRPr>
          </a:p>
        </p:txBody>
      </p:sp>
    </p:spTree>
    <p:extLst>
      <p:ext uri="{BB962C8B-B14F-4D97-AF65-F5344CB8AC3E}">
        <p14:creationId xmlns:p14="http://schemas.microsoft.com/office/powerpoint/2010/main" val="1813532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ppt_w*0.70"/>
                                          </p:val>
                                        </p:tav>
                                        <p:tav tm="100000">
                                          <p:val>
                                            <p:strVal val="#ppt_w"/>
                                          </p:val>
                                        </p:tav>
                                      </p:tavLst>
                                    </p:anim>
                                    <p:anim calcmode="lin" valueType="num">
                                      <p:cBhvr>
                                        <p:cTn id="8" dur="500" fill="hold"/>
                                        <p:tgtEl>
                                          <p:spTgt spid="18"/>
                                        </p:tgtEl>
                                        <p:attrNameLst>
                                          <p:attrName>ppt_h</p:attrName>
                                        </p:attrNameLst>
                                      </p:cBhvr>
                                      <p:tavLst>
                                        <p:tav tm="0">
                                          <p:val>
                                            <p:strVal val="#ppt_h"/>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576" y="-234280"/>
            <a:ext cx="8769424" cy="1143000"/>
          </a:xfrm>
        </p:spPr>
        <p:txBody>
          <a:bodyPr>
            <a:normAutofit fontScale="90000"/>
          </a:bodyPr>
          <a:lstStyle/>
          <a:p>
            <a:r>
              <a:rPr lang="en-US" b="1" u="sng" dirty="0"/>
              <a:t>Take Away Points and Future Directions</a:t>
            </a:r>
          </a:p>
        </p:txBody>
      </p:sp>
      <p:sp>
        <p:nvSpPr>
          <p:cNvPr id="3" name="Content Placeholder 2"/>
          <p:cNvSpPr>
            <a:spLocks noGrp="1"/>
          </p:cNvSpPr>
          <p:nvPr>
            <p:ph idx="1"/>
          </p:nvPr>
        </p:nvSpPr>
        <p:spPr>
          <a:xfrm>
            <a:off x="228601" y="1524000"/>
            <a:ext cx="8686799" cy="5644480"/>
          </a:xfrm>
        </p:spPr>
        <p:txBody>
          <a:bodyPr>
            <a:normAutofit/>
          </a:bodyPr>
          <a:lstStyle/>
          <a:p>
            <a:pPr marL="914400" lvl="1" indent="-457200">
              <a:buFont typeface="+mj-lt"/>
              <a:buAutoNum type="arabicPeriod"/>
            </a:pPr>
            <a:r>
              <a:rPr lang="en-US" sz="2400" b="1" dirty="0">
                <a:solidFill>
                  <a:srgbClr val="FF0000"/>
                </a:solidFill>
              </a:rPr>
              <a:t>Mainstream NOB </a:t>
            </a:r>
            <a:r>
              <a:rPr lang="en-US" sz="2400" b="1" dirty="0" err="1">
                <a:solidFill>
                  <a:srgbClr val="FF0000"/>
                </a:solidFill>
              </a:rPr>
              <a:t>outselection</a:t>
            </a:r>
            <a:r>
              <a:rPr lang="en-US" sz="2400" b="1" dirty="0">
                <a:solidFill>
                  <a:srgbClr val="FF0000"/>
                </a:solidFill>
              </a:rPr>
              <a:t> </a:t>
            </a:r>
            <a:r>
              <a:rPr lang="en-US" sz="2400" dirty="0"/>
              <a:t>is feasible, but remains a considerable challenge </a:t>
            </a:r>
          </a:p>
          <a:p>
            <a:pPr marL="914400" lvl="1" indent="-457200">
              <a:buFont typeface="+mj-lt"/>
              <a:buAutoNum type="arabicPeriod"/>
            </a:pPr>
            <a:r>
              <a:rPr lang="en-US" sz="2400" dirty="0"/>
              <a:t>Reliability at </a:t>
            </a:r>
            <a:r>
              <a:rPr lang="en-US" sz="2400" b="1" dirty="0">
                <a:solidFill>
                  <a:srgbClr val="FF0000"/>
                </a:solidFill>
              </a:rPr>
              <a:t>low temperatures </a:t>
            </a:r>
            <a:r>
              <a:rPr lang="en-US" sz="2400" dirty="0"/>
              <a:t>(10-15</a:t>
            </a:r>
            <a:r>
              <a:rPr lang="en-US" sz="2400" baseline="30000" dirty="0"/>
              <a:t>o</a:t>
            </a:r>
            <a:r>
              <a:rPr lang="en-US" sz="2400" dirty="0"/>
              <a:t>C) is uncertain</a:t>
            </a:r>
          </a:p>
          <a:p>
            <a:pPr marL="914400" lvl="1" indent="-457200">
              <a:buFont typeface="+mj-lt"/>
              <a:buAutoNum type="arabicPeriod"/>
            </a:pPr>
            <a:r>
              <a:rPr lang="en-US" sz="2400" dirty="0"/>
              <a:t>Operational conditions often used in shortcut N removal processes may inadvertently select for </a:t>
            </a:r>
            <a:r>
              <a:rPr lang="en-US" sz="2400" b="1" dirty="0" err="1">
                <a:solidFill>
                  <a:srgbClr val="FF0000"/>
                </a:solidFill>
              </a:rPr>
              <a:t>comammox</a:t>
            </a:r>
            <a:r>
              <a:rPr lang="en-US" sz="2400" dirty="0"/>
              <a:t> and associated complete nitrification</a:t>
            </a:r>
          </a:p>
          <a:p>
            <a:endParaRPr lang="en-US" sz="2800" dirty="0"/>
          </a:p>
          <a:p>
            <a:r>
              <a:rPr lang="en-US" sz="2800" dirty="0"/>
              <a:t>Conversely, </a:t>
            </a:r>
            <a:r>
              <a:rPr lang="en-US" sz="2800" b="1" dirty="0" err="1">
                <a:solidFill>
                  <a:srgbClr val="FF0000"/>
                </a:solidFill>
              </a:rPr>
              <a:t>comammox</a:t>
            </a:r>
            <a:r>
              <a:rPr lang="en-US" sz="2800" b="1" dirty="0">
                <a:solidFill>
                  <a:srgbClr val="FF0000"/>
                </a:solidFill>
              </a:rPr>
              <a:t> </a:t>
            </a:r>
            <a:r>
              <a:rPr lang="en-US" sz="2800" b="1" i="1" dirty="0" err="1">
                <a:solidFill>
                  <a:srgbClr val="FF0000"/>
                </a:solidFill>
              </a:rPr>
              <a:t>Nitrospira</a:t>
            </a:r>
            <a:r>
              <a:rPr lang="en-US" sz="2800" b="1" dirty="0">
                <a:solidFill>
                  <a:srgbClr val="FF0000"/>
                </a:solidFill>
              </a:rPr>
              <a:t> may be well-suited to energy-efficient low DO processes </a:t>
            </a:r>
            <a:r>
              <a:rPr lang="en-US" sz="2800" dirty="0"/>
              <a:t>for complete nitrification</a:t>
            </a:r>
          </a:p>
        </p:txBody>
      </p:sp>
      <p:sp>
        <p:nvSpPr>
          <p:cNvPr id="5" name="Rectangle 4">
            <a:extLst>
              <a:ext uri="{FF2B5EF4-FFF2-40B4-BE49-F238E27FC236}">
                <a16:creationId xmlns:a16="http://schemas.microsoft.com/office/drawing/2014/main" id="{2327C36C-5E0E-AB44-B980-77FA21ED91C0}"/>
              </a:ext>
            </a:extLst>
          </p:cNvPr>
          <p:cNvSpPr/>
          <p:nvPr/>
        </p:nvSpPr>
        <p:spPr>
          <a:xfrm>
            <a:off x="457200" y="654903"/>
            <a:ext cx="10820400" cy="954107"/>
          </a:xfrm>
          <a:prstGeom prst="rect">
            <a:avLst/>
          </a:prstGeom>
        </p:spPr>
        <p:txBody>
          <a:bodyPr wrap="square">
            <a:spAutoFit/>
          </a:bodyPr>
          <a:lstStyle/>
          <a:p>
            <a:r>
              <a:rPr lang="en-US" sz="2800" b="1" dirty="0">
                <a:solidFill>
                  <a:srgbClr val="FF0000"/>
                </a:solidFill>
              </a:rPr>
              <a:t>Mainstream shortcut N removal has extraordinary promise, but is in its infancy</a:t>
            </a:r>
            <a:r>
              <a:rPr lang="en-US" sz="2800" b="1" dirty="0"/>
              <a:t>, with key remaining challenges to be addressed</a:t>
            </a:r>
          </a:p>
        </p:txBody>
      </p:sp>
    </p:spTree>
    <p:extLst>
      <p:ext uri="{BB962C8B-B14F-4D97-AF65-F5344CB8AC3E}">
        <p14:creationId xmlns:p14="http://schemas.microsoft.com/office/powerpoint/2010/main" val="344804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78682-563D-4C3C-BE1A-56219297982D}"/>
              </a:ext>
            </a:extLst>
          </p:cNvPr>
          <p:cNvSpPr>
            <a:spLocks noGrp="1"/>
          </p:cNvSpPr>
          <p:nvPr>
            <p:ph type="title"/>
          </p:nvPr>
        </p:nvSpPr>
        <p:spPr>
          <a:xfrm>
            <a:off x="1802028" y="1143000"/>
            <a:ext cx="8768817" cy="762000"/>
          </a:xfrm>
        </p:spPr>
        <p:txBody>
          <a:bodyPr/>
          <a:lstStyle/>
          <a:p>
            <a:r>
              <a:rPr lang="en-US" dirty="0">
                <a:solidFill>
                  <a:schemeClr val="bg1"/>
                </a:solidFill>
              </a:rPr>
              <a:t>Summary and Discussion Points</a:t>
            </a:r>
          </a:p>
        </p:txBody>
      </p:sp>
      <p:sp>
        <p:nvSpPr>
          <p:cNvPr id="3" name="Content Placeholder 2">
            <a:extLst>
              <a:ext uri="{FF2B5EF4-FFF2-40B4-BE49-F238E27FC236}">
                <a16:creationId xmlns:a16="http://schemas.microsoft.com/office/drawing/2014/main" id="{0069836F-765E-4EA2-8210-9FC47B5D7516}"/>
              </a:ext>
            </a:extLst>
          </p:cNvPr>
          <p:cNvSpPr>
            <a:spLocks noGrp="1"/>
          </p:cNvSpPr>
          <p:nvPr>
            <p:ph idx="1"/>
          </p:nvPr>
        </p:nvSpPr>
        <p:spPr>
          <a:xfrm>
            <a:off x="1851454" y="1981200"/>
            <a:ext cx="8433487" cy="4679092"/>
          </a:xfrm>
        </p:spPr>
        <p:txBody>
          <a:bodyPr/>
          <a:lstStyle/>
          <a:p>
            <a:pPr marL="0" indent="0">
              <a:buNone/>
            </a:pPr>
            <a:r>
              <a:rPr lang="en-US" sz="2400" dirty="0">
                <a:solidFill>
                  <a:schemeClr val="bg1"/>
                </a:solidFill>
              </a:rPr>
              <a:t>Robust P and shortcut N removal via two different EBPR processes without supplemental carbon:</a:t>
            </a:r>
          </a:p>
          <a:p>
            <a:r>
              <a:rPr lang="en-US" sz="2400" dirty="0" err="1">
                <a:solidFill>
                  <a:schemeClr val="bg1"/>
                </a:solidFill>
              </a:rPr>
              <a:t>NiDeMA</a:t>
            </a:r>
            <a:r>
              <a:rPr lang="en-US" sz="2400" dirty="0">
                <a:solidFill>
                  <a:schemeClr val="bg1"/>
                </a:solidFill>
              </a:rPr>
              <a:t>-P: </a:t>
            </a:r>
          </a:p>
          <a:p>
            <a:pPr lvl="1"/>
            <a:r>
              <a:rPr lang="en-US" sz="1600" dirty="0">
                <a:solidFill>
                  <a:schemeClr val="bg1"/>
                </a:solidFill>
              </a:rPr>
              <a:t>Robust P removal with intermittent aeration to 1 mg O</a:t>
            </a:r>
            <a:r>
              <a:rPr lang="en-US" sz="1600" baseline="-25000" dirty="0">
                <a:solidFill>
                  <a:schemeClr val="bg1"/>
                </a:solidFill>
              </a:rPr>
              <a:t>2</a:t>
            </a:r>
            <a:r>
              <a:rPr lang="en-US" sz="1600" dirty="0">
                <a:solidFill>
                  <a:schemeClr val="bg1"/>
                </a:solidFill>
              </a:rPr>
              <a:t>/L</a:t>
            </a:r>
          </a:p>
          <a:p>
            <a:pPr lvl="1"/>
            <a:r>
              <a:rPr lang="en-US" sz="1600" dirty="0">
                <a:solidFill>
                  <a:schemeClr val="bg1"/>
                </a:solidFill>
              </a:rPr>
              <a:t>Compatible with N removal via nitritation-denitritation</a:t>
            </a:r>
          </a:p>
          <a:p>
            <a:pPr lvl="1"/>
            <a:r>
              <a:rPr lang="en-US" sz="1600" dirty="0">
                <a:solidFill>
                  <a:schemeClr val="bg1"/>
                </a:solidFill>
              </a:rPr>
              <a:t>P removal transiently impacted by heavy wet-weather flows</a:t>
            </a:r>
          </a:p>
          <a:p>
            <a:r>
              <a:rPr lang="en-US" sz="2400" dirty="0">
                <a:solidFill>
                  <a:schemeClr val="bg1"/>
                </a:solidFill>
              </a:rPr>
              <a:t>HRAS-P:</a:t>
            </a:r>
          </a:p>
          <a:p>
            <a:pPr lvl="1"/>
            <a:r>
              <a:rPr lang="en-US" sz="1600" dirty="0">
                <a:solidFill>
                  <a:schemeClr val="bg1"/>
                </a:solidFill>
              </a:rPr>
              <a:t>Excellent P and sCOD removal at a 2.3 day SRT</a:t>
            </a:r>
          </a:p>
          <a:p>
            <a:pPr lvl="1"/>
            <a:r>
              <a:rPr lang="en-US" sz="1600" dirty="0">
                <a:solidFill>
                  <a:schemeClr val="bg1"/>
                </a:solidFill>
              </a:rPr>
              <a:t>RAS fermenter (via higher SRT) stabilized P removal during wet-weather flows</a:t>
            </a:r>
          </a:p>
          <a:p>
            <a:pPr lvl="1"/>
            <a:r>
              <a:rPr lang="en-US" sz="1600" dirty="0">
                <a:solidFill>
                  <a:schemeClr val="bg1"/>
                </a:solidFill>
              </a:rPr>
              <a:t>Compatible with downstream N removal via deammonification</a:t>
            </a:r>
          </a:p>
          <a:p>
            <a:r>
              <a:rPr lang="en-US" sz="2400" dirty="0">
                <a:solidFill>
                  <a:schemeClr val="bg1"/>
                </a:solidFill>
              </a:rPr>
              <a:t>P and COD removal performance was maintained in both processes down to ~10</a:t>
            </a:r>
            <a:r>
              <a:rPr lang="en-US" sz="2400" dirty="0">
                <a:solidFill>
                  <a:schemeClr val="bg1"/>
                </a:solidFill>
                <a:cs typeface="Times New Roman" panose="02020603050405020304" pitchFamily="18" charset="0"/>
              </a:rPr>
              <a:t> ºC</a:t>
            </a:r>
          </a:p>
          <a:p>
            <a:endParaRPr lang="en-US" sz="2400" dirty="0">
              <a:solidFill>
                <a:schemeClr val="bg1"/>
              </a:solidFill>
              <a:cs typeface="Times New Roman" panose="02020603050405020304" pitchFamily="18" charset="0"/>
            </a:endParaRPr>
          </a:p>
          <a:p>
            <a:endParaRPr lang="en-US" sz="2400" dirty="0">
              <a:solidFill>
                <a:schemeClr val="bg1"/>
              </a:solidFill>
            </a:endParaRPr>
          </a:p>
        </p:txBody>
      </p:sp>
      <p:sp>
        <p:nvSpPr>
          <p:cNvPr id="4" name="Slide Number Placeholder 3">
            <a:extLst>
              <a:ext uri="{FF2B5EF4-FFF2-40B4-BE49-F238E27FC236}">
                <a16:creationId xmlns:a16="http://schemas.microsoft.com/office/drawing/2014/main" id="{C8FE3E0B-8639-4403-8F48-4A229B1F0960}"/>
              </a:ext>
            </a:extLst>
          </p:cNvPr>
          <p:cNvSpPr>
            <a:spLocks noGrp="1"/>
          </p:cNvSpPr>
          <p:nvPr>
            <p:ph type="sldNum" sz="quarter" idx="12"/>
          </p:nvPr>
        </p:nvSpPr>
        <p:spPr/>
        <p:txBody>
          <a:bodyPr/>
          <a:lstStyle/>
          <a:p>
            <a:pPr defTabSz="457200">
              <a:defRPr/>
            </a:pPr>
            <a:fld id="{E43947CA-F26C-44F8-AF79-6C11AF9042C3}" type="slidenum">
              <a:rPr lang="en-US" altLang="en-US">
                <a:solidFill>
                  <a:srgbClr val="FFFFFF"/>
                </a:solidFill>
                <a:latin typeface="Arial"/>
                <a:ea typeface="ＭＳ Ｐゴシック"/>
                <a:cs typeface="Arial"/>
              </a:rPr>
              <a:pPr defTabSz="457200">
                <a:defRPr/>
              </a:pPr>
              <a:t>51</a:t>
            </a:fld>
            <a:endParaRPr lang="en-US" altLang="en-US">
              <a:solidFill>
                <a:srgbClr val="FFFFFF"/>
              </a:solidFill>
              <a:latin typeface="Arial"/>
              <a:ea typeface="ＭＳ Ｐゴシック"/>
              <a:cs typeface="Arial"/>
            </a:endParaRPr>
          </a:p>
        </p:txBody>
      </p:sp>
    </p:spTree>
    <p:extLst>
      <p:ext uri="{BB962C8B-B14F-4D97-AF65-F5344CB8AC3E}">
        <p14:creationId xmlns:p14="http://schemas.microsoft.com/office/powerpoint/2010/main" val="26956856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75520" y="-171400"/>
            <a:ext cx="8568952" cy="1143000"/>
          </a:xfrm>
        </p:spPr>
        <p:txBody>
          <a:bodyPr/>
          <a:lstStyle/>
          <a:p>
            <a:r>
              <a:rPr lang="en-US"/>
              <a:t>The Promise of Denitrifying </a:t>
            </a:r>
            <a:r>
              <a:rPr lang="en-US" dirty="0"/>
              <a:t>PAOs</a:t>
            </a:r>
          </a:p>
        </p:txBody>
      </p:sp>
      <p:pic>
        <p:nvPicPr>
          <p:cNvPr id="4" name="PAOs vs DPAOs.png"/>
          <p:cNvPicPr>
            <a:picLocks noChangeAspect="1"/>
          </p:cNvPicPr>
          <p:nvPr/>
        </p:nvPicPr>
        <p:blipFill>
          <a:blip r:embed="rId3"/>
          <a:srcRect l="49590" b="50481"/>
          <a:stretch>
            <a:fillRect/>
          </a:stretch>
        </p:blipFill>
        <p:spPr>
          <a:xfrm>
            <a:off x="1415481" y="1772816"/>
            <a:ext cx="4757449" cy="3240360"/>
          </a:xfrm>
          <a:prstGeom prst="rect">
            <a:avLst/>
          </a:prstGeom>
          <a:ln w="12700">
            <a:miter lim="400000"/>
          </a:ln>
        </p:spPr>
      </p:pic>
      <p:pic>
        <p:nvPicPr>
          <p:cNvPr id="5" name="PAOs vs DPAOs.png"/>
          <p:cNvPicPr>
            <a:picLocks noChangeAspect="1"/>
          </p:cNvPicPr>
          <p:nvPr/>
        </p:nvPicPr>
        <p:blipFill>
          <a:blip r:embed="rId3"/>
          <a:srcRect l="50222" t="49868" b="1101"/>
          <a:stretch>
            <a:fillRect/>
          </a:stretch>
        </p:blipFill>
        <p:spPr>
          <a:xfrm>
            <a:off x="5994549" y="1822266"/>
            <a:ext cx="4672186" cy="3190911"/>
          </a:xfrm>
          <a:prstGeom prst="rect">
            <a:avLst/>
          </a:prstGeom>
          <a:ln w="12700">
            <a:miter lim="400000"/>
          </a:ln>
        </p:spPr>
      </p:pic>
      <p:sp>
        <p:nvSpPr>
          <p:cNvPr id="6" name="Shape 343"/>
          <p:cNvSpPr/>
          <p:nvPr/>
        </p:nvSpPr>
        <p:spPr>
          <a:xfrm>
            <a:off x="2495600" y="1825320"/>
            <a:ext cx="3099694" cy="698267"/>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l" defTabSz="821531">
              <a:spcBef>
                <a:spcPts val="1900"/>
              </a:spcBef>
              <a:defRPr sz="3800" spc="38">
                <a:solidFill>
                  <a:srgbClr val="FFFFFF"/>
                </a:solidFill>
                <a:latin typeface="Iowan Old Style Bold"/>
                <a:ea typeface="Iowan Old Style Bold"/>
                <a:cs typeface="Iowan Old Style Bold"/>
                <a:sym typeface="Iowan Old Style Bold"/>
              </a:defRPr>
            </a:lvl1pPr>
          </a:lstStyle>
          <a:p>
            <a:r>
              <a:rPr sz="3600"/>
              <a:t>Typical PAOs</a:t>
            </a:r>
          </a:p>
        </p:txBody>
      </p:sp>
      <p:sp>
        <p:nvSpPr>
          <p:cNvPr id="7" name="Shape 344"/>
          <p:cNvSpPr/>
          <p:nvPr/>
        </p:nvSpPr>
        <p:spPr>
          <a:xfrm>
            <a:off x="6088794" y="1825320"/>
            <a:ext cx="4291367" cy="698267"/>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l" defTabSz="821531">
              <a:spcBef>
                <a:spcPts val="1900"/>
              </a:spcBef>
              <a:defRPr sz="3800" spc="38">
                <a:solidFill>
                  <a:srgbClr val="FFFFFF"/>
                </a:solidFill>
                <a:latin typeface="Iowan Old Style Bold"/>
                <a:ea typeface="Iowan Old Style Bold"/>
                <a:cs typeface="Iowan Old Style Bold"/>
                <a:sym typeface="Iowan Old Style Bold"/>
              </a:defRPr>
            </a:lvl1pPr>
          </a:lstStyle>
          <a:p>
            <a:r>
              <a:rPr sz="3600"/>
              <a:t>Denitrifying PAOs</a:t>
            </a:r>
          </a:p>
        </p:txBody>
      </p:sp>
      <p:sp>
        <p:nvSpPr>
          <p:cNvPr id="9" name="Rectangle 8"/>
          <p:cNvSpPr/>
          <p:nvPr/>
        </p:nvSpPr>
        <p:spPr>
          <a:xfrm>
            <a:off x="1627317" y="863852"/>
            <a:ext cx="8758335" cy="923330"/>
          </a:xfrm>
          <a:prstGeom prst="rect">
            <a:avLst/>
          </a:prstGeom>
          <a:ln w="38100">
            <a:solidFill>
              <a:srgbClr val="FF0000"/>
            </a:solidFill>
          </a:ln>
        </p:spPr>
        <p:txBody>
          <a:bodyPr wrap="square">
            <a:spAutoFit/>
          </a:bodyPr>
          <a:lstStyle/>
          <a:p>
            <a:r>
              <a:rPr lang="en-US" i="1" dirty="0">
                <a:solidFill>
                  <a:srgbClr val="FF0000"/>
                </a:solidFill>
              </a:rPr>
              <a:t>Some (but not all) </a:t>
            </a:r>
            <a:r>
              <a:rPr lang="en-US" i="1" dirty="0" err="1">
                <a:solidFill>
                  <a:srgbClr val="FF0000"/>
                </a:solidFill>
              </a:rPr>
              <a:t>Accumulibacter</a:t>
            </a:r>
            <a:r>
              <a:rPr lang="en-US" i="1" dirty="0">
                <a:solidFill>
                  <a:srgbClr val="FF0000"/>
                </a:solidFill>
              </a:rPr>
              <a:t> clades are capable of </a:t>
            </a:r>
            <a:r>
              <a:rPr lang="en-US" b="1" i="1" dirty="0">
                <a:solidFill>
                  <a:srgbClr val="FF0000"/>
                </a:solidFill>
              </a:rPr>
              <a:t>denitrification</a:t>
            </a:r>
            <a:r>
              <a:rPr lang="en-US" i="1" dirty="0">
                <a:solidFill>
                  <a:srgbClr val="FF0000"/>
                </a:solidFill>
              </a:rPr>
              <a:t>. These so-called </a:t>
            </a:r>
            <a:r>
              <a:rPr lang="en-US" b="1" i="1" dirty="0">
                <a:solidFill>
                  <a:srgbClr val="FF0000"/>
                </a:solidFill>
              </a:rPr>
              <a:t>DPAOs </a:t>
            </a:r>
            <a:r>
              <a:rPr lang="en-US" i="1" dirty="0">
                <a:solidFill>
                  <a:srgbClr val="FF0000"/>
                </a:solidFill>
              </a:rPr>
              <a:t>are little understood, but offer a critical opportunity to couple N removal to P accumulation and recovery.</a:t>
            </a:r>
          </a:p>
        </p:txBody>
      </p:sp>
      <p:sp>
        <p:nvSpPr>
          <p:cNvPr id="11" name="TextBox 10"/>
          <p:cNvSpPr txBox="1"/>
          <p:nvPr/>
        </p:nvSpPr>
        <p:spPr>
          <a:xfrm>
            <a:off x="1524001" y="4998863"/>
            <a:ext cx="9142735" cy="923330"/>
          </a:xfrm>
          <a:prstGeom prst="rect">
            <a:avLst/>
          </a:prstGeom>
          <a:noFill/>
        </p:spPr>
        <p:txBody>
          <a:bodyPr wrap="square" rtlCol="0">
            <a:spAutoFit/>
          </a:bodyPr>
          <a:lstStyle/>
          <a:p>
            <a:r>
              <a:rPr lang="en-US" b="1" u="sng" dirty="0"/>
              <a:t>Advantages of DPAO-based Bioprocesses relative to Aerobic PAOs:</a:t>
            </a:r>
          </a:p>
          <a:p>
            <a:pPr marL="342900" indent="-342900">
              <a:buFont typeface="+mj-lt"/>
              <a:buAutoNum type="arabicPeriod"/>
            </a:pPr>
            <a:r>
              <a:rPr lang="en-US" dirty="0"/>
              <a:t>Potential for dramatic energy savings due to decreased aeration requirements</a:t>
            </a:r>
          </a:p>
          <a:p>
            <a:pPr marL="342900" indent="-342900">
              <a:buFont typeface="+mj-lt"/>
              <a:buAutoNum type="arabicPeriod"/>
            </a:pPr>
            <a:r>
              <a:rPr lang="en-US" dirty="0"/>
              <a:t>Optimized use of organic matter for combined N and P removal</a:t>
            </a:r>
          </a:p>
        </p:txBody>
      </p:sp>
      <p:sp>
        <p:nvSpPr>
          <p:cNvPr id="12" name="Title 1"/>
          <p:cNvSpPr txBox="1">
            <a:spLocks/>
          </p:cNvSpPr>
          <p:nvPr/>
        </p:nvSpPr>
        <p:spPr bwMode="auto">
          <a:xfrm>
            <a:off x="1524239" y="5912392"/>
            <a:ext cx="9142496" cy="884413"/>
          </a:xfrm>
          <a:prstGeom prst="rect">
            <a:avLst/>
          </a:prstGeom>
          <a:noFill/>
          <a:ln w="38100">
            <a:solidFill>
              <a:srgbClr val="FF0000"/>
            </a:solid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no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US" sz="2100" b="1" u="sng" kern="0" dirty="0">
                <a:latin typeface="Arial"/>
                <a:cs typeface="Arial"/>
              </a:rPr>
              <a:t>Key research question: </a:t>
            </a:r>
            <a:r>
              <a:rPr lang="en-US" sz="2100" kern="0" dirty="0">
                <a:latin typeface="Arial"/>
                <a:cs typeface="Arial"/>
              </a:rPr>
              <a:t>Can we exploit new knowledge of </a:t>
            </a:r>
            <a:r>
              <a:rPr lang="en-US" sz="2100" b="1" kern="0" dirty="0">
                <a:latin typeface="Arial"/>
                <a:cs typeface="Arial"/>
              </a:rPr>
              <a:t>metabolic versatility </a:t>
            </a:r>
            <a:r>
              <a:rPr lang="en-US" sz="2100" b="1" kern="0">
                <a:latin typeface="Arial"/>
                <a:cs typeface="Arial"/>
              </a:rPr>
              <a:t>of PAOs </a:t>
            </a:r>
            <a:r>
              <a:rPr lang="en-US" sz="2100" kern="0" dirty="0">
                <a:latin typeface="Arial"/>
                <a:cs typeface="Arial"/>
              </a:rPr>
              <a:t>to link N removal, P recovery, &amp; bioenergy production?</a:t>
            </a:r>
          </a:p>
        </p:txBody>
      </p:sp>
    </p:spTree>
    <p:extLst>
      <p:ext uri="{BB962C8B-B14F-4D97-AF65-F5344CB8AC3E}">
        <p14:creationId xmlns:p14="http://schemas.microsoft.com/office/powerpoint/2010/main" val="225481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F0C325-8771-E64D-B271-4F38ADC8AB99}"/>
              </a:ext>
            </a:extLst>
          </p:cNvPr>
          <p:cNvPicPr>
            <a:picLocks noChangeAspect="1"/>
          </p:cNvPicPr>
          <p:nvPr/>
        </p:nvPicPr>
        <p:blipFill>
          <a:blip r:embed="rId3"/>
          <a:stretch>
            <a:fillRect/>
          </a:stretch>
        </p:blipFill>
        <p:spPr>
          <a:xfrm>
            <a:off x="6553200" y="306169"/>
            <a:ext cx="5181600" cy="6400800"/>
          </a:xfrm>
          <a:prstGeom prst="rect">
            <a:avLst/>
          </a:prstGeom>
        </p:spPr>
      </p:pic>
      <p:sp>
        <p:nvSpPr>
          <p:cNvPr id="5" name="TextBox 4">
            <a:extLst>
              <a:ext uri="{FF2B5EF4-FFF2-40B4-BE49-F238E27FC236}">
                <a16:creationId xmlns:a16="http://schemas.microsoft.com/office/drawing/2014/main" id="{157F0B46-602F-6446-8526-FE6C8B71A1E0}"/>
              </a:ext>
            </a:extLst>
          </p:cNvPr>
          <p:cNvSpPr txBox="1"/>
          <p:nvPr/>
        </p:nvSpPr>
        <p:spPr>
          <a:xfrm>
            <a:off x="152400" y="1567100"/>
            <a:ext cx="679231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Comammox</a:t>
            </a:r>
            <a:r>
              <a:rPr lang="en-US" sz="2400" dirty="0">
                <a:latin typeface="Times New Roman" panose="02020603050405020304" pitchFamily="18" charset="0"/>
                <a:cs typeface="Times New Roman" panose="02020603050405020304" pitchFamily="18" charset="0"/>
              </a:rPr>
              <a:t> form two distinct clades within the genus </a:t>
            </a:r>
            <a:r>
              <a:rPr lang="en-US" sz="2400" i="1" dirty="0" err="1">
                <a:latin typeface="Times New Roman" panose="02020603050405020304" pitchFamily="18" charset="0"/>
                <a:cs typeface="Times New Roman" panose="02020603050405020304" pitchFamily="18" charset="0"/>
              </a:rPr>
              <a:t>Nitrospira</a:t>
            </a:r>
            <a:r>
              <a:rPr lang="en-US" sz="2400" i="1" dirty="0">
                <a:latin typeface="Times New Roman" panose="02020603050405020304" pitchFamily="18" charset="0"/>
                <a:cs typeface="Times New Roman" panose="02020603050405020304" pitchFamily="18" charset="0"/>
              </a:rPr>
              <a:t> </a:t>
            </a:r>
            <a:r>
              <a:rPr lang="en-US" sz="2400" i="1" baseline="30000" dirty="0">
                <a:latin typeface="Times New Roman" panose="02020603050405020304" pitchFamily="18" charset="0"/>
                <a:cs typeface="Times New Roman" panose="02020603050405020304" pitchFamily="18" charset="0"/>
              </a:rPr>
              <a:t>1</a:t>
            </a:r>
            <a:br>
              <a:rPr lang="en-US" sz="2400" i="1" dirty="0">
                <a:latin typeface="Times New Roman" panose="02020603050405020304" pitchFamily="18" charset="0"/>
                <a:cs typeface="Times New Roman" panose="02020603050405020304" pitchFamily="18" charset="0"/>
              </a:rPr>
            </a:br>
            <a:endParaRPr lang="en-US" sz="2400"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Comammox</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Nitrospira</a:t>
            </a:r>
            <a:r>
              <a:rPr lang="en-US" sz="2400" dirty="0">
                <a:latin typeface="Times New Roman" panose="02020603050405020304" pitchFamily="18" charset="0"/>
                <a:cs typeface="Times New Roman" panose="02020603050405020304" pitchFamily="18" charset="0"/>
              </a:rPr>
              <a:t> appear to be adapted to an oligotrophic lifestyle with low NH</a:t>
            </a:r>
            <a:r>
              <a:rPr lang="en-US" sz="2400" baseline="-25000" dirty="0">
                <a:latin typeface="Times New Roman" panose="02020603050405020304" pitchFamily="18" charset="0"/>
                <a:cs typeface="Times New Roman" panose="02020603050405020304" pitchFamily="18" charset="0"/>
              </a:rPr>
              <a:t>4</a:t>
            </a:r>
            <a:r>
              <a:rPr lang="en-US" sz="2400" baseline="300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and possibly also low dissolved oxygen</a:t>
            </a:r>
            <a:r>
              <a:rPr lang="en-US" sz="2400" baseline="30000" dirty="0">
                <a:latin typeface="Times New Roman" panose="02020603050405020304" pitchFamily="18" charset="0"/>
                <a:cs typeface="Times New Roman" panose="02020603050405020304" pitchFamily="18" charset="0"/>
              </a:rPr>
              <a:t> 2</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Early reports suggested that </a:t>
            </a:r>
            <a:r>
              <a:rPr lang="en-US" sz="2400" b="1" dirty="0" err="1">
                <a:latin typeface="Times New Roman" panose="02020603050405020304" pitchFamily="18" charset="0"/>
                <a:cs typeface="Times New Roman" panose="02020603050405020304" pitchFamily="18" charset="0"/>
              </a:rPr>
              <a:t>comammox</a:t>
            </a:r>
            <a:r>
              <a:rPr lang="en-US" sz="2400" b="1" dirty="0">
                <a:latin typeface="Times New Roman" panose="02020603050405020304" pitchFamily="18" charset="0"/>
                <a:cs typeface="Times New Roman" panose="02020603050405020304" pitchFamily="18" charset="0"/>
              </a:rPr>
              <a:t> are absent or present at low abundance in nitrifying activated sludge, and thus may not be important from a functional standpoint</a:t>
            </a:r>
            <a:r>
              <a:rPr lang="en-US" sz="2400" b="1" baseline="30000" dirty="0">
                <a:latin typeface="Times New Roman" panose="02020603050405020304" pitchFamily="18" charset="0"/>
                <a:cs typeface="Times New Roman" panose="02020603050405020304" pitchFamily="18" charset="0"/>
              </a:rPr>
              <a:t> 3,4 </a:t>
            </a:r>
            <a:endParaRPr lang="en-US" sz="2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F186174-3403-B246-B948-06360CDCDA97}"/>
              </a:ext>
            </a:extLst>
          </p:cNvPr>
          <p:cNvSpPr txBox="1"/>
          <p:nvPr/>
        </p:nvSpPr>
        <p:spPr>
          <a:xfrm>
            <a:off x="7848600" y="6600000"/>
            <a:ext cx="4495800" cy="276999"/>
          </a:xfrm>
          <a:prstGeom prst="rect">
            <a:avLst/>
          </a:prstGeom>
          <a:noFill/>
        </p:spPr>
        <p:txBody>
          <a:bodyPr wrap="square" rtlCol="0">
            <a:spAutoFit/>
          </a:bodyPr>
          <a:lstStyle/>
          <a:p>
            <a:r>
              <a:rPr lang="en-US" sz="1200" dirty="0"/>
              <a:t>Koch et al. 2018</a:t>
            </a:r>
            <a:r>
              <a:rPr lang="en-US" sz="1200" i="1" dirty="0"/>
              <a:t> AMAB </a:t>
            </a:r>
            <a:r>
              <a:rPr lang="en-US" sz="1200" dirty="0"/>
              <a:t>(</a:t>
            </a:r>
            <a:r>
              <a:rPr lang="en-US" sz="1200" dirty="0" err="1"/>
              <a:t>doi.org</a:t>
            </a:r>
            <a:r>
              <a:rPr lang="en-US" sz="1200" dirty="0"/>
              <a:t>/10.1007/s00253-018-9486-3 )</a:t>
            </a:r>
          </a:p>
        </p:txBody>
      </p:sp>
      <p:sp>
        <p:nvSpPr>
          <p:cNvPr id="8" name="TextBox 7">
            <a:extLst>
              <a:ext uri="{FF2B5EF4-FFF2-40B4-BE49-F238E27FC236}">
                <a16:creationId xmlns:a16="http://schemas.microsoft.com/office/drawing/2014/main" id="{5AA133D3-D221-E044-9BC1-B5AB08E2C070}"/>
              </a:ext>
            </a:extLst>
          </p:cNvPr>
          <p:cNvSpPr txBox="1"/>
          <p:nvPr/>
        </p:nvSpPr>
        <p:spPr>
          <a:xfrm>
            <a:off x="10439400" y="1823545"/>
            <a:ext cx="990600" cy="369332"/>
          </a:xfrm>
          <a:prstGeom prst="rect">
            <a:avLst/>
          </a:prstGeom>
          <a:solidFill>
            <a:schemeClr val="bg1"/>
          </a:solidFill>
          <a:ln>
            <a:noFill/>
          </a:ln>
        </p:spPr>
        <p:txBody>
          <a:bodyPr wrap="square" rtlCol="0">
            <a:spAutoFit/>
          </a:bodyPr>
          <a:lstStyle/>
          <a:p>
            <a:r>
              <a:rPr lang="en-US" b="1" dirty="0">
                <a:solidFill>
                  <a:srgbClr val="FF0000"/>
                </a:solidFill>
              </a:rPr>
              <a:t>Clade A</a:t>
            </a:r>
          </a:p>
        </p:txBody>
      </p:sp>
      <p:sp>
        <p:nvSpPr>
          <p:cNvPr id="9" name="TextBox 8">
            <a:extLst>
              <a:ext uri="{FF2B5EF4-FFF2-40B4-BE49-F238E27FC236}">
                <a16:creationId xmlns:a16="http://schemas.microsoft.com/office/drawing/2014/main" id="{8B915A6A-12E9-6348-97E5-6619AE8F1538}"/>
              </a:ext>
            </a:extLst>
          </p:cNvPr>
          <p:cNvSpPr txBox="1"/>
          <p:nvPr/>
        </p:nvSpPr>
        <p:spPr>
          <a:xfrm>
            <a:off x="10515600" y="4724400"/>
            <a:ext cx="914400" cy="369332"/>
          </a:xfrm>
          <a:prstGeom prst="rect">
            <a:avLst/>
          </a:prstGeom>
          <a:solidFill>
            <a:schemeClr val="bg1"/>
          </a:solidFill>
          <a:ln>
            <a:noFill/>
          </a:ln>
        </p:spPr>
        <p:txBody>
          <a:bodyPr wrap="square" rtlCol="0">
            <a:spAutoFit/>
          </a:bodyPr>
          <a:lstStyle/>
          <a:p>
            <a:r>
              <a:rPr lang="en-US" b="1" dirty="0">
                <a:solidFill>
                  <a:srgbClr val="FF0000"/>
                </a:solidFill>
              </a:rPr>
              <a:t>Clade B</a:t>
            </a:r>
          </a:p>
        </p:txBody>
      </p:sp>
      <p:sp>
        <p:nvSpPr>
          <p:cNvPr id="10" name="TextBox 9">
            <a:extLst>
              <a:ext uri="{FF2B5EF4-FFF2-40B4-BE49-F238E27FC236}">
                <a16:creationId xmlns:a16="http://schemas.microsoft.com/office/drawing/2014/main" id="{E94FC60D-3E75-0246-8951-92A7CE403723}"/>
              </a:ext>
            </a:extLst>
          </p:cNvPr>
          <p:cNvSpPr txBox="1"/>
          <p:nvPr/>
        </p:nvSpPr>
        <p:spPr>
          <a:xfrm>
            <a:off x="9829800" y="3420070"/>
            <a:ext cx="1600200" cy="923330"/>
          </a:xfrm>
          <a:prstGeom prst="rect">
            <a:avLst/>
          </a:prstGeom>
          <a:solidFill>
            <a:schemeClr val="bg1"/>
          </a:solidFill>
          <a:ln>
            <a:noFill/>
          </a:ln>
        </p:spPr>
        <p:txBody>
          <a:bodyPr wrap="square" rtlCol="0">
            <a:spAutoFit/>
          </a:bodyPr>
          <a:lstStyle/>
          <a:p>
            <a:r>
              <a:rPr lang="en-US" i="1" dirty="0">
                <a:solidFill>
                  <a:srgbClr val="FF0000"/>
                </a:solidFill>
              </a:rPr>
              <a:t>Non-</a:t>
            </a:r>
            <a:r>
              <a:rPr lang="en-US" i="1" dirty="0" err="1">
                <a:solidFill>
                  <a:srgbClr val="FF0000"/>
                </a:solidFill>
              </a:rPr>
              <a:t>comammox</a:t>
            </a:r>
            <a:r>
              <a:rPr lang="en-US" i="1" dirty="0">
                <a:solidFill>
                  <a:srgbClr val="FF0000"/>
                </a:solidFill>
              </a:rPr>
              <a:t> </a:t>
            </a:r>
            <a:r>
              <a:rPr lang="en-US" i="1" dirty="0" err="1">
                <a:solidFill>
                  <a:srgbClr val="FF0000"/>
                </a:solidFill>
              </a:rPr>
              <a:t>Nitrospira</a:t>
            </a:r>
            <a:endParaRPr lang="en-US" i="1" dirty="0">
              <a:solidFill>
                <a:srgbClr val="FF0000"/>
              </a:solidFill>
            </a:endParaRPr>
          </a:p>
        </p:txBody>
      </p:sp>
      <p:sp>
        <p:nvSpPr>
          <p:cNvPr id="2" name="Title 1">
            <a:extLst>
              <a:ext uri="{FF2B5EF4-FFF2-40B4-BE49-F238E27FC236}">
                <a16:creationId xmlns:a16="http://schemas.microsoft.com/office/drawing/2014/main" id="{2FA26C3D-6D11-C341-A839-91F6FBFD9BC5}"/>
              </a:ext>
            </a:extLst>
          </p:cNvPr>
          <p:cNvSpPr>
            <a:spLocks noGrp="1"/>
          </p:cNvSpPr>
          <p:nvPr>
            <p:ph type="title"/>
          </p:nvPr>
        </p:nvSpPr>
        <p:spPr>
          <a:xfrm>
            <a:off x="38100" y="136139"/>
            <a:ext cx="6781800" cy="1143000"/>
          </a:xfrm>
          <a:ln w="38100">
            <a:solidFill>
              <a:srgbClr val="0070C0"/>
            </a:solidFill>
          </a:ln>
        </p:spPr>
        <p:txBody>
          <a:bodyPr>
            <a:noAutofit/>
          </a:bodyPr>
          <a:lstStyle/>
          <a:p>
            <a:r>
              <a:rPr lang="en-US" sz="3600" b="1" dirty="0" err="1">
                <a:solidFill>
                  <a:srgbClr val="0070C0"/>
                </a:solidFill>
                <a:latin typeface="Times New Roman" panose="02020603050405020304" pitchFamily="18" charset="0"/>
                <a:cs typeface="Times New Roman" panose="02020603050405020304" pitchFamily="18" charset="0"/>
              </a:rPr>
              <a:t>Comammox</a:t>
            </a:r>
            <a:r>
              <a:rPr lang="en-US" sz="3600" b="1" dirty="0">
                <a:solidFill>
                  <a:srgbClr val="0070C0"/>
                </a:solidFill>
                <a:latin typeface="Times New Roman" panose="02020603050405020304" pitchFamily="18" charset="0"/>
                <a:cs typeface="Times New Roman" panose="02020603050405020304" pitchFamily="18" charset="0"/>
              </a:rPr>
              <a:t> Diversity, Putative Niche, and Relevance to Practice </a:t>
            </a:r>
          </a:p>
        </p:txBody>
      </p:sp>
      <p:sp>
        <p:nvSpPr>
          <p:cNvPr id="11" name="TextBox 10">
            <a:extLst>
              <a:ext uri="{FF2B5EF4-FFF2-40B4-BE49-F238E27FC236}">
                <a16:creationId xmlns:a16="http://schemas.microsoft.com/office/drawing/2014/main" id="{91243CCD-AF76-9B4E-B6CB-12BDB9123A88}"/>
              </a:ext>
            </a:extLst>
          </p:cNvPr>
          <p:cNvSpPr txBox="1"/>
          <p:nvPr/>
        </p:nvSpPr>
        <p:spPr>
          <a:xfrm>
            <a:off x="152400" y="6010045"/>
            <a:ext cx="5236779" cy="830997"/>
          </a:xfrm>
          <a:prstGeom prst="rect">
            <a:avLst/>
          </a:prstGeom>
          <a:noFill/>
        </p:spPr>
        <p:txBody>
          <a:bodyPr wrap="square" rtlCol="0">
            <a:spAutoFit/>
          </a:bodyPr>
          <a:lstStyle/>
          <a:p>
            <a:r>
              <a:rPr lang="en-US" sz="1200" dirty="0"/>
              <a:t>1. </a:t>
            </a:r>
            <a:r>
              <a:rPr lang="en-US" sz="1200" dirty="0" err="1"/>
              <a:t>Daims</a:t>
            </a:r>
            <a:r>
              <a:rPr lang="en-US" sz="1200" dirty="0"/>
              <a:t> et al. 2015 </a:t>
            </a:r>
            <a:r>
              <a:rPr lang="en-US" sz="1200" i="1" dirty="0"/>
              <a:t>Nature</a:t>
            </a:r>
            <a:r>
              <a:rPr lang="en-US" sz="1200" dirty="0"/>
              <a:t> 428: 504-509</a:t>
            </a:r>
            <a:endParaRPr lang="en-US" sz="1200" i="1" dirty="0"/>
          </a:p>
          <a:p>
            <a:r>
              <a:rPr lang="en-US" sz="1200" dirty="0"/>
              <a:t>2. Kits et al. 2017 </a:t>
            </a:r>
            <a:r>
              <a:rPr lang="en-US" sz="1200" i="1" dirty="0"/>
              <a:t>Nature </a:t>
            </a:r>
            <a:r>
              <a:rPr lang="en-US" sz="1200" dirty="0"/>
              <a:t>549: 269-272.</a:t>
            </a:r>
            <a:endParaRPr lang="en-US" sz="1200" i="1" dirty="0"/>
          </a:p>
          <a:p>
            <a:r>
              <a:rPr lang="en-US" sz="1200" dirty="0"/>
              <a:t>3. Gonzalez-Martinez et al. 2016 </a:t>
            </a:r>
            <a:r>
              <a:rPr lang="en-US" sz="1200" i="1" dirty="0"/>
              <a:t>Environ. Sci. </a:t>
            </a:r>
            <a:r>
              <a:rPr lang="en-US" sz="1200" i="1" dirty="0" err="1"/>
              <a:t>Pollut</a:t>
            </a:r>
            <a:r>
              <a:rPr lang="en-US" sz="1200" i="1" dirty="0"/>
              <a:t>. Res. </a:t>
            </a:r>
            <a:r>
              <a:rPr lang="en-US" sz="1200" dirty="0"/>
              <a:t>23:25501-25511</a:t>
            </a:r>
          </a:p>
          <a:p>
            <a:r>
              <a:rPr lang="en-US" sz="1200" dirty="0"/>
              <a:t>4. </a:t>
            </a:r>
            <a:r>
              <a:rPr lang="en-US" sz="1200" dirty="0" err="1"/>
              <a:t>Annavajhala</a:t>
            </a:r>
            <a:r>
              <a:rPr lang="en-US" sz="1200" dirty="0"/>
              <a:t> et al. 2018 </a:t>
            </a:r>
            <a:r>
              <a:rPr lang="en-US" sz="1200" i="1" dirty="0"/>
              <a:t>ES&amp;T Letters </a:t>
            </a:r>
            <a:r>
              <a:rPr lang="en-US" sz="1200" dirty="0"/>
              <a:t>5(2): 110-116</a:t>
            </a:r>
          </a:p>
        </p:txBody>
      </p:sp>
    </p:spTree>
    <p:extLst>
      <p:ext uri="{BB962C8B-B14F-4D97-AF65-F5344CB8AC3E}">
        <p14:creationId xmlns:p14="http://schemas.microsoft.com/office/powerpoint/2010/main" val="325972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D8D06-18D5-A643-BCB5-7CF884E892B2}"/>
              </a:ext>
            </a:extLst>
          </p:cNvPr>
          <p:cNvSpPr>
            <a:spLocks noGrp="1"/>
          </p:cNvSpPr>
          <p:nvPr>
            <p:ph type="title"/>
          </p:nvPr>
        </p:nvSpPr>
        <p:spPr>
          <a:xfrm>
            <a:off x="304800" y="304800"/>
            <a:ext cx="4343400" cy="1828800"/>
          </a:xfrm>
          <a:ln w="38100">
            <a:solidFill>
              <a:srgbClr val="0070C0"/>
            </a:solidFill>
          </a:ln>
        </p:spPr>
        <p:txBody>
          <a:bodyPr>
            <a:noAutofit/>
          </a:bodyPr>
          <a:lstStyle/>
          <a:p>
            <a:r>
              <a:rPr lang="en-US" sz="3200" b="1" dirty="0" err="1">
                <a:solidFill>
                  <a:srgbClr val="0070C0"/>
                </a:solidFill>
                <a:latin typeface="Times New Roman" panose="02020603050405020304" pitchFamily="18" charset="0"/>
                <a:cs typeface="Times New Roman" panose="02020603050405020304" pitchFamily="18" charset="0"/>
              </a:rPr>
              <a:t>Comammox</a:t>
            </a:r>
            <a:r>
              <a:rPr lang="en-US" sz="3200" b="1" dirty="0">
                <a:solidFill>
                  <a:srgbClr val="0070C0"/>
                </a:solidFill>
                <a:latin typeface="Times New Roman" panose="02020603050405020304" pitchFamily="18" charset="0"/>
                <a:cs typeface="Times New Roman" panose="02020603050405020304" pitchFamily="18" charset="0"/>
              </a:rPr>
              <a:t> affiliated with </a:t>
            </a:r>
            <a:r>
              <a:rPr lang="en-US" sz="3200" b="1" i="1" dirty="0">
                <a:solidFill>
                  <a:srgbClr val="0070C0"/>
                </a:solidFill>
                <a:latin typeface="Times New Roman" panose="02020603050405020304" pitchFamily="18" charset="0"/>
                <a:cs typeface="Times New Roman" panose="02020603050405020304" pitchFamily="18" charset="0"/>
              </a:rPr>
              <a:t>Ca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Nitrospira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nitrosa</a:t>
            </a:r>
            <a:r>
              <a:rPr lang="en-US" sz="3200" b="1" dirty="0">
                <a:solidFill>
                  <a:srgbClr val="0070C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0CEA674B-2862-C04D-A1D0-C6E4B2942AB8}"/>
              </a:ext>
            </a:extLst>
          </p:cNvPr>
          <p:cNvPicPr/>
          <p:nvPr/>
        </p:nvPicPr>
        <p:blipFill rotWithShape="1">
          <a:blip r:embed="rId3" cstate="print">
            <a:extLst>
              <a:ext uri="{28A0092B-C50C-407E-A947-70E740481C1C}">
                <a14:useLocalDpi xmlns:a14="http://schemas.microsoft.com/office/drawing/2010/main" val="0"/>
              </a:ext>
            </a:extLst>
          </a:blip>
          <a:srcRect l="46434" b="13403"/>
          <a:stretch/>
        </p:blipFill>
        <p:spPr bwMode="auto">
          <a:xfrm>
            <a:off x="5181600" y="-304800"/>
            <a:ext cx="7010400" cy="7315200"/>
          </a:xfrm>
          <a:prstGeom prst="rect">
            <a:avLst/>
          </a:prstGeom>
          <a:noFill/>
        </p:spPr>
      </p:pic>
      <p:sp>
        <p:nvSpPr>
          <p:cNvPr id="5" name="Rectangle 4">
            <a:extLst>
              <a:ext uri="{FF2B5EF4-FFF2-40B4-BE49-F238E27FC236}">
                <a16:creationId xmlns:a16="http://schemas.microsoft.com/office/drawing/2014/main" id="{31745E83-3583-AE47-858B-EFC9172C2CD0}"/>
              </a:ext>
            </a:extLst>
          </p:cNvPr>
          <p:cNvSpPr/>
          <p:nvPr/>
        </p:nvSpPr>
        <p:spPr>
          <a:xfrm>
            <a:off x="1219200" y="4267200"/>
            <a:ext cx="3886200" cy="1200329"/>
          </a:xfrm>
          <a:prstGeom prst="rect">
            <a:avLst/>
          </a:prstGeom>
        </p:spPr>
        <p:txBody>
          <a:bodyPr wrap="square">
            <a:spAutoFit/>
          </a:bodyPr>
          <a:lstStyle/>
          <a:p>
            <a:r>
              <a:rPr lang="en-US" u="sng" dirty="0" err="1">
                <a:latin typeface="Times New Roman" panose="02020603050405020304" pitchFamily="18" charset="0"/>
                <a:cs typeface="Times New Roman" panose="02020603050405020304" pitchFamily="18" charset="0"/>
              </a:rPr>
              <a:t>Comammox</a:t>
            </a:r>
            <a:r>
              <a:rPr lang="en-US" i="1" u="sng" dirty="0">
                <a:latin typeface="Times New Roman" panose="02020603050405020304" pitchFamily="18" charset="0"/>
                <a:cs typeface="Times New Roman" panose="02020603050405020304" pitchFamily="18" charset="0"/>
              </a:rPr>
              <a:t> </a:t>
            </a:r>
            <a:r>
              <a:rPr lang="en-US" i="1" u="sng" dirty="0" err="1">
                <a:latin typeface="Times New Roman" panose="02020603050405020304" pitchFamily="18" charset="0"/>
                <a:cs typeface="Times New Roman" panose="02020603050405020304" pitchFamily="18" charset="0"/>
              </a:rPr>
              <a:t>amoA</a:t>
            </a:r>
            <a:r>
              <a:rPr lang="en-US" i="1" u="sng"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Phylogenetic Tree</a:t>
            </a:r>
          </a:p>
          <a:p>
            <a:r>
              <a:rPr lang="en-US" dirty="0">
                <a:latin typeface="Times New Roman" panose="02020603050405020304" pitchFamily="18" charset="0"/>
                <a:cs typeface="Times New Roman" panose="02020603050405020304" pitchFamily="18" charset="0"/>
              </a:rPr>
              <a:t>Results from </a:t>
            </a:r>
            <a:r>
              <a:rPr lang="en-US" i="1" dirty="0" err="1">
                <a:latin typeface="Times New Roman" panose="02020603050405020304" pitchFamily="18" charset="0"/>
                <a:cs typeface="Times New Roman" panose="02020603050405020304" pitchFamily="18" charset="0"/>
              </a:rPr>
              <a:t>amoA</a:t>
            </a:r>
            <a:r>
              <a:rPr lang="en-US" dirty="0">
                <a:latin typeface="Times New Roman" panose="02020603050405020304" pitchFamily="18" charset="0"/>
                <a:cs typeface="Times New Roman" panose="02020603050405020304" pitchFamily="18" charset="0"/>
              </a:rPr>
              <a:t> gene amplicon sequencing coupled to genome resolved shotgun metagenomics</a:t>
            </a:r>
            <a:endParaRPr lang="en-US" dirty="0"/>
          </a:p>
        </p:txBody>
      </p:sp>
      <p:sp>
        <p:nvSpPr>
          <p:cNvPr id="6" name="TextBox 5">
            <a:extLst>
              <a:ext uri="{FF2B5EF4-FFF2-40B4-BE49-F238E27FC236}">
                <a16:creationId xmlns:a16="http://schemas.microsoft.com/office/drawing/2014/main" id="{51ACC889-3716-A848-9D2A-1ECE056F2617}"/>
              </a:ext>
            </a:extLst>
          </p:cNvPr>
          <p:cNvSpPr txBox="1"/>
          <p:nvPr/>
        </p:nvSpPr>
        <p:spPr>
          <a:xfrm>
            <a:off x="0" y="6488668"/>
            <a:ext cx="5012142" cy="369332"/>
          </a:xfrm>
          <a:prstGeom prst="rect">
            <a:avLst/>
          </a:prstGeom>
          <a:noFill/>
        </p:spPr>
        <p:txBody>
          <a:bodyPr wrap="square" rtlCol="0">
            <a:spAutoFit/>
          </a:bodyPr>
          <a:lstStyle/>
          <a:p>
            <a:r>
              <a:rPr lang="en-US" dirty="0"/>
              <a:t>Roots et al. 2019 </a:t>
            </a:r>
            <a:r>
              <a:rPr lang="en-US" i="1" dirty="0"/>
              <a:t>Water Research</a:t>
            </a:r>
            <a:endParaRPr lang="en-US" dirty="0"/>
          </a:p>
        </p:txBody>
      </p:sp>
    </p:spTree>
    <p:extLst>
      <p:ext uri="{BB962C8B-B14F-4D97-AF65-F5344CB8AC3E}">
        <p14:creationId xmlns:p14="http://schemas.microsoft.com/office/powerpoint/2010/main" val="20695608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38B3A4-357F-4F81-9F5A-C04969377FCF}"/>
              </a:ext>
            </a:extLst>
          </p:cNvPr>
          <p:cNvPicPr>
            <a:picLocks noChangeAspect="1"/>
          </p:cNvPicPr>
          <p:nvPr/>
        </p:nvPicPr>
        <p:blipFill>
          <a:blip r:embed="rId3"/>
          <a:stretch>
            <a:fillRect/>
          </a:stretch>
        </p:blipFill>
        <p:spPr>
          <a:xfrm>
            <a:off x="3352800" y="1468230"/>
            <a:ext cx="8049948" cy="3677414"/>
          </a:xfrm>
          <a:prstGeom prst="rect">
            <a:avLst/>
          </a:prstGeom>
        </p:spPr>
      </p:pic>
      <p:sp>
        <p:nvSpPr>
          <p:cNvPr id="10" name="TextBox 9">
            <a:extLst>
              <a:ext uri="{FF2B5EF4-FFF2-40B4-BE49-F238E27FC236}">
                <a16:creationId xmlns:a16="http://schemas.microsoft.com/office/drawing/2014/main" id="{0CB00633-1E51-5D42-B22B-8427B5F97091}"/>
              </a:ext>
            </a:extLst>
          </p:cNvPr>
          <p:cNvSpPr txBox="1"/>
          <p:nvPr/>
        </p:nvSpPr>
        <p:spPr>
          <a:xfrm>
            <a:off x="3753719" y="1098898"/>
            <a:ext cx="76490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err="1">
                <a:ln>
                  <a:noFill/>
                </a:ln>
                <a:solidFill>
                  <a:prstClr val="black"/>
                </a:solidFill>
                <a:effectLst/>
                <a:uLnTx/>
                <a:uFillTx/>
                <a:latin typeface="Calibri"/>
                <a:ea typeface="+mn-ea"/>
                <a:cs typeface="+mn-cs"/>
              </a:rPr>
              <a:t>Nitritation</a:t>
            </a:r>
            <a:r>
              <a:rPr kumimoji="0" lang="en-US" sz="1800" b="1" i="0" u="sng" strike="noStrike" kern="1200" cap="none" spc="0" normalizeH="0" baseline="0" noProof="0" dirty="0">
                <a:ln>
                  <a:noFill/>
                </a:ln>
                <a:solidFill>
                  <a:prstClr val="black"/>
                </a:solidFill>
                <a:effectLst/>
                <a:uLnTx/>
                <a:uFillTx/>
                <a:latin typeface="Calibri"/>
                <a:ea typeface="+mn-ea"/>
                <a:cs typeface="+mn-cs"/>
              </a:rPr>
              <a:t>/</a:t>
            </a:r>
            <a:r>
              <a:rPr kumimoji="0" lang="en-US" sz="1800" b="1" i="0" u="sng" strike="noStrike" kern="1200" cap="none" spc="0" normalizeH="0" baseline="0" noProof="0" dirty="0" err="1">
                <a:ln>
                  <a:noFill/>
                </a:ln>
                <a:solidFill>
                  <a:prstClr val="black"/>
                </a:solidFill>
                <a:effectLst/>
                <a:uLnTx/>
                <a:uFillTx/>
                <a:latin typeface="Calibri"/>
                <a:ea typeface="+mn-ea"/>
                <a:cs typeface="+mn-cs"/>
              </a:rPr>
              <a:t>Denitritation</a:t>
            </a:r>
            <a:r>
              <a:rPr kumimoji="0" lang="en-US" sz="1800" b="1" i="0" u="sng" strike="noStrike" kern="1200" cap="none" spc="0" normalizeH="0" baseline="0" noProof="0" dirty="0">
                <a:ln>
                  <a:noFill/>
                </a:ln>
                <a:solidFill>
                  <a:prstClr val="black"/>
                </a:solidFill>
                <a:effectLst/>
                <a:uLnTx/>
                <a:uFillTx/>
                <a:latin typeface="Calibri"/>
                <a:ea typeface="+mn-ea"/>
                <a:cs typeface="+mn-cs"/>
              </a:rPr>
              <a:t> + </a:t>
            </a:r>
            <a:r>
              <a:rPr kumimoji="0" lang="en-US" sz="1800" b="1" i="0" u="sng" strike="noStrike" kern="1200" cap="none" spc="0" normalizeH="0" baseline="0" noProof="0" dirty="0" err="1">
                <a:ln>
                  <a:noFill/>
                </a:ln>
                <a:solidFill>
                  <a:prstClr val="black"/>
                </a:solidFill>
                <a:effectLst/>
                <a:uLnTx/>
                <a:uFillTx/>
                <a:latin typeface="Calibri"/>
                <a:ea typeface="+mn-ea"/>
                <a:cs typeface="+mn-cs"/>
              </a:rPr>
              <a:t>BioP</a:t>
            </a:r>
            <a:r>
              <a:rPr kumimoji="0" lang="en-US" sz="1800" b="1" i="0" u="sng" strike="noStrike" kern="1200" cap="none" spc="0" normalizeH="0" baseline="0" noProof="0" dirty="0">
                <a:ln>
                  <a:noFill/>
                </a:ln>
                <a:solidFill>
                  <a:prstClr val="black"/>
                </a:solidFill>
                <a:effectLst/>
                <a:uLnTx/>
                <a:uFillTx/>
                <a:latin typeface="Calibri"/>
                <a:ea typeface="+mn-ea"/>
                <a:cs typeface="+mn-cs"/>
              </a:rPr>
              <a:t> SBR: Within Cycle Test Feb. 28, 2018</a:t>
            </a:r>
          </a:p>
        </p:txBody>
      </p:sp>
      <p:sp>
        <p:nvSpPr>
          <p:cNvPr id="5" name="TextBox 4">
            <a:extLst>
              <a:ext uri="{FF2B5EF4-FFF2-40B4-BE49-F238E27FC236}">
                <a16:creationId xmlns:a16="http://schemas.microsoft.com/office/drawing/2014/main" id="{0AEE82DF-0381-754D-9236-35B55DFEFDE7}"/>
              </a:ext>
            </a:extLst>
          </p:cNvPr>
          <p:cNvSpPr txBox="1"/>
          <p:nvPr/>
        </p:nvSpPr>
        <p:spPr>
          <a:xfrm>
            <a:off x="1219200" y="5644054"/>
            <a:ext cx="10827657" cy="830997"/>
          </a:xfrm>
          <a:prstGeom prst="rect">
            <a:avLst/>
          </a:prstGeom>
          <a:no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sym typeface="Wingdings" pitchFamily="2" charset="2"/>
              </a:rPr>
              <a:t>In the absence of O</a:t>
            </a:r>
            <a:r>
              <a:rPr kumimoji="0" lang="en-US" sz="2400" b="1" i="0" u="none" strike="noStrike" kern="1200" cap="none" spc="0" normalizeH="0" baseline="-25000" noProof="0" dirty="0">
                <a:ln>
                  <a:noFill/>
                </a:ln>
                <a:solidFill>
                  <a:prstClr val="black"/>
                </a:solidFill>
                <a:effectLst/>
                <a:uLnTx/>
                <a:uFillTx/>
                <a:latin typeface="Calibri"/>
                <a:ea typeface="+mn-ea"/>
                <a:cs typeface="+mn-cs"/>
                <a:sym typeface="Wingdings" pitchFamily="2" charset="2"/>
              </a:rPr>
              <a:t>2</a:t>
            </a:r>
            <a:r>
              <a:rPr kumimoji="0" lang="en-US" sz="2400" b="1" i="0" u="none" strike="noStrike" kern="1200" cap="none" spc="0" normalizeH="0" baseline="0" noProof="0" dirty="0">
                <a:ln>
                  <a:noFill/>
                </a:ln>
                <a:solidFill>
                  <a:prstClr val="black"/>
                </a:solidFill>
                <a:effectLst/>
                <a:uLnTx/>
                <a:uFillTx/>
                <a:latin typeface="Calibri"/>
                <a:ea typeface="+mn-ea"/>
                <a:cs typeface="+mn-cs"/>
                <a:sym typeface="Wingdings" pitchFamily="2" charset="2"/>
              </a:rPr>
              <a:t> and presence of NO</a:t>
            </a:r>
            <a:r>
              <a:rPr kumimoji="0" lang="en-US" sz="2400" b="1" i="0" u="none" strike="noStrike" kern="1200" cap="none" spc="0" normalizeH="0" baseline="-25000" noProof="0" dirty="0">
                <a:ln>
                  <a:noFill/>
                </a:ln>
                <a:solidFill>
                  <a:prstClr val="black"/>
                </a:solidFill>
                <a:effectLst/>
                <a:uLnTx/>
                <a:uFillTx/>
                <a:latin typeface="Calibri"/>
                <a:ea typeface="+mn-ea"/>
                <a:cs typeface="+mn-cs"/>
                <a:sym typeface="Wingdings" pitchFamily="2" charset="2"/>
              </a:rPr>
              <a:t>2</a:t>
            </a:r>
            <a:r>
              <a:rPr kumimoji="0" lang="en-US" sz="2400" b="1" i="0" u="none" strike="noStrike" kern="1200" cap="none" spc="0" normalizeH="0" baseline="30000" noProof="0" dirty="0">
                <a:ln>
                  <a:noFill/>
                </a:ln>
                <a:solidFill>
                  <a:prstClr val="black"/>
                </a:solidFill>
                <a:effectLst/>
                <a:uLnTx/>
                <a:uFillTx/>
                <a:latin typeface="Calibri"/>
                <a:ea typeface="+mn-ea"/>
                <a:cs typeface="+mn-cs"/>
                <a:sym typeface="Wingdings" pitchFamily="2" charset="2"/>
              </a:rPr>
              <a:t>-</a:t>
            </a:r>
            <a:r>
              <a:rPr kumimoji="0" lang="en-US" sz="2400" b="1" i="0" u="none" strike="noStrike" kern="1200" cap="none" spc="0" normalizeH="0" baseline="0" noProof="0" dirty="0">
                <a:ln>
                  <a:noFill/>
                </a:ln>
                <a:solidFill>
                  <a:prstClr val="black"/>
                </a:solidFill>
                <a:effectLst/>
                <a:uLnTx/>
                <a:uFillTx/>
                <a:latin typeface="Calibri"/>
                <a:ea typeface="+mn-ea"/>
                <a:cs typeface="+mn-cs"/>
                <a:sym typeface="Wingdings" pitchFamily="2" charset="2"/>
              </a:rPr>
              <a:t>, P uptake is not observed </a:t>
            </a:r>
            <a:r>
              <a:rPr kumimoji="0" lang="en-US" sz="2400" b="1" i="0" u="none" strike="noStrike" kern="1200" cap="none" spc="0" normalizeH="0" baseline="0" noProof="0" dirty="0">
                <a:ln>
                  <a:noFill/>
                </a:ln>
                <a:solidFill>
                  <a:prstClr val="black"/>
                </a:solidFill>
                <a:effectLst/>
                <a:uLnTx/>
                <a:uFillTx/>
                <a:latin typeface="Calibri"/>
                <a:ea typeface="+mn-ea"/>
                <a:cs typeface="+mn-cs"/>
              </a:rPr>
              <a:t> P uptake by </a:t>
            </a:r>
            <a:r>
              <a:rPr kumimoji="0" lang="en-US" sz="2400" b="1" i="0" u="none" strike="noStrike" kern="1200" cap="none" spc="0" normalizeH="0" baseline="0" noProof="0" dirty="0">
                <a:ln>
                  <a:noFill/>
                </a:ln>
                <a:solidFill>
                  <a:srgbClr val="FF0000"/>
                </a:solidFill>
                <a:effectLst/>
                <a:uLnTx/>
                <a:uFillTx/>
                <a:latin typeface="Calibri"/>
                <a:ea typeface="+mn-ea"/>
                <a:cs typeface="+mn-cs"/>
              </a:rPr>
              <a:t>Denitrifying Polyphosphate Accumulating Organisms (DPAOs) </a:t>
            </a:r>
            <a:r>
              <a:rPr kumimoji="0" lang="en-US" sz="2400" b="1" i="0" u="none" strike="noStrike" kern="1200" cap="none" spc="0" normalizeH="0" baseline="0" noProof="0" dirty="0">
                <a:ln>
                  <a:noFill/>
                </a:ln>
                <a:solidFill>
                  <a:prstClr val="black"/>
                </a:solidFill>
                <a:effectLst/>
                <a:uLnTx/>
                <a:uFillTx/>
                <a:latin typeface="Calibri"/>
                <a:ea typeface="+mn-ea"/>
                <a:cs typeface="+mn-cs"/>
              </a:rPr>
              <a:t>is surprising limited</a:t>
            </a:r>
          </a:p>
        </p:txBody>
      </p:sp>
      <p:sp>
        <p:nvSpPr>
          <p:cNvPr id="11" name="Title 2">
            <a:extLst>
              <a:ext uri="{FF2B5EF4-FFF2-40B4-BE49-F238E27FC236}">
                <a16:creationId xmlns:a16="http://schemas.microsoft.com/office/drawing/2014/main" id="{1B52465D-CEDF-F547-A18A-7159E4C7DF07}"/>
              </a:ext>
            </a:extLst>
          </p:cNvPr>
          <p:cNvSpPr>
            <a:spLocks noGrp="1"/>
          </p:cNvSpPr>
          <p:nvPr>
            <p:ph type="title"/>
          </p:nvPr>
        </p:nvSpPr>
        <p:spPr>
          <a:xfrm>
            <a:off x="0" y="-173180"/>
            <a:ext cx="12046857" cy="1143000"/>
          </a:xfrm>
        </p:spPr>
        <p:txBody>
          <a:bodyPr>
            <a:normAutofit/>
          </a:bodyPr>
          <a:lstStyle/>
          <a:p>
            <a:pPr marL="460375" indent="-346075"/>
            <a:r>
              <a:rPr lang="en-US" sz="3000" b="1" dirty="0">
                <a:solidFill>
                  <a:srgbClr val="0070C0"/>
                </a:solidFill>
                <a:latin typeface="Times New Roman" panose="02020603050405020304" pitchFamily="18" charset="0"/>
                <a:cs typeface="Times New Roman" panose="02020603050405020304" pitchFamily="18" charset="0"/>
              </a:rPr>
              <a:t>NOO Suppression is Also Apparent in Within-Cycle Profiling…. </a:t>
            </a:r>
            <a:br>
              <a:rPr lang="en-US" sz="3000" b="1" dirty="0">
                <a:solidFill>
                  <a:srgbClr val="0070C0"/>
                </a:solidFill>
                <a:latin typeface="Times New Roman" panose="02020603050405020304" pitchFamily="18" charset="0"/>
                <a:cs typeface="Times New Roman" panose="02020603050405020304" pitchFamily="18" charset="0"/>
              </a:rPr>
            </a:br>
            <a:r>
              <a:rPr lang="en-US" sz="3000" b="1" dirty="0">
                <a:solidFill>
                  <a:srgbClr val="0070C0"/>
                </a:solidFill>
                <a:latin typeface="Times New Roman" panose="02020603050405020304" pitchFamily="18" charset="0"/>
                <a:cs typeface="Times New Roman" panose="02020603050405020304" pitchFamily="18" charset="0"/>
              </a:rPr>
              <a:t>but P uptake is limited to aerated periods </a:t>
            </a:r>
          </a:p>
        </p:txBody>
      </p:sp>
      <p:cxnSp>
        <p:nvCxnSpPr>
          <p:cNvPr id="7" name="Straight Arrow Connector 6">
            <a:extLst>
              <a:ext uri="{FF2B5EF4-FFF2-40B4-BE49-F238E27FC236}">
                <a16:creationId xmlns:a16="http://schemas.microsoft.com/office/drawing/2014/main" id="{1BB0DAF2-323D-0E43-8F6F-09EB90E596ED}"/>
              </a:ext>
            </a:extLst>
          </p:cNvPr>
          <p:cNvCxnSpPr/>
          <p:nvPr/>
        </p:nvCxnSpPr>
        <p:spPr>
          <a:xfrm flipH="1">
            <a:off x="5410200" y="1981200"/>
            <a:ext cx="457200" cy="304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B9D704C-164A-2C4B-A89A-5164EA55AAFC}"/>
              </a:ext>
            </a:extLst>
          </p:cNvPr>
          <p:cNvSpPr txBox="1"/>
          <p:nvPr/>
        </p:nvSpPr>
        <p:spPr>
          <a:xfrm>
            <a:off x="9169023" y="6488668"/>
            <a:ext cx="5012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Roots et al. 2019 (</a:t>
            </a:r>
            <a:r>
              <a:rPr kumimoji="0" lang="en-US" sz="1800" b="0" i="1" u="none" strike="noStrike" kern="1200" cap="none" spc="0" normalizeH="0" baseline="0" noProof="0" dirty="0">
                <a:ln>
                  <a:noFill/>
                </a:ln>
                <a:solidFill>
                  <a:prstClr val="black"/>
                </a:solidFill>
                <a:effectLst/>
                <a:uLnTx/>
                <a:uFillTx/>
                <a:latin typeface="Calibri"/>
                <a:ea typeface="+mn-ea"/>
                <a:cs typeface="+mn-cs"/>
              </a:rPr>
              <a:t>In review</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70968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A05CAFDB-D114-8442-9926-7C53A5D91FEA}"/>
              </a:ext>
            </a:extLst>
          </p:cNvPr>
          <p:cNvSpPr/>
          <p:nvPr/>
        </p:nvSpPr>
        <p:spPr>
          <a:xfrm>
            <a:off x="3276600" y="1612232"/>
            <a:ext cx="8534400" cy="36339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FF0000"/>
                </a:solidFill>
                <a:effectLst/>
                <a:uLnTx/>
                <a:uFillTx/>
                <a:latin typeface="Calibri"/>
                <a:ea typeface="+mn-ea"/>
                <a:cs typeface="+mn-cs"/>
              </a:rPr>
              <a:t>Future Direction</a:t>
            </a: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0000"/>
                </a:solidFill>
                <a:effectLst/>
                <a:uLnTx/>
                <a:uFillTx/>
                <a:latin typeface="Calibri"/>
                <a:ea typeface="+mn-ea"/>
                <a:cs typeface="+mn-cs"/>
              </a:rPr>
              <a:t>How can </a:t>
            </a:r>
            <a:r>
              <a:rPr kumimoji="0" lang="en-US" sz="2400" b="1" i="0" u="none" strike="noStrike" kern="1200" cap="none" spc="0" normalizeH="0" baseline="0" noProof="0" dirty="0">
                <a:ln>
                  <a:noFill/>
                </a:ln>
                <a:solidFill>
                  <a:srgbClr val="FF0000"/>
                </a:solidFill>
                <a:effectLst/>
                <a:uLnTx/>
                <a:uFillTx/>
                <a:latin typeface="Calibri"/>
                <a:ea typeface="+mn-ea"/>
                <a:cs typeface="+mn-cs"/>
              </a:rPr>
              <a:t>Denitrifying Polyphosphate Accumulating Organisms (DPAOs) </a:t>
            </a:r>
            <a:r>
              <a:rPr kumimoji="0" lang="en-US" sz="2400" b="0" i="0" u="none" strike="noStrike" kern="1200" cap="none" spc="0" normalizeH="0" baseline="0" noProof="0" dirty="0">
                <a:ln>
                  <a:noFill/>
                </a:ln>
                <a:solidFill>
                  <a:srgbClr val="FF0000"/>
                </a:solidFill>
                <a:effectLst/>
                <a:uLnTx/>
                <a:uFillTx/>
                <a:latin typeface="Calibri"/>
                <a:ea typeface="+mn-ea"/>
                <a:cs typeface="+mn-cs"/>
              </a:rPr>
              <a:t>be effectively selected for in integrated shortcut N and P removal processes?</a:t>
            </a:r>
            <a:br>
              <a:rPr kumimoji="0" lang="en-US" sz="2400" b="0" i="0" u="none" strike="noStrike" kern="1200" cap="none" spc="0" normalizeH="0" baseline="0" noProof="0" dirty="0">
                <a:ln>
                  <a:noFill/>
                </a:ln>
                <a:solidFill>
                  <a:srgbClr val="FF0000"/>
                </a:solidFill>
                <a:effectLst/>
                <a:uLnTx/>
                <a:uFillTx/>
                <a:latin typeface="Calibri"/>
                <a:ea typeface="+mn-ea"/>
                <a:cs typeface="+mn-cs"/>
              </a:rPr>
            </a:b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DPAOs offer the opportunity to decrease aeration (energy) requirements and optimize use of organic matter for combined N and P removal</a:t>
            </a:r>
            <a:br>
              <a:rPr kumimoji="0" lang="en-US" sz="2200" b="0" i="0" u="none" strike="noStrike" kern="1200" cap="none" spc="0" normalizeH="0" baseline="0" noProof="0" dirty="0">
                <a:ln>
                  <a:noFill/>
                </a:ln>
                <a:solidFill>
                  <a:prstClr val="black"/>
                </a:solidFill>
                <a:effectLst/>
                <a:uLnTx/>
                <a:uFillTx/>
                <a:latin typeface="Calibri"/>
                <a:ea typeface="+mn-ea"/>
                <a:cs typeface="+mn-cs"/>
              </a:rPr>
            </a:b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Conditions and process configurations that select for high DPAO activity (in conventional or shortcut BNR) aren’t well understood</a:t>
            </a:r>
          </a:p>
        </p:txBody>
      </p:sp>
      <p:sp>
        <p:nvSpPr>
          <p:cNvPr id="12" name="Title 1">
            <a:extLst>
              <a:ext uri="{FF2B5EF4-FFF2-40B4-BE49-F238E27FC236}">
                <a16:creationId xmlns:a16="http://schemas.microsoft.com/office/drawing/2014/main" id="{A558A856-40CF-1843-94E8-D1775FFE2CA4}"/>
              </a:ext>
            </a:extLst>
          </p:cNvPr>
          <p:cNvSpPr txBox="1">
            <a:spLocks/>
          </p:cNvSpPr>
          <p:nvPr/>
        </p:nvSpPr>
        <p:spPr>
          <a:xfrm>
            <a:off x="54166" y="37184"/>
            <a:ext cx="11909234" cy="695274"/>
          </a:xfrm>
          <a:prstGeom prst="rect">
            <a:avLst/>
          </a:prstGeom>
          <a:ln w="38100">
            <a:solidFill>
              <a:srgbClr val="0070C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j-ea"/>
                <a:cs typeface="Times New Roman" panose="02020603050405020304" pitchFamily="18" charset="0"/>
              </a:rPr>
              <a:t>Strategy 1: Integrated Nitritation/Denitritation + BioP</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992919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ChangeArrowheads="1"/>
          </p:cNvSpPr>
          <p:nvPr>
            <p:ph type="title"/>
          </p:nvPr>
        </p:nvSpPr>
        <p:spPr>
          <a:xfrm>
            <a:off x="1963924" y="1707708"/>
            <a:ext cx="8229600" cy="520587"/>
          </a:xfrm>
        </p:spPr>
        <p:txBody>
          <a:bodyPr/>
          <a:lstStyle/>
          <a:p>
            <a:pPr eaLnBrk="1" hangingPunct="1"/>
            <a:r>
              <a:rPr lang="en-US" sz="2400" b="1" dirty="0">
                <a:solidFill>
                  <a:schemeClr val="bg1"/>
                </a:solidFill>
                <a:latin typeface="Arial" charset="0"/>
                <a:ea typeface="Osaka" charset="0"/>
                <a:cs typeface="Osaka" charset="0"/>
              </a:rPr>
              <a:t>Advantages of Shortcut N Removal </a:t>
            </a:r>
            <a:r>
              <a:rPr lang="en-US" sz="2400" b="1" dirty="0" err="1">
                <a:solidFill>
                  <a:schemeClr val="bg1"/>
                </a:solidFill>
                <a:latin typeface="Arial" charset="0"/>
                <a:ea typeface="Osaka" charset="0"/>
                <a:cs typeface="Osaka" charset="0"/>
              </a:rPr>
              <a:t>Bioprocesses</a:t>
            </a:r>
            <a:r>
              <a:rPr lang="en-US" sz="2400" b="1" baseline="30000" dirty="0" err="1">
                <a:solidFill>
                  <a:schemeClr val="bg1"/>
                </a:solidFill>
                <a:latin typeface="Arial" charset="0"/>
                <a:ea typeface="Osaka" charset="0"/>
                <a:cs typeface="Osaka" charset="0"/>
              </a:rPr>
              <a:t>a</a:t>
            </a:r>
            <a:endParaRPr lang="en-US" sz="2400" b="1" baseline="30000" dirty="0">
              <a:solidFill>
                <a:schemeClr val="bg1"/>
              </a:solidFill>
              <a:latin typeface="Arial" charset="0"/>
              <a:ea typeface="Osaka" charset="0"/>
              <a:cs typeface="Osaka" charset="0"/>
            </a:endParaRPr>
          </a:p>
        </p:txBody>
      </p:sp>
      <p:graphicFrame>
        <p:nvGraphicFramePr>
          <p:cNvPr id="6" name="Content Placeholder 3"/>
          <p:cNvGraphicFramePr>
            <a:graphicFrameLocks/>
          </p:cNvGraphicFramePr>
          <p:nvPr/>
        </p:nvGraphicFramePr>
        <p:xfrm>
          <a:off x="1969845" y="2245800"/>
          <a:ext cx="8229600" cy="3048000"/>
        </p:xfrm>
        <a:graphic>
          <a:graphicData uri="http://schemas.openxmlformats.org/drawingml/2006/table">
            <a:tbl>
              <a:tblPr firstRow="1" bandRow="1">
                <a:tableStyleId>{5C22544A-7EE6-4342-B048-85BDC9FD1C3A}</a:tableStyleId>
              </a:tblPr>
              <a:tblGrid>
                <a:gridCol w="2292916">
                  <a:extLst>
                    <a:ext uri="{9D8B030D-6E8A-4147-A177-3AD203B41FA5}">
                      <a16:colId xmlns:a16="http://schemas.microsoft.com/office/drawing/2014/main" val="20000"/>
                    </a:ext>
                  </a:extLst>
                </a:gridCol>
                <a:gridCol w="1890944">
                  <a:extLst>
                    <a:ext uri="{9D8B030D-6E8A-4147-A177-3AD203B41FA5}">
                      <a16:colId xmlns:a16="http://schemas.microsoft.com/office/drawing/2014/main" val="20001"/>
                    </a:ext>
                  </a:extLst>
                </a:gridCol>
                <a:gridCol w="1842116">
                  <a:extLst>
                    <a:ext uri="{9D8B030D-6E8A-4147-A177-3AD203B41FA5}">
                      <a16:colId xmlns:a16="http://schemas.microsoft.com/office/drawing/2014/main" val="20002"/>
                    </a:ext>
                  </a:extLst>
                </a:gridCol>
                <a:gridCol w="2203624">
                  <a:extLst>
                    <a:ext uri="{9D8B030D-6E8A-4147-A177-3AD203B41FA5}">
                      <a16:colId xmlns:a16="http://schemas.microsoft.com/office/drawing/2014/main" val="20003"/>
                    </a:ext>
                  </a:extLst>
                </a:gridCol>
              </a:tblGrid>
              <a:tr h="429828">
                <a:tc>
                  <a:txBody>
                    <a:bodyPr/>
                    <a:lstStyle/>
                    <a:p>
                      <a:pPr algn="ctr"/>
                      <a:endParaRPr lang="en-US" sz="16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bg1"/>
                          </a:solidFill>
                          <a:latin typeface="Times New Roman"/>
                          <a:cs typeface="Times New Roman"/>
                        </a:rPr>
                        <a:t>Nitrification/ Denitrification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bg1"/>
                          </a:solidFill>
                          <a:latin typeface="Times New Roman"/>
                          <a:cs typeface="Times New Roman"/>
                        </a:rPr>
                        <a:t>Nitritation/ Denitritation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r>
                        <a:rPr lang="en-US" sz="2000" b="0" dirty="0">
                          <a:solidFill>
                            <a:schemeClr val="bg1"/>
                          </a:solidFill>
                          <a:latin typeface="Times New Roman"/>
                          <a:cs typeface="Times New Roman"/>
                        </a:rPr>
                        <a:t>Partial </a:t>
                      </a:r>
                      <a:r>
                        <a:rPr lang="en-US" sz="2000" b="0" dirty="0" err="1">
                          <a:solidFill>
                            <a:schemeClr val="bg1"/>
                          </a:solidFill>
                          <a:latin typeface="Times New Roman"/>
                          <a:cs typeface="Times New Roman"/>
                        </a:rPr>
                        <a:t>Nitritation</a:t>
                      </a:r>
                      <a:r>
                        <a:rPr lang="en-US" sz="2000" b="0" dirty="0">
                          <a:solidFill>
                            <a:schemeClr val="bg1"/>
                          </a:solidFill>
                          <a:latin typeface="Times New Roman"/>
                          <a:cs typeface="Times New Roman"/>
                        </a:rPr>
                        <a:t>/ Anammox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7897">
                <a:tc>
                  <a:txBody>
                    <a:bodyPr/>
                    <a:lstStyle/>
                    <a:p>
                      <a:pPr algn="ctr"/>
                      <a:r>
                        <a:rPr lang="en-US" sz="1600" b="1" dirty="0">
                          <a:solidFill>
                            <a:srgbClr val="FFFF00"/>
                          </a:solidFill>
                          <a:latin typeface="Times New Roman" panose="02020603050405020304" pitchFamily="18" charset="0"/>
                          <a:cs typeface="Times New Roman" panose="02020603050405020304" pitchFamily="18" charset="0"/>
                        </a:rPr>
                        <a:t>O</a:t>
                      </a:r>
                      <a:r>
                        <a:rPr lang="en-US" sz="1600" b="1" baseline="-25000" dirty="0">
                          <a:solidFill>
                            <a:srgbClr val="FFFF00"/>
                          </a:solidFill>
                          <a:latin typeface="Times New Roman" panose="02020603050405020304" pitchFamily="18" charset="0"/>
                          <a:cs typeface="Times New Roman" panose="02020603050405020304" pitchFamily="18" charset="0"/>
                        </a:rPr>
                        <a:t>2</a:t>
                      </a:r>
                      <a:r>
                        <a:rPr lang="en-US" sz="1600" b="1" baseline="0" dirty="0">
                          <a:solidFill>
                            <a:schemeClr val="bg1"/>
                          </a:solidFill>
                          <a:latin typeface="Times New Roman" panose="02020603050405020304" pitchFamily="18" charset="0"/>
                          <a:cs typeface="Times New Roman" panose="02020603050405020304" pitchFamily="18" charset="0"/>
                        </a:rPr>
                        <a:t> (mole)</a:t>
                      </a:r>
                      <a:endParaRPr lang="en-US" sz="1600" b="1" baseline="-25000"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latin typeface="Times New Roman"/>
                          <a:cs typeface="Times New Roman"/>
                        </a:rPr>
                        <a:t>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latin typeface="Times New Roman"/>
                          <a:cs typeface="Times New Roman"/>
                        </a:rPr>
                        <a:t>1.3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latin typeface="Times New Roman"/>
                          <a:cs typeface="Times New Roman"/>
                        </a:rPr>
                        <a:t>0.7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7897">
                <a:tc>
                  <a:txBody>
                    <a:bodyPr/>
                    <a:lstStyle/>
                    <a:p>
                      <a:pPr algn="ctr"/>
                      <a:r>
                        <a:rPr lang="en-US" sz="1600" b="1" dirty="0">
                          <a:solidFill>
                            <a:srgbClr val="FFFF00"/>
                          </a:solidFill>
                          <a:latin typeface="Times New Roman" panose="02020603050405020304" pitchFamily="18" charset="0"/>
                          <a:cs typeface="Times New Roman" panose="02020603050405020304" pitchFamily="18" charset="0"/>
                        </a:rPr>
                        <a:t>Reducing</a:t>
                      </a:r>
                      <a:r>
                        <a:rPr lang="en-US" sz="1600" b="1" dirty="0">
                          <a:solidFill>
                            <a:schemeClr val="bg1"/>
                          </a:solidFill>
                          <a:latin typeface="Times New Roman" panose="02020603050405020304" pitchFamily="18" charset="0"/>
                          <a:cs typeface="Times New Roman" panose="02020603050405020304" pitchFamily="18" charset="0"/>
                        </a:rPr>
                        <a:t> </a:t>
                      </a:r>
                      <a:r>
                        <a:rPr lang="en-US" sz="1600" b="1" dirty="0">
                          <a:solidFill>
                            <a:srgbClr val="FFFF00"/>
                          </a:solidFill>
                          <a:latin typeface="Times New Roman" panose="02020603050405020304" pitchFamily="18" charset="0"/>
                          <a:cs typeface="Times New Roman" panose="02020603050405020304" pitchFamily="18" charset="0"/>
                        </a:rPr>
                        <a:t>Equivalents</a:t>
                      </a:r>
                      <a:r>
                        <a:rPr lang="en-US" sz="1600" b="1" baseline="0" dirty="0">
                          <a:solidFill>
                            <a:srgbClr val="FFFF00"/>
                          </a:solidFill>
                          <a:latin typeface="Times New Roman" panose="02020603050405020304" pitchFamily="18" charset="0"/>
                          <a:cs typeface="Times New Roman" panose="02020603050405020304" pitchFamily="18" charset="0"/>
                        </a:rPr>
                        <a:t> from</a:t>
                      </a:r>
                      <a:r>
                        <a:rPr lang="en-US" sz="1600" b="1" baseline="0" dirty="0">
                          <a:solidFill>
                            <a:schemeClr val="bg1"/>
                          </a:solidFill>
                          <a:latin typeface="Times New Roman" panose="02020603050405020304" pitchFamily="18" charset="0"/>
                          <a:cs typeface="Times New Roman" panose="02020603050405020304" pitchFamily="18" charset="0"/>
                        </a:rPr>
                        <a:t> </a:t>
                      </a:r>
                      <a:r>
                        <a:rPr lang="en-US" sz="1600" b="1" baseline="0" dirty="0">
                          <a:solidFill>
                            <a:srgbClr val="FFFF00"/>
                          </a:solidFill>
                          <a:latin typeface="Times New Roman" panose="02020603050405020304" pitchFamily="18" charset="0"/>
                          <a:cs typeface="Times New Roman" panose="02020603050405020304" pitchFamily="18" charset="0"/>
                        </a:rPr>
                        <a:t>Organics</a:t>
                      </a:r>
                      <a:r>
                        <a:rPr lang="en-US" sz="1600" b="1" baseline="0" dirty="0">
                          <a:solidFill>
                            <a:schemeClr val="bg1"/>
                          </a:solidFill>
                          <a:latin typeface="Times New Roman" panose="02020603050405020304" pitchFamily="18" charset="0"/>
                          <a:cs typeface="Times New Roman" panose="02020603050405020304" pitchFamily="18" charset="0"/>
                        </a:rPr>
                        <a:t> (e</a:t>
                      </a:r>
                      <a:r>
                        <a:rPr lang="en-US" sz="1600" b="1" baseline="30000" dirty="0">
                          <a:solidFill>
                            <a:schemeClr val="bg1"/>
                          </a:solidFill>
                          <a:latin typeface="Times New Roman" panose="02020603050405020304" pitchFamily="18" charset="0"/>
                          <a:cs typeface="Times New Roman" panose="02020603050405020304" pitchFamily="18" charset="0"/>
                        </a:rPr>
                        <a:t>-</a:t>
                      </a:r>
                      <a:r>
                        <a:rPr lang="en-US" sz="1600" b="1" baseline="0" dirty="0">
                          <a:solidFill>
                            <a:schemeClr val="bg1"/>
                          </a:solidFill>
                          <a:latin typeface="Times New Roman" panose="02020603050405020304" pitchFamily="18" charset="0"/>
                          <a:cs typeface="Times New Roman" panose="02020603050405020304" pitchFamily="18" charset="0"/>
                        </a:rPr>
                        <a:t>)</a:t>
                      </a:r>
                      <a:endParaRPr lang="en-US" sz="1600" b="1"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latin typeface="Times New Roman"/>
                          <a:cs typeface="Times New Roman"/>
                        </a:rPr>
                        <a:t>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latin typeface="Times New Roman"/>
                          <a:cs typeface="Times New Roman"/>
                        </a:rPr>
                        <a:t>5.5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latin typeface="Times New Roman"/>
                          <a:cs typeface="Times New Roman"/>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7897">
                <a:tc>
                  <a:txBody>
                    <a:bodyPr/>
                    <a:lstStyle/>
                    <a:p>
                      <a:pPr algn="ctr"/>
                      <a:r>
                        <a:rPr lang="en-US" sz="1600" b="1" dirty="0">
                          <a:solidFill>
                            <a:srgbClr val="FFFF00"/>
                          </a:solidFill>
                          <a:latin typeface="Times New Roman" panose="02020603050405020304" pitchFamily="18" charset="0"/>
                          <a:cs typeface="Times New Roman" panose="02020603050405020304" pitchFamily="18" charset="0"/>
                        </a:rPr>
                        <a:t>Biomass</a:t>
                      </a:r>
                      <a:r>
                        <a:rPr lang="en-US" sz="1600" b="1" dirty="0">
                          <a:solidFill>
                            <a:schemeClr val="bg1"/>
                          </a:solidFill>
                          <a:latin typeface="Times New Roman" panose="02020603050405020304" pitchFamily="18" charset="0"/>
                          <a:cs typeface="Times New Roman" panose="02020603050405020304" pitchFamily="18" charset="0"/>
                        </a:rPr>
                        <a:t> </a:t>
                      </a:r>
                      <a:r>
                        <a:rPr lang="en-US" sz="1600" b="1" dirty="0">
                          <a:solidFill>
                            <a:srgbClr val="FFFF00"/>
                          </a:solidFill>
                          <a:latin typeface="Times New Roman" panose="02020603050405020304" pitchFamily="18" charset="0"/>
                          <a:cs typeface="Times New Roman" panose="02020603050405020304" pitchFamily="18" charset="0"/>
                        </a:rPr>
                        <a:t>Produced</a:t>
                      </a:r>
                      <a:r>
                        <a:rPr lang="en-US" sz="1600" b="1" baseline="0" dirty="0">
                          <a:solidFill>
                            <a:srgbClr val="FFFF00"/>
                          </a:solidFill>
                          <a:latin typeface="Times New Roman" panose="02020603050405020304" pitchFamily="18" charset="0"/>
                          <a:cs typeface="Times New Roman" panose="02020603050405020304" pitchFamily="18" charset="0"/>
                        </a:rPr>
                        <a:t> </a:t>
                      </a:r>
                    </a:p>
                    <a:p>
                      <a:pPr algn="ctr"/>
                      <a:r>
                        <a:rPr lang="en-US" sz="1600" b="1" baseline="0" dirty="0">
                          <a:solidFill>
                            <a:schemeClr val="bg1"/>
                          </a:solidFill>
                          <a:latin typeface="Times New Roman" panose="02020603050405020304" pitchFamily="18" charset="0"/>
                          <a:cs typeface="Times New Roman" panose="02020603050405020304" pitchFamily="18" charset="0"/>
                        </a:rPr>
                        <a:t>(g VSS)</a:t>
                      </a:r>
                      <a:r>
                        <a:rPr lang="en-US" sz="1600" b="1" baseline="30000" dirty="0">
                          <a:solidFill>
                            <a:schemeClr val="bg1"/>
                          </a:solidFill>
                          <a:latin typeface="Times New Roman" panose="02020603050405020304" pitchFamily="18" charset="0"/>
                          <a:cs typeface="Times New Roman" panose="02020603050405020304" pitchFamily="18" charset="0"/>
                        </a:rPr>
                        <a:t>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latin typeface="Times New Roman"/>
                          <a:cs typeface="Times New Roman"/>
                        </a:rPr>
                        <a:t>28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latin typeface="Times New Roman"/>
                          <a:cs typeface="Times New Roman"/>
                        </a:rPr>
                        <a:t>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latin typeface="Times New Roman"/>
                          <a:cs typeface="Times New Roman"/>
                        </a:rPr>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7897">
                <a:tc gridSpan="4">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i="0" baseline="30000" dirty="0" err="1">
                          <a:solidFill>
                            <a:schemeClr val="bg1"/>
                          </a:solidFill>
                          <a:latin typeface="Times New Roman" panose="02020603050405020304" pitchFamily="18" charset="0"/>
                          <a:cs typeface="Times New Roman" panose="02020603050405020304" pitchFamily="18" charset="0"/>
                        </a:rPr>
                        <a:t>a</a:t>
                      </a:r>
                      <a:r>
                        <a:rPr lang="en-US" sz="1400" i="0" dirty="0" err="1">
                          <a:solidFill>
                            <a:schemeClr val="bg1"/>
                          </a:solidFill>
                          <a:latin typeface="Times New Roman" panose="02020603050405020304" pitchFamily="18" charset="0"/>
                          <a:cs typeface="Times New Roman" panose="02020603050405020304" pitchFamily="18" charset="0"/>
                        </a:rPr>
                        <a:t>Per</a:t>
                      </a:r>
                      <a:r>
                        <a:rPr lang="en-US" sz="1400" i="0" dirty="0">
                          <a:solidFill>
                            <a:schemeClr val="bg1"/>
                          </a:solidFill>
                          <a:latin typeface="Times New Roman" panose="02020603050405020304" pitchFamily="18" charset="0"/>
                          <a:cs typeface="Times New Roman" panose="02020603050405020304" pitchFamily="18" charset="0"/>
                        </a:rPr>
                        <a:t> mol ammonia.  Calculations based on reported biomass yield and typical SRT for each unit operation (</a:t>
                      </a:r>
                      <a:r>
                        <a:rPr lang="en-US" sz="1400" i="0" dirty="0" err="1">
                          <a:solidFill>
                            <a:schemeClr val="bg1"/>
                          </a:solidFill>
                          <a:latin typeface="Times New Roman" panose="02020603050405020304" pitchFamily="18" charset="0"/>
                          <a:cs typeface="Times New Roman" panose="02020603050405020304" pitchFamily="18" charset="0"/>
                        </a:rPr>
                        <a:t>Rittmann</a:t>
                      </a:r>
                      <a:r>
                        <a:rPr lang="en-US" sz="1400" i="0" dirty="0">
                          <a:solidFill>
                            <a:schemeClr val="bg1"/>
                          </a:solidFill>
                          <a:latin typeface="Times New Roman" panose="02020603050405020304" pitchFamily="18" charset="0"/>
                          <a:cs typeface="Times New Roman" panose="02020603050405020304" pitchFamily="18" charset="0"/>
                        </a:rPr>
                        <a:t> &amp; McCarty, 2001).</a:t>
                      </a:r>
                      <a:endParaRPr lang="en-US" sz="1400" i="0" baseline="30000" dirty="0">
                        <a:solidFill>
                          <a:schemeClr val="bg1"/>
                        </a:solidFill>
                        <a:latin typeface="Times New Roman" panose="02020603050405020304" pitchFamily="18" charset="0"/>
                        <a:cs typeface="Times New Roman" panose="02020603050405020304"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i="0" baseline="30000" dirty="0" err="1">
                          <a:solidFill>
                            <a:schemeClr val="bg1"/>
                          </a:solidFill>
                          <a:latin typeface="Times New Roman" panose="02020603050405020304" pitchFamily="18" charset="0"/>
                          <a:cs typeface="Times New Roman" panose="02020603050405020304" pitchFamily="18" charset="0"/>
                        </a:rPr>
                        <a:t>b</a:t>
                      </a:r>
                      <a:r>
                        <a:rPr lang="en-US" sz="1400" i="0" baseline="0" dirty="0" err="1">
                          <a:solidFill>
                            <a:schemeClr val="bg1"/>
                          </a:solidFill>
                          <a:latin typeface="Times New Roman" panose="02020603050405020304" pitchFamily="18" charset="0"/>
                          <a:cs typeface="Times New Roman" panose="02020603050405020304" pitchFamily="18" charset="0"/>
                        </a:rPr>
                        <a:t>Value</a:t>
                      </a:r>
                      <a:r>
                        <a:rPr lang="en-US" sz="1400" i="0" baseline="0" dirty="0">
                          <a:solidFill>
                            <a:schemeClr val="bg1"/>
                          </a:solidFill>
                          <a:latin typeface="Times New Roman" panose="02020603050405020304" pitchFamily="18" charset="0"/>
                          <a:cs typeface="Times New Roman" panose="02020603050405020304" pitchFamily="18" charset="0"/>
                        </a:rPr>
                        <a:t> includes biomass produced from ammonia oxidation and NO</a:t>
                      </a:r>
                      <a:r>
                        <a:rPr lang="en-US" sz="1400" i="0" baseline="-25000" dirty="0">
                          <a:solidFill>
                            <a:schemeClr val="bg1"/>
                          </a:solidFill>
                          <a:latin typeface="Times New Roman" panose="02020603050405020304" pitchFamily="18" charset="0"/>
                          <a:cs typeface="Times New Roman" panose="02020603050405020304" pitchFamily="18" charset="0"/>
                        </a:rPr>
                        <a:t>x</a:t>
                      </a:r>
                      <a:r>
                        <a:rPr lang="en-US" sz="1400" i="0" baseline="0" dirty="0">
                          <a:solidFill>
                            <a:schemeClr val="bg1"/>
                          </a:solidFill>
                          <a:latin typeface="Times New Roman" panose="02020603050405020304" pitchFamily="18" charset="0"/>
                          <a:cs typeface="Times New Roman" panose="02020603050405020304" pitchFamily="18" charset="0"/>
                        </a:rPr>
                        <a:t> reduction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anchor="ctr">
                    <a:noFill/>
                  </a:tcPr>
                </a:tc>
                <a:tc hMerge="1">
                  <a:txBody>
                    <a:bodyPr/>
                    <a:lstStyle/>
                    <a:p>
                      <a:pPr algn="ctr"/>
                      <a:endParaRPr lang="en-US" sz="1200" dirty="0"/>
                    </a:p>
                  </a:txBody>
                  <a:tcPr anchor="ctr">
                    <a:noFill/>
                  </a:tcPr>
                </a:tc>
                <a:tc hMerge="1">
                  <a:txBody>
                    <a:bodyPr/>
                    <a:lstStyle/>
                    <a:p>
                      <a:pPr algn="ctr"/>
                      <a:endParaRPr lang="en-US" sz="1200" dirty="0"/>
                    </a:p>
                  </a:txBody>
                  <a:tcPr anchor="ctr">
                    <a:noFill/>
                  </a:tcPr>
                </a:tc>
                <a:extLst>
                  <a:ext uri="{0D108BD9-81ED-4DB2-BD59-A6C34878D82A}">
                    <a16:rowId xmlns:a16="http://schemas.microsoft.com/office/drawing/2014/main" val="10004"/>
                  </a:ext>
                </a:extLst>
              </a:tr>
            </a:tbl>
          </a:graphicData>
        </a:graphic>
      </p:graphicFrame>
      <p:sp>
        <p:nvSpPr>
          <p:cNvPr id="4" name="TextBox 3"/>
          <p:cNvSpPr txBox="1"/>
          <p:nvPr/>
        </p:nvSpPr>
        <p:spPr>
          <a:xfrm>
            <a:off x="3143674" y="6581004"/>
            <a:ext cx="65314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ＭＳ Ｐゴシック"/>
                <a:cs typeface="Arial"/>
              </a:rPr>
              <a:t>Source: </a:t>
            </a:r>
            <a:r>
              <a:rPr kumimoji="0" lang="en-US" sz="1200" b="0" i="0" u="none" strike="noStrike" kern="1200" cap="none" spc="0" normalizeH="0" baseline="0" noProof="0" dirty="0" err="1">
                <a:ln>
                  <a:noFill/>
                </a:ln>
                <a:solidFill>
                  <a:srgbClr val="FFFFFF"/>
                </a:solidFill>
                <a:effectLst/>
                <a:uLnTx/>
                <a:uFillTx/>
                <a:latin typeface="Arial"/>
                <a:ea typeface="ＭＳ Ｐゴシック"/>
                <a:cs typeface="Arial"/>
              </a:rPr>
              <a:t>Gao</a:t>
            </a:r>
            <a:r>
              <a:rPr kumimoji="0" lang="en-US" sz="1200" b="0" i="0" u="none" strike="noStrike" kern="1200" cap="none" spc="0" normalizeH="0" baseline="0" noProof="0" dirty="0">
                <a:ln>
                  <a:noFill/>
                </a:ln>
                <a:solidFill>
                  <a:srgbClr val="FFFFFF"/>
                </a:solidFill>
                <a:effectLst/>
                <a:uLnTx/>
                <a:uFillTx/>
                <a:latin typeface="Arial"/>
                <a:ea typeface="ＭＳ Ｐゴシック"/>
                <a:cs typeface="Arial"/>
              </a:rPr>
              <a:t>, </a:t>
            </a:r>
            <a:r>
              <a:rPr kumimoji="0" lang="en-US" sz="1200" b="0" i="0" u="none" strike="noStrike" kern="1200" cap="none" spc="0" normalizeH="0" baseline="0" noProof="0" dirty="0" err="1">
                <a:ln>
                  <a:noFill/>
                </a:ln>
                <a:solidFill>
                  <a:srgbClr val="FFFFFF"/>
                </a:solidFill>
                <a:effectLst/>
                <a:uLnTx/>
                <a:uFillTx/>
                <a:latin typeface="Arial"/>
                <a:ea typeface="ＭＳ Ｐゴシック"/>
                <a:cs typeface="Arial"/>
              </a:rPr>
              <a:t>Scherson</a:t>
            </a:r>
            <a:r>
              <a:rPr kumimoji="0" lang="en-US" sz="1200" b="0" i="0" u="none" strike="noStrike" kern="1200" cap="none" spc="0" normalizeH="0" baseline="0" noProof="0" dirty="0">
                <a:ln>
                  <a:noFill/>
                </a:ln>
                <a:solidFill>
                  <a:srgbClr val="FFFFFF"/>
                </a:solidFill>
                <a:effectLst/>
                <a:uLnTx/>
                <a:uFillTx/>
                <a:latin typeface="Arial"/>
                <a:ea typeface="ＭＳ Ｐゴシック"/>
                <a:cs typeface="Arial"/>
              </a:rPr>
              <a:t> &amp; Wells (2014) </a:t>
            </a:r>
            <a:r>
              <a:rPr kumimoji="0" lang="en-US" sz="1200" b="0" i="1" u="none" strike="noStrike" kern="1200" cap="none" spc="0" normalizeH="0" baseline="0" noProof="0" dirty="0">
                <a:ln>
                  <a:noFill/>
                </a:ln>
                <a:solidFill>
                  <a:srgbClr val="FFFFFF"/>
                </a:solidFill>
                <a:effectLst/>
                <a:uLnTx/>
                <a:uFillTx/>
                <a:latin typeface="Arial"/>
                <a:ea typeface="ＭＳ Ｐゴシック"/>
                <a:cs typeface="Arial"/>
              </a:rPr>
              <a:t>Environ. </a:t>
            </a:r>
            <a:r>
              <a:rPr kumimoji="0" lang="en-US" sz="1200" b="0" i="1" u="none" strike="noStrike" kern="1200" cap="none" spc="0" normalizeH="0" baseline="0" noProof="0" dirty="0" err="1">
                <a:ln>
                  <a:noFill/>
                </a:ln>
                <a:solidFill>
                  <a:srgbClr val="FFFFFF"/>
                </a:solidFill>
                <a:effectLst/>
                <a:uLnTx/>
                <a:uFillTx/>
                <a:latin typeface="Arial"/>
                <a:ea typeface="ＭＳ Ｐゴシック"/>
                <a:cs typeface="Arial"/>
              </a:rPr>
              <a:t>Sci</a:t>
            </a:r>
            <a:r>
              <a:rPr kumimoji="0" lang="en-US" sz="1200" b="0" i="1" u="none" strike="noStrike" kern="1200" cap="none" spc="0" normalizeH="0" baseline="0" noProof="0" dirty="0">
                <a:ln>
                  <a:noFill/>
                </a:ln>
                <a:solidFill>
                  <a:srgbClr val="FFFFFF"/>
                </a:solidFill>
                <a:effectLst/>
                <a:uLnTx/>
                <a:uFillTx/>
                <a:latin typeface="Arial"/>
                <a:ea typeface="ＭＳ Ｐゴシック"/>
                <a:cs typeface="Arial"/>
              </a:rPr>
              <a:t>: Processes Impacts </a:t>
            </a:r>
            <a:r>
              <a:rPr kumimoji="0" lang="en-US" sz="1200" b="0" i="0" u="none" strike="noStrike" kern="1200" cap="none" spc="0" normalizeH="0" baseline="0" noProof="0" dirty="0">
                <a:ln>
                  <a:noFill/>
                </a:ln>
                <a:solidFill>
                  <a:srgbClr val="FFFFFF"/>
                </a:solidFill>
                <a:effectLst/>
                <a:uLnTx/>
                <a:uFillTx/>
                <a:latin typeface="Arial"/>
                <a:ea typeface="ＭＳ Ｐゴシック"/>
                <a:cs typeface="Arial"/>
              </a:rPr>
              <a:t>16:1223-1246</a:t>
            </a:r>
          </a:p>
        </p:txBody>
      </p:sp>
    </p:spTree>
    <p:extLst>
      <p:ext uri="{BB962C8B-B14F-4D97-AF65-F5344CB8AC3E}">
        <p14:creationId xmlns:p14="http://schemas.microsoft.com/office/powerpoint/2010/main" val="1616741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81200" y="1340992"/>
            <a:ext cx="8093368" cy="5067032"/>
          </a:xfrm>
          <a:prstGeom prst="rect">
            <a:avLst/>
          </a:prstGeom>
        </p:spPr>
      </p:pic>
      <p:sp>
        <p:nvSpPr>
          <p:cNvPr id="5" name="TextBox 4"/>
          <p:cNvSpPr txBox="1"/>
          <p:nvPr/>
        </p:nvSpPr>
        <p:spPr>
          <a:xfrm>
            <a:off x="609600" y="260648"/>
            <a:ext cx="1097280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Arial"/>
              </a:rPr>
              <a:t>While challenges remain to be addressed, particularly regarding process stability, </a:t>
            </a:r>
            <a:r>
              <a:rPr kumimoji="0" lang="en-US" sz="2600" b="0" i="0" u="none" strike="noStrike" kern="1200" cap="none" spc="0" normalizeH="0" baseline="0" noProof="0" dirty="0" err="1">
                <a:ln>
                  <a:noFill/>
                </a:ln>
                <a:solidFill>
                  <a:srgbClr val="FFFF00"/>
                </a:solidFill>
                <a:effectLst/>
                <a:uLnTx/>
                <a:uFillTx/>
                <a:latin typeface="Arial"/>
              </a:rPr>
              <a:t>sidestream</a:t>
            </a:r>
            <a:r>
              <a:rPr kumimoji="0" lang="en-US" sz="2600" b="0" i="0" u="none" strike="noStrike" kern="1200" cap="none" spc="0" normalizeH="0" baseline="0" noProof="0" dirty="0">
                <a:ln>
                  <a:noFill/>
                </a:ln>
                <a:solidFill>
                  <a:srgbClr val="FFFF00"/>
                </a:solidFill>
                <a:effectLst/>
                <a:uLnTx/>
                <a:uFillTx/>
                <a:latin typeface="Arial"/>
              </a:rPr>
              <a:t> </a:t>
            </a:r>
            <a:r>
              <a:rPr kumimoji="0" lang="en-US" sz="2600" b="0" i="0" u="none" strike="noStrike" kern="1200" cap="none" spc="0" normalizeH="0" baseline="0" noProof="0" dirty="0" err="1">
                <a:ln>
                  <a:noFill/>
                </a:ln>
                <a:solidFill>
                  <a:srgbClr val="FFFF00"/>
                </a:solidFill>
                <a:effectLst/>
                <a:uLnTx/>
                <a:uFillTx/>
                <a:latin typeface="Arial"/>
              </a:rPr>
              <a:t>deammonification</a:t>
            </a:r>
            <a:r>
              <a:rPr kumimoji="0" lang="en-US" sz="2600" b="0" i="0" u="none" strike="noStrike" kern="1200" cap="none" spc="0" normalizeH="0" baseline="0" noProof="0" dirty="0">
                <a:ln>
                  <a:noFill/>
                </a:ln>
                <a:solidFill>
                  <a:srgbClr val="FFFF00"/>
                </a:solidFill>
                <a:effectLst/>
                <a:uLnTx/>
                <a:uFillTx/>
                <a:latin typeface="Arial"/>
              </a:rPr>
              <a:t> </a:t>
            </a:r>
            <a:r>
              <a:rPr kumimoji="0" lang="en-US" sz="2600" b="0" i="0" u="none" strike="noStrike" kern="1200" cap="none" spc="0" normalizeH="0" baseline="0" noProof="0" dirty="0">
                <a:ln>
                  <a:noFill/>
                </a:ln>
                <a:solidFill>
                  <a:srgbClr val="FFFFFF"/>
                </a:solidFill>
                <a:effectLst/>
                <a:uLnTx/>
                <a:uFillTx/>
                <a:latin typeface="Arial"/>
              </a:rPr>
              <a:t>is a rapidly maturing technology</a:t>
            </a:r>
          </a:p>
        </p:txBody>
      </p:sp>
      <p:sp>
        <p:nvSpPr>
          <p:cNvPr id="6" name="Rounded Rectangle 5"/>
          <p:cNvSpPr/>
          <p:nvPr/>
        </p:nvSpPr>
        <p:spPr>
          <a:xfrm>
            <a:off x="304800" y="188641"/>
            <a:ext cx="11430000" cy="1106759"/>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ndParaRPr>
          </a:p>
        </p:txBody>
      </p:sp>
      <p:sp>
        <p:nvSpPr>
          <p:cNvPr id="7" name="TextBox 6"/>
          <p:cNvSpPr txBox="1"/>
          <p:nvPr/>
        </p:nvSpPr>
        <p:spPr>
          <a:xfrm>
            <a:off x="2639616" y="6550224"/>
            <a:ext cx="81369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rPr>
              <a:t>Source: </a:t>
            </a:r>
            <a:r>
              <a:rPr kumimoji="0" lang="en-US" sz="1400" b="0" i="0" u="none" strike="noStrike" kern="1200" cap="none" spc="0" normalizeH="0" baseline="0" noProof="0" dirty="0" err="1">
                <a:ln>
                  <a:noFill/>
                </a:ln>
                <a:solidFill>
                  <a:srgbClr val="FFFFFF"/>
                </a:solidFill>
                <a:effectLst/>
                <a:uLnTx/>
                <a:uFillTx/>
                <a:latin typeface="Arial"/>
              </a:rPr>
              <a:t>Lackner</a:t>
            </a:r>
            <a:r>
              <a:rPr kumimoji="0" lang="en-US" sz="1400" b="0" i="0" u="none" strike="noStrike" kern="1200" cap="none" spc="0" normalizeH="0" baseline="0" noProof="0" dirty="0">
                <a:ln>
                  <a:noFill/>
                </a:ln>
                <a:solidFill>
                  <a:srgbClr val="FFFFFF"/>
                </a:solidFill>
                <a:effectLst/>
                <a:uLnTx/>
                <a:uFillTx/>
                <a:latin typeface="Arial"/>
              </a:rPr>
              <a:t> et al. 2014. </a:t>
            </a:r>
            <a:r>
              <a:rPr kumimoji="0" lang="en-US" sz="1400" b="0" i="1" u="none" strike="noStrike" kern="1200" cap="none" spc="0" normalizeH="0" baseline="0" noProof="0" dirty="0">
                <a:ln>
                  <a:noFill/>
                </a:ln>
                <a:solidFill>
                  <a:srgbClr val="FFFFFF"/>
                </a:solidFill>
                <a:effectLst/>
                <a:uLnTx/>
                <a:uFillTx/>
                <a:latin typeface="Arial"/>
              </a:rPr>
              <a:t>Water Research</a:t>
            </a:r>
            <a:r>
              <a:rPr kumimoji="0" lang="en-US" sz="1400" b="0" i="0" u="none" strike="noStrike" kern="1200" cap="none" spc="0" normalizeH="0" baseline="0" noProof="0" dirty="0">
                <a:ln>
                  <a:noFill/>
                </a:ln>
                <a:solidFill>
                  <a:srgbClr val="FFFFFF"/>
                </a:solidFill>
                <a:effectLst/>
                <a:uLnTx/>
                <a:uFillTx/>
                <a:latin typeface="Arial"/>
              </a:rPr>
              <a:t>, 55 (2014) 292-303.  </a:t>
            </a:r>
          </a:p>
        </p:txBody>
      </p:sp>
    </p:spTree>
    <p:extLst>
      <p:ext uri="{BB962C8B-B14F-4D97-AF65-F5344CB8AC3E}">
        <p14:creationId xmlns:p14="http://schemas.microsoft.com/office/powerpoint/2010/main" val="7747728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D69B9-717A-634A-AF8B-330961F365D3}"/>
              </a:ext>
            </a:extLst>
          </p:cNvPr>
          <p:cNvSpPr>
            <a:spLocks noGrp="1"/>
          </p:cNvSpPr>
          <p:nvPr>
            <p:ph type="title"/>
          </p:nvPr>
        </p:nvSpPr>
        <p:spPr/>
        <p:txBody>
          <a:bodyPr/>
          <a:lstStyle/>
          <a:p>
            <a:r>
              <a:rPr lang="en-US" dirty="0"/>
              <a:t>OUTLINE</a:t>
            </a:r>
          </a:p>
        </p:txBody>
      </p:sp>
      <p:sp>
        <p:nvSpPr>
          <p:cNvPr id="4" name="Content Placeholder 3">
            <a:extLst>
              <a:ext uri="{FF2B5EF4-FFF2-40B4-BE49-F238E27FC236}">
                <a16:creationId xmlns:a16="http://schemas.microsoft.com/office/drawing/2014/main" id="{B5EC2177-08B3-7542-BAD7-3C5F52782E13}"/>
              </a:ext>
            </a:extLst>
          </p:cNvPr>
          <p:cNvSpPr>
            <a:spLocks noGrp="1"/>
          </p:cNvSpPr>
          <p:nvPr>
            <p:ph idx="1"/>
          </p:nvPr>
        </p:nvSpPr>
        <p:spPr/>
        <p:txBody>
          <a:bodyPr>
            <a:normAutofit fontScale="92500"/>
          </a:bodyPr>
          <a:lstStyle/>
          <a:p>
            <a:pPr marL="0" indent="0">
              <a:buNone/>
            </a:pPr>
            <a:r>
              <a:rPr lang="en-US" sz="2200" dirty="0"/>
              <a:t>OUTLINE (40 min total, aim for 35 min-- ~35 slides):</a:t>
            </a:r>
          </a:p>
          <a:p>
            <a:pPr marL="514350" indent="-514350">
              <a:buAutoNum type="arabicParenR"/>
            </a:pPr>
            <a:r>
              <a:rPr lang="en-US" sz="2200" dirty="0"/>
              <a:t>N removal intro– why a concern [may remove or shrink quite a bit– could easily cut slides 5-7]]</a:t>
            </a:r>
          </a:p>
          <a:p>
            <a:pPr marL="514350" indent="-514350">
              <a:buAutoNum type="arabicParenR"/>
            </a:pPr>
            <a:r>
              <a:rPr lang="en-US" sz="2200" dirty="0"/>
              <a:t>Conventional vs. shortcut N removal– intro to nitrite shunt, PN/A</a:t>
            </a:r>
          </a:p>
          <a:p>
            <a:pPr marL="514350" indent="-514350">
              <a:buAutoNum type="arabicParenR"/>
            </a:pPr>
            <a:r>
              <a:rPr lang="en-US" sz="2200" dirty="0"/>
              <a:t>key challenges</a:t>
            </a:r>
          </a:p>
          <a:p>
            <a:pPr marL="514350" indent="-514350">
              <a:buAutoNum type="arabicParenR"/>
            </a:pPr>
            <a:r>
              <a:rPr lang="en-US" sz="2200" dirty="0"/>
              <a:t>Our approach: Shortcut N removal research station with MWRD, 2 overall strategies</a:t>
            </a:r>
          </a:p>
          <a:p>
            <a:pPr marL="514350" indent="-514350">
              <a:buAutoNum type="arabicParenR"/>
            </a:pPr>
            <a:r>
              <a:rPr lang="en-US" sz="2200" dirty="0"/>
              <a:t>Nitrite shunt with </a:t>
            </a:r>
            <a:r>
              <a:rPr lang="en-US" sz="2200" dirty="0" err="1"/>
              <a:t>bioP</a:t>
            </a:r>
            <a:endParaRPr lang="en-US" sz="2200" dirty="0"/>
          </a:p>
          <a:p>
            <a:pPr marL="514350" indent="-514350">
              <a:buAutoNum type="arabicParenR"/>
            </a:pPr>
            <a:r>
              <a:rPr lang="en-US" sz="2200" dirty="0"/>
              <a:t>IFAS PN/A</a:t>
            </a:r>
          </a:p>
          <a:p>
            <a:pPr marL="514350" indent="-514350">
              <a:buAutoNum type="arabicParenR"/>
            </a:pPr>
            <a:r>
              <a:rPr lang="en-US" sz="2200" dirty="0"/>
              <a:t>SG </a:t>
            </a:r>
            <a:r>
              <a:rPr lang="en-US" sz="2200" dirty="0" err="1"/>
              <a:t>comammox</a:t>
            </a:r>
            <a:endParaRPr lang="en-US" sz="2200" dirty="0"/>
          </a:p>
          <a:p>
            <a:pPr marL="514350" indent="-514350">
              <a:buAutoNum type="arabicParenR"/>
            </a:pPr>
            <a:endParaRPr lang="en-US" sz="2200" dirty="0"/>
          </a:p>
          <a:p>
            <a:pPr marL="0" indent="0">
              <a:buNone/>
            </a:pPr>
            <a:r>
              <a:rPr lang="en-US" sz="2200" dirty="0"/>
              <a:t>TO DO:</a:t>
            </a:r>
          </a:p>
          <a:p>
            <a:pPr marL="914400" lvl="1" indent="-514350"/>
            <a:r>
              <a:rPr lang="en-US" sz="1800" dirty="0"/>
              <a:t>Standardize NOB to NOO, AOB to AOO</a:t>
            </a:r>
          </a:p>
          <a:p>
            <a:pPr marL="914400" lvl="1" indent="-514350"/>
            <a:r>
              <a:rPr lang="en-US" sz="1800" dirty="0"/>
              <a:t>Standardize terminology (nitrite shunt vs. </a:t>
            </a:r>
            <a:r>
              <a:rPr lang="en-US" sz="1800" dirty="0" err="1"/>
              <a:t>nitritation</a:t>
            </a:r>
            <a:r>
              <a:rPr lang="en-US" sz="1800" dirty="0"/>
              <a:t>/ </a:t>
            </a:r>
            <a:r>
              <a:rPr lang="en-US" sz="1800" dirty="0" err="1"/>
              <a:t>denitritiation</a:t>
            </a:r>
            <a:r>
              <a:rPr lang="en-US" sz="1800" dirty="0"/>
              <a:t>, </a:t>
            </a:r>
            <a:r>
              <a:rPr lang="en-US" sz="1800" dirty="0" err="1"/>
              <a:t>deammonification</a:t>
            </a:r>
            <a:r>
              <a:rPr lang="en-US" sz="1800" dirty="0"/>
              <a:t> vs. PN/A)</a:t>
            </a:r>
          </a:p>
          <a:p>
            <a:pPr marL="514350" indent="-514350">
              <a:buAutoNum type="arabicParenR"/>
            </a:pPr>
            <a:endParaRPr lang="en-US" sz="2200" dirty="0"/>
          </a:p>
          <a:p>
            <a:pPr marL="514350" indent="-514350">
              <a:buAutoNum type="arabicParenR"/>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360144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35566"/>
            <a:ext cx="12235881" cy="1143000"/>
          </a:xfrm>
        </p:spPr>
        <p:txBody>
          <a:bodyPr>
            <a:noAutofit/>
          </a:bodyPr>
          <a:lstStyle/>
          <a:p>
            <a:r>
              <a:rPr lang="en-US" sz="2750" dirty="0">
                <a:solidFill>
                  <a:srgbClr val="0070C0"/>
                </a:solidFill>
              </a:rPr>
              <a:t>Conventional nitrogen (N) and phosphorus (P) removal bioprocesses at wastewater treatment plants are largely successful, but also highly</a:t>
            </a:r>
            <a:r>
              <a:rPr lang="en-US" sz="2750" b="1" dirty="0">
                <a:solidFill>
                  <a:srgbClr val="0070C0"/>
                </a:solidFill>
              </a:rPr>
              <a:t> </a:t>
            </a:r>
            <a:r>
              <a:rPr lang="en-US" sz="2750" b="1" dirty="0">
                <a:solidFill>
                  <a:srgbClr val="FF0000"/>
                </a:solidFill>
              </a:rPr>
              <a:t>energy intensive</a:t>
            </a:r>
          </a:p>
        </p:txBody>
      </p:sp>
      <p:pic>
        <p:nvPicPr>
          <p:cNvPr id="3" name="Picture 2"/>
          <p:cNvPicPr>
            <a:picLocks noChangeAspect="1"/>
          </p:cNvPicPr>
          <p:nvPr/>
        </p:nvPicPr>
        <p:blipFill rotWithShape="1">
          <a:blip r:embed="rId3"/>
          <a:srcRect t="2120" b="910"/>
          <a:stretch/>
        </p:blipFill>
        <p:spPr>
          <a:xfrm>
            <a:off x="2639617" y="1798320"/>
            <a:ext cx="7060465" cy="4069080"/>
          </a:xfrm>
          <a:prstGeom prst="rect">
            <a:avLst/>
          </a:prstGeom>
        </p:spPr>
      </p:pic>
      <p:sp>
        <p:nvSpPr>
          <p:cNvPr id="5" name="TextBox 4"/>
          <p:cNvSpPr txBox="1"/>
          <p:nvPr/>
        </p:nvSpPr>
        <p:spPr>
          <a:xfrm>
            <a:off x="6605311" y="5555620"/>
            <a:ext cx="70567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Source: Stinson et al. (2013); WEF (2009)</a:t>
            </a:r>
          </a:p>
        </p:txBody>
      </p:sp>
      <p:sp>
        <p:nvSpPr>
          <p:cNvPr id="8" name="Rounded Rectangle 7"/>
          <p:cNvSpPr/>
          <p:nvPr/>
        </p:nvSpPr>
        <p:spPr bwMode="auto">
          <a:xfrm>
            <a:off x="76200" y="217804"/>
            <a:ext cx="12039600" cy="1229996"/>
          </a:xfrm>
          <a:prstGeom prst="roundRect">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9" name="TextBox 8">
            <a:extLst>
              <a:ext uri="{FF2B5EF4-FFF2-40B4-BE49-F238E27FC236}">
                <a16:creationId xmlns:a16="http://schemas.microsoft.com/office/drawing/2014/main" id="{54C0052D-64F3-A843-87E6-EFC65215697F}"/>
              </a:ext>
            </a:extLst>
          </p:cNvPr>
          <p:cNvSpPr txBox="1"/>
          <p:nvPr/>
        </p:nvSpPr>
        <p:spPr>
          <a:xfrm>
            <a:off x="1559496" y="1444714"/>
            <a:ext cx="95657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alibri"/>
                <a:ea typeface="+mn-ea"/>
                <a:cs typeface="+mn-cs"/>
              </a:rPr>
              <a:t>Wastewater treatment accounts for ~3% of nationwide electricity use (~15 GW)</a:t>
            </a:r>
            <a:r>
              <a:rPr kumimoji="0" lang="en-US" sz="2200" b="1" i="1" u="none" strike="noStrike" kern="1200" cap="none" spc="0" normalizeH="0" baseline="30000" noProof="0" dirty="0">
                <a:ln>
                  <a:noFill/>
                </a:ln>
                <a:solidFill>
                  <a:prstClr val="black"/>
                </a:solidFill>
                <a:effectLst/>
                <a:uLnTx/>
                <a:uFillTx/>
                <a:latin typeface="Calibri"/>
                <a:ea typeface="+mn-ea"/>
                <a:cs typeface="+mn-cs"/>
              </a:rPr>
              <a:t>1</a:t>
            </a:r>
            <a:endParaRPr kumimoji="0" lang="en-US" sz="2200" b="1" i="1"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BDDDF2CF-3323-B34A-9AC7-E35F29458DC9}"/>
              </a:ext>
            </a:extLst>
          </p:cNvPr>
          <p:cNvSpPr txBox="1"/>
          <p:nvPr/>
        </p:nvSpPr>
        <p:spPr>
          <a:xfrm>
            <a:off x="1894012" y="5867400"/>
            <a:ext cx="889667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alibri"/>
                <a:ea typeface="+mn-ea"/>
                <a:cs typeface="+mn-cs"/>
              </a:rPr>
              <a:t>Conversely, organic-rich municipal, industrial, and agricultural wastewater contains potential energy equivalent to ~17 GW of power</a:t>
            </a:r>
            <a:r>
              <a:rPr kumimoji="0" lang="en-US" sz="2200" b="1" i="1" u="none" strike="noStrike" kern="1200" cap="none" spc="0" normalizeH="0" baseline="30000" noProof="0" dirty="0">
                <a:ln>
                  <a:noFill/>
                </a:ln>
                <a:solidFill>
                  <a:prstClr val="black"/>
                </a:solidFill>
                <a:effectLst/>
                <a:uLnTx/>
                <a:uFillTx/>
                <a:latin typeface="Calibri"/>
                <a:ea typeface="+mn-ea"/>
                <a:cs typeface="+mn-cs"/>
              </a:rPr>
              <a:t>2</a:t>
            </a:r>
            <a:endParaRPr kumimoji="0" lang="en-US" sz="2200" b="1" i="1"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40318BA1-7934-3941-BE0A-ADB8A5B83DDE}"/>
              </a:ext>
            </a:extLst>
          </p:cNvPr>
          <p:cNvSpPr txBox="1"/>
          <p:nvPr/>
        </p:nvSpPr>
        <p:spPr>
          <a:xfrm>
            <a:off x="10133703" y="6157797"/>
            <a:ext cx="2133600" cy="861774"/>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McCarty et al. 2011. </a:t>
            </a:r>
            <a:r>
              <a:rPr kumimoji="0" lang="pt-BR" sz="1000" b="0" i="1" u="none" strike="noStrike" kern="1200" cap="none" spc="0" normalizeH="0" baseline="0" noProof="0" dirty="0" err="1">
                <a:ln>
                  <a:noFill/>
                </a:ln>
                <a:solidFill>
                  <a:prstClr val="black"/>
                </a:solidFill>
                <a:effectLst/>
                <a:uLnTx/>
                <a:uFillTx/>
                <a:latin typeface="Calibri"/>
                <a:ea typeface="+mn-ea"/>
                <a:cs typeface="+mn-cs"/>
              </a:rPr>
              <a:t>Environ</a:t>
            </a:r>
            <a:r>
              <a:rPr kumimoji="0" lang="pt-BR" sz="1000" b="0" i="1" u="none" strike="noStrike" kern="1200" cap="none" spc="0" normalizeH="0" baseline="0" noProof="0" dirty="0">
                <a:ln>
                  <a:noFill/>
                </a:ln>
                <a:solidFill>
                  <a:prstClr val="black"/>
                </a:solidFill>
                <a:effectLst/>
                <a:uLnTx/>
                <a:uFillTx/>
                <a:latin typeface="Calibri"/>
                <a:ea typeface="+mn-ea"/>
                <a:cs typeface="+mn-cs"/>
              </a:rPr>
              <a:t>. </a:t>
            </a:r>
            <a:r>
              <a:rPr kumimoji="0" lang="pt-BR" sz="1000" b="0" i="1" u="none" strike="noStrike" kern="1200" cap="none" spc="0" normalizeH="0" baseline="0" noProof="0" dirty="0" err="1">
                <a:ln>
                  <a:noFill/>
                </a:ln>
                <a:solidFill>
                  <a:prstClr val="black"/>
                </a:solidFill>
                <a:effectLst/>
                <a:uLnTx/>
                <a:uFillTx/>
                <a:latin typeface="Calibri"/>
                <a:ea typeface="+mn-ea"/>
                <a:cs typeface="+mn-cs"/>
              </a:rPr>
              <a:t>Sci</a:t>
            </a:r>
            <a:r>
              <a:rPr kumimoji="0" lang="pt-BR" sz="1000" b="0" i="1" u="none" strike="noStrike" kern="1200" cap="none" spc="0" normalizeH="0" baseline="0" noProof="0" dirty="0">
                <a:ln>
                  <a:noFill/>
                </a:ln>
                <a:solidFill>
                  <a:prstClr val="black"/>
                </a:solidFill>
                <a:effectLst/>
                <a:uLnTx/>
                <a:uFillTx/>
                <a:latin typeface="Calibri"/>
                <a:ea typeface="+mn-ea"/>
                <a:cs typeface="+mn-cs"/>
              </a:rPr>
              <a:t>. </a:t>
            </a:r>
            <a:r>
              <a:rPr kumimoji="0" lang="pt-BR" sz="1000" b="0" i="1" u="none" strike="noStrike" kern="1200" cap="none" spc="0" normalizeH="0" baseline="0" noProof="0" dirty="0" err="1">
                <a:ln>
                  <a:noFill/>
                </a:ln>
                <a:solidFill>
                  <a:prstClr val="black"/>
                </a:solidFill>
                <a:effectLst/>
                <a:uLnTx/>
                <a:uFillTx/>
                <a:latin typeface="Calibri"/>
                <a:ea typeface="+mn-ea"/>
                <a:cs typeface="+mn-cs"/>
              </a:rPr>
              <a:t>Technol</a:t>
            </a:r>
            <a:r>
              <a:rPr kumimoji="0" lang="pt-BR" sz="1000" b="0" i="1" u="none" strike="noStrike" kern="1200" cap="none" spc="0" normalizeH="0" baseline="0" noProof="0" dirty="0">
                <a:ln>
                  <a:noFill/>
                </a:ln>
                <a:solidFill>
                  <a:prstClr val="black"/>
                </a:solidFill>
                <a:effectLst/>
                <a:uLnTx/>
                <a:uFillTx/>
                <a:latin typeface="Calibri"/>
                <a:ea typeface="+mn-ea"/>
                <a:cs typeface="+mn-cs"/>
              </a:rPr>
              <a:t>. </a:t>
            </a:r>
            <a:r>
              <a:rPr kumimoji="0" lang="pt-BR" sz="1000" b="0" i="0" u="none" strike="noStrike" kern="1200" cap="none" spc="0" normalizeH="0" baseline="0" noProof="0" dirty="0">
                <a:ln>
                  <a:noFill/>
                </a:ln>
                <a:solidFill>
                  <a:prstClr val="black"/>
                </a:solidFill>
                <a:effectLst/>
                <a:uLnTx/>
                <a:uFillTx/>
                <a:latin typeface="Calibri"/>
                <a:ea typeface="+mn-ea"/>
                <a:cs typeface="+mn-cs"/>
              </a:rPr>
              <a:t>2011, 45, 7100–7106.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pt-BR" sz="1000" b="0" i="0" u="none" strike="noStrike" kern="1200" cap="none" spc="0" normalizeH="0" baseline="0" noProof="0" dirty="0">
                <a:ln>
                  <a:noFill/>
                </a:ln>
                <a:solidFill>
                  <a:prstClr val="black"/>
                </a:solidFill>
                <a:effectLst/>
                <a:uLnTx/>
                <a:uFillTx/>
                <a:latin typeface="Calibri"/>
                <a:ea typeface="+mn-ea"/>
                <a:cs typeface="+mn-cs"/>
              </a:rPr>
              <a:t>Logan et al. 2012. </a:t>
            </a:r>
            <a:r>
              <a:rPr kumimoji="0" lang="pt-BR" sz="1000" b="0" i="1" u="none" strike="noStrike" kern="1200" cap="none" spc="0" normalizeH="0" baseline="0" noProof="0" dirty="0">
                <a:ln>
                  <a:noFill/>
                </a:ln>
                <a:solidFill>
                  <a:prstClr val="black"/>
                </a:solidFill>
                <a:effectLst/>
                <a:uLnTx/>
                <a:uFillTx/>
                <a:latin typeface="Calibri"/>
                <a:ea typeface="+mn-ea"/>
                <a:cs typeface="+mn-cs"/>
              </a:rPr>
              <a:t>Science</a:t>
            </a:r>
            <a:r>
              <a:rPr kumimoji="0" lang="pt-BR" sz="1000" b="0" i="0" u="none" strike="noStrike" kern="1200" cap="none" spc="0" normalizeH="0" baseline="0" noProof="0" dirty="0">
                <a:ln>
                  <a:noFill/>
                </a:ln>
                <a:solidFill>
                  <a:prstClr val="black"/>
                </a:solidFill>
                <a:effectLst/>
                <a:uLnTx/>
                <a:uFillTx/>
                <a:latin typeface="Calibri"/>
                <a:ea typeface="+mn-ea"/>
                <a:cs typeface="+mn-cs"/>
              </a:rPr>
              <a:t> 2012, 337, 686-690.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55EDDD05-AF7E-6F4B-AD6E-8FF5D01D7C2F}"/>
              </a:ext>
            </a:extLst>
          </p:cNvPr>
          <p:cNvSpPr txBox="1"/>
          <p:nvPr/>
        </p:nvSpPr>
        <p:spPr>
          <a:xfrm>
            <a:off x="9982200" y="3447689"/>
            <a:ext cx="1983370" cy="923330"/>
          </a:xfrm>
          <a:prstGeom prst="rect">
            <a:avLst/>
          </a:prstGeom>
          <a:noFill/>
          <a:ln w="38100">
            <a:solidFill>
              <a:srgbClr val="FF010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~50% of energy use for oxygen supply (aeration) </a:t>
            </a:r>
          </a:p>
        </p:txBody>
      </p:sp>
      <p:cxnSp>
        <p:nvCxnSpPr>
          <p:cNvPr id="13" name="Straight Arrow Connector 12">
            <a:extLst>
              <a:ext uri="{FF2B5EF4-FFF2-40B4-BE49-F238E27FC236}">
                <a16:creationId xmlns:a16="http://schemas.microsoft.com/office/drawing/2014/main" id="{23BB3615-11FF-3546-B413-2AFDC8F6469A}"/>
              </a:ext>
            </a:extLst>
          </p:cNvPr>
          <p:cNvCxnSpPr>
            <a:cxnSpLocks/>
            <a:stCxn id="12" idx="1"/>
          </p:cNvCxnSpPr>
          <p:nvPr/>
        </p:nvCxnSpPr>
        <p:spPr>
          <a:xfrm flipH="1">
            <a:off x="7924800" y="3909354"/>
            <a:ext cx="2057400" cy="2816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9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E562-CB52-544E-921E-827D11E01F4F}"/>
              </a:ext>
            </a:extLst>
          </p:cNvPr>
          <p:cNvSpPr>
            <a:spLocks noGrp="1"/>
          </p:cNvSpPr>
          <p:nvPr>
            <p:ph type="title"/>
          </p:nvPr>
        </p:nvSpPr>
        <p:spPr/>
        <p:txBody>
          <a:bodyPr/>
          <a:lstStyle/>
          <a:p>
            <a:r>
              <a:rPr lang="en-US" dirty="0"/>
              <a:t>IFAS PN/A SRTs</a:t>
            </a:r>
          </a:p>
        </p:txBody>
      </p:sp>
      <p:pic>
        <p:nvPicPr>
          <p:cNvPr id="4" name="Picture 3">
            <a:extLst>
              <a:ext uri="{FF2B5EF4-FFF2-40B4-BE49-F238E27FC236}">
                <a16:creationId xmlns:a16="http://schemas.microsoft.com/office/drawing/2014/main" id="{981DC85B-FCE3-3A41-B86F-734DAFFEB6F3}"/>
              </a:ext>
            </a:extLst>
          </p:cNvPr>
          <p:cNvPicPr>
            <a:picLocks noChangeAspect="1"/>
          </p:cNvPicPr>
          <p:nvPr/>
        </p:nvPicPr>
        <p:blipFill>
          <a:blip r:embed="rId3"/>
          <a:stretch>
            <a:fillRect/>
          </a:stretch>
        </p:blipFill>
        <p:spPr>
          <a:xfrm>
            <a:off x="0" y="1600200"/>
            <a:ext cx="12192000" cy="4859210"/>
          </a:xfrm>
          <a:prstGeom prst="rect">
            <a:avLst/>
          </a:prstGeom>
        </p:spPr>
      </p:pic>
    </p:spTree>
    <p:extLst>
      <p:ext uri="{BB962C8B-B14F-4D97-AF65-F5344CB8AC3E}">
        <p14:creationId xmlns:p14="http://schemas.microsoft.com/office/powerpoint/2010/main" val="12443104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223" y="0"/>
            <a:ext cx="10118447" cy="1325563"/>
          </a:xfrm>
          <a:solidFill>
            <a:srgbClr val="FFFF00"/>
          </a:solidFill>
        </p:spPr>
        <p:txBody>
          <a:bodyPr>
            <a:normAutofit/>
          </a:bodyPr>
          <a:lstStyle/>
          <a:p>
            <a:r>
              <a:rPr lang="en-US" sz="3600" dirty="0"/>
              <a:t>IFAS Reactor</a:t>
            </a:r>
            <a:br>
              <a:rPr lang="en-US" sz="3600" dirty="0"/>
            </a:br>
            <a:r>
              <a:rPr lang="en-US" sz="2800" dirty="0"/>
              <a:t>Performance History</a:t>
            </a:r>
            <a:endParaRPr lang="en-US" sz="3600" dirty="0"/>
          </a:p>
        </p:txBody>
      </p:sp>
      <p:graphicFrame>
        <p:nvGraphicFramePr>
          <p:cNvPr id="6" name="Content Placeholder 3">
            <a:extLst>
              <a:ext uri="{FF2B5EF4-FFF2-40B4-BE49-F238E27FC236}">
                <a16:creationId xmlns:a16="http://schemas.microsoft.com/office/drawing/2014/main" id="{0AF930E9-CC47-4E3E-9E4E-47ADC77BC950}"/>
              </a:ext>
            </a:extLst>
          </p:cNvPr>
          <p:cNvGraphicFramePr>
            <a:graphicFrameLocks noGrp="1"/>
          </p:cNvGraphicFramePr>
          <p:nvPr>
            <p:ph idx="1"/>
          </p:nvPr>
        </p:nvGraphicFramePr>
        <p:xfrm>
          <a:off x="426865" y="2387979"/>
          <a:ext cx="10999592" cy="1828800"/>
        </p:xfrm>
        <a:graphic>
          <a:graphicData uri="http://schemas.openxmlformats.org/drawingml/2006/table">
            <a:tbl>
              <a:tblPr firstRow="1" bandRow="1">
                <a:tableStyleId>{5C22544A-7EE6-4342-B048-85BDC9FD1C3A}</a:tableStyleId>
              </a:tblPr>
              <a:tblGrid>
                <a:gridCol w="3455632">
                  <a:extLst>
                    <a:ext uri="{9D8B030D-6E8A-4147-A177-3AD203B41FA5}">
                      <a16:colId xmlns:a16="http://schemas.microsoft.com/office/drawing/2014/main" val="4032719049"/>
                    </a:ext>
                  </a:extLst>
                </a:gridCol>
                <a:gridCol w="2324943">
                  <a:extLst>
                    <a:ext uri="{9D8B030D-6E8A-4147-A177-3AD203B41FA5}">
                      <a16:colId xmlns:a16="http://schemas.microsoft.com/office/drawing/2014/main" val="3770858591"/>
                    </a:ext>
                  </a:extLst>
                </a:gridCol>
                <a:gridCol w="2494471">
                  <a:extLst>
                    <a:ext uri="{9D8B030D-6E8A-4147-A177-3AD203B41FA5}">
                      <a16:colId xmlns:a16="http://schemas.microsoft.com/office/drawing/2014/main" val="2042129173"/>
                    </a:ext>
                  </a:extLst>
                </a:gridCol>
                <a:gridCol w="2724546">
                  <a:extLst>
                    <a:ext uri="{9D8B030D-6E8A-4147-A177-3AD203B41FA5}">
                      <a16:colId xmlns:a16="http://schemas.microsoft.com/office/drawing/2014/main" val="3453387130"/>
                    </a:ext>
                  </a:extLst>
                </a:gridCol>
              </a:tblGrid>
              <a:tr h="370840">
                <a:tc>
                  <a:txBody>
                    <a:bodyPr/>
                    <a:lstStyle/>
                    <a:p>
                      <a:endParaRPr lang="en-US" sz="2400" dirty="0"/>
                    </a:p>
                  </a:txBody>
                  <a:tcPr/>
                </a:tc>
                <a:tc>
                  <a:txBody>
                    <a:bodyPr/>
                    <a:lstStyle/>
                    <a:p>
                      <a:pPr algn="ctr"/>
                      <a:r>
                        <a:rPr lang="en-US" sz="2400" dirty="0"/>
                        <a:t>May 16 – Aug 16</a:t>
                      </a:r>
                    </a:p>
                  </a:txBody>
                  <a:tcPr/>
                </a:tc>
                <a:tc>
                  <a:txBody>
                    <a:bodyPr/>
                    <a:lstStyle/>
                    <a:p>
                      <a:pPr algn="ctr"/>
                      <a:r>
                        <a:rPr lang="en-US" sz="2400" dirty="0"/>
                        <a:t>Aug 16 – Dec 17</a:t>
                      </a:r>
                    </a:p>
                  </a:txBody>
                  <a:tcPr/>
                </a:tc>
                <a:tc>
                  <a:txBody>
                    <a:bodyPr/>
                    <a:lstStyle/>
                    <a:p>
                      <a:pPr algn="ctr"/>
                      <a:r>
                        <a:rPr lang="en-US" sz="2400" b="1" dirty="0"/>
                        <a:t>Dec 17 – Mar 18</a:t>
                      </a:r>
                    </a:p>
                  </a:txBody>
                  <a:tcPr/>
                </a:tc>
                <a:extLst>
                  <a:ext uri="{0D108BD9-81ED-4DB2-BD59-A6C34878D82A}">
                    <a16:rowId xmlns:a16="http://schemas.microsoft.com/office/drawing/2014/main" val="1656283560"/>
                  </a:ext>
                </a:extLst>
              </a:tr>
              <a:tr h="370840">
                <a:tc>
                  <a:txBody>
                    <a:bodyPr/>
                    <a:lstStyle/>
                    <a:p>
                      <a:r>
                        <a:rPr lang="en-US" sz="2400" b="1" dirty="0"/>
                        <a:t>% NH</a:t>
                      </a:r>
                      <a:r>
                        <a:rPr lang="en-US" sz="2400" b="1" baseline="-25000" dirty="0"/>
                        <a:t>4</a:t>
                      </a:r>
                      <a:r>
                        <a:rPr lang="en-US" sz="2400" b="1" baseline="30000" dirty="0"/>
                        <a:t>+</a:t>
                      </a:r>
                      <a:r>
                        <a:rPr lang="en-US" sz="2400" b="1" baseline="0" dirty="0"/>
                        <a:t> removal</a:t>
                      </a:r>
                      <a:endParaRPr lang="en-US" sz="2400" b="1" dirty="0"/>
                    </a:p>
                  </a:txBody>
                  <a:tcPr/>
                </a:tc>
                <a:tc>
                  <a:txBody>
                    <a:bodyPr/>
                    <a:lstStyle/>
                    <a:p>
                      <a:pPr algn="ctr"/>
                      <a:r>
                        <a:rPr lang="en-US" sz="2400" dirty="0"/>
                        <a:t>85</a:t>
                      </a:r>
                    </a:p>
                  </a:txBody>
                  <a:tcPr/>
                </a:tc>
                <a:tc>
                  <a:txBody>
                    <a:bodyPr/>
                    <a:lstStyle/>
                    <a:p>
                      <a:pPr algn="ctr"/>
                      <a:r>
                        <a:rPr lang="en-US" sz="2400" dirty="0"/>
                        <a:t>75</a:t>
                      </a:r>
                    </a:p>
                  </a:txBody>
                  <a:tcPr/>
                </a:tc>
                <a:tc>
                  <a:txBody>
                    <a:bodyPr/>
                    <a:lstStyle/>
                    <a:p>
                      <a:pPr algn="ctr"/>
                      <a:r>
                        <a:rPr lang="en-US" sz="2400" b="1" dirty="0"/>
                        <a:t>77</a:t>
                      </a:r>
                    </a:p>
                  </a:txBody>
                  <a:tcPr/>
                </a:tc>
                <a:extLst>
                  <a:ext uri="{0D108BD9-81ED-4DB2-BD59-A6C34878D82A}">
                    <a16:rowId xmlns:a16="http://schemas.microsoft.com/office/drawing/2014/main" val="1719569902"/>
                  </a:ext>
                </a:extLst>
              </a:tr>
              <a:tr h="370840">
                <a:tc>
                  <a:txBody>
                    <a:bodyPr/>
                    <a:lstStyle/>
                    <a:p>
                      <a:r>
                        <a:rPr lang="en-US" sz="2400" b="1" dirty="0"/>
                        <a:t>% TIN removal</a:t>
                      </a:r>
                    </a:p>
                  </a:txBody>
                  <a:tcPr/>
                </a:tc>
                <a:tc>
                  <a:txBody>
                    <a:bodyPr/>
                    <a:lstStyle/>
                    <a:p>
                      <a:pPr algn="ctr"/>
                      <a:r>
                        <a:rPr lang="en-US" sz="2400" dirty="0"/>
                        <a:t>68</a:t>
                      </a:r>
                    </a:p>
                  </a:txBody>
                  <a:tcPr/>
                </a:tc>
                <a:tc>
                  <a:txBody>
                    <a:bodyPr/>
                    <a:lstStyle/>
                    <a:p>
                      <a:pPr algn="ctr"/>
                      <a:r>
                        <a:rPr lang="en-US" sz="2400" dirty="0"/>
                        <a:t>39</a:t>
                      </a:r>
                    </a:p>
                  </a:txBody>
                  <a:tcPr/>
                </a:tc>
                <a:tc>
                  <a:txBody>
                    <a:bodyPr/>
                    <a:lstStyle/>
                    <a:p>
                      <a:pPr algn="ctr"/>
                      <a:r>
                        <a:rPr lang="en-US" sz="2400" b="1" dirty="0"/>
                        <a:t>55</a:t>
                      </a:r>
                    </a:p>
                  </a:txBody>
                  <a:tcPr/>
                </a:tc>
                <a:extLst>
                  <a:ext uri="{0D108BD9-81ED-4DB2-BD59-A6C34878D82A}">
                    <a16:rowId xmlns:a16="http://schemas.microsoft.com/office/drawing/2014/main" val="216448310"/>
                  </a:ext>
                </a:extLst>
              </a:tr>
              <a:tr h="370840">
                <a:tc>
                  <a:txBody>
                    <a:bodyPr/>
                    <a:lstStyle/>
                    <a:p>
                      <a:r>
                        <a:rPr lang="en-US" sz="2400" b="1" dirty="0"/>
                        <a:t>NO</a:t>
                      </a:r>
                      <a:r>
                        <a:rPr lang="en-US" sz="2400" b="1" baseline="-25000" dirty="0"/>
                        <a:t>X</a:t>
                      </a:r>
                      <a:r>
                        <a:rPr lang="en-US" sz="2400" b="1" baseline="0" dirty="0"/>
                        <a:t>/NH</a:t>
                      </a:r>
                      <a:r>
                        <a:rPr lang="en-US" sz="2400" b="1" baseline="-25000" dirty="0"/>
                        <a:t>4</a:t>
                      </a:r>
                      <a:r>
                        <a:rPr lang="en-US" sz="2400" b="1" baseline="30000" dirty="0"/>
                        <a:t>+</a:t>
                      </a:r>
                      <a:r>
                        <a:rPr lang="en-US" sz="2400" b="1" baseline="0" dirty="0"/>
                        <a:t> ratio</a:t>
                      </a:r>
                      <a:endParaRPr lang="en-US" sz="2400" b="1" dirty="0"/>
                    </a:p>
                  </a:txBody>
                  <a:tcPr/>
                </a:tc>
                <a:tc>
                  <a:txBody>
                    <a:bodyPr/>
                    <a:lstStyle/>
                    <a:p>
                      <a:pPr algn="ctr"/>
                      <a:r>
                        <a:rPr lang="en-US" sz="2400" dirty="0"/>
                        <a:t>0.09</a:t>
                      </a:r>
                    </a:p>
                  </a:txBody>
                  <a:tcPr/>
                </a:tc>
                <a:tc>
                  <a:txBody>
                    <a:bodyPr/>
                    <a:lstStyle/>
                    <a:p>
                      <a:pPr algn="ctr"/>
                      <a:r>
                        <a:rPr lang="en-US" sz="2400" dirty="0"/>
                        <a:t>0.47</a:t>
                      </a:r>
                    </a:p>
                  </a:txBody>
                  <a:tcPr/>
                </a:tc>
                <a:tc>
                  <a:txBody>
                    <a:bodyPr/>
                    <a:lstStyle/>
                    <a:p>
                      <a:pPr algn="ctr"/>
                      <a:r>
                        <a:rPr lang="en-US" sz="2400" b="1" dirty="0"/>
                        <a:t>0.21</a:t>
                      </a:r>
                    </a:p>
                  </a:txBody>
                  <a:tcPr/>
                </a:tc>
                <a:extLst>
                  <a:ext uri="{0D108BD9-81ED-4DB2-BD59-A6C34878D82A}">
                    <a16:rowId xmlns:a16="http://schemas.microsoft.com/office/drawing/2014/main" val="4082144693"/>
                  </a:ext>
                </a:extLst>
              </a:tr>
            </a:tbl>
          </a:graphicData>
        </a:graphic>
      </p:graphicFrame>
      <p:sp>
        <p:nvSpPr>
          <p:cNvPr id="9" name="TextBox 8">
            <a:extLst>
              <a:ext uri="{FF2B5EF4-FFF2-40B4-BE49-F238E27FC236}">
                <a16:creationId xmlns:a16="http://schemas.microsoft.com/office/drawing/2014/main" id="{78E5BF63-163D-413A-834B-BC6EB395917C}"/>
              </a:ext>
            </a:extLst>
          </p:cNvPr>
          <p:cNvSpPr txBox="1"/>
          <p:nvPr/>
        </p:nvSpPr>
        <p:spPr>
          <a:xfrm>
            <a:off x="377245" y="4326746"/>
            <a:ext cx="8851815" cy="1938992"/>
          </a:xfrm>
          <a:prstGeom prst="rect">
            <a:avLst/>
          </a:prstGeom>
          <a:noFill/>
        </p:spPr>
        <p:txBody>
          <a:bodyPr wrap="square" rtlCol="0">
            <a:spAutoFit/>
          </a:bodyPr>
          <a:lstStyle/>
          <a:p>
            <a:r>
              <a:rPr lang="en-US" sz="2400" b="1" u="sng" dirty="0"/>
              <a:t>December 2017 – March 2018</a:t>
            </a:r>
          </a:p>
          <a:p>
            <a:r>
              <a:rPr lang="en-US" sz="2400" dirty="0"/>
              <a:t>Effluent NH</a:t>
            </a:r>
            <a:r>
              <a:rPr lang="en-US" sz="2400" baseline="-25000" dirty="0"/>
              <a:t>4</a:t>
            </a:r>
            <a:r>
              <a:rPr lang="en-US" sz="2400" baseline="30000" dirty="0"/>
              <a:t>+</a:t>
            </a:r>
            <a:r>
              <a:rPr lang="en-US" sz="2400" dirty="0"/>
              <a:t> = 2.9 ± 2.5 </a:t>
            </a:r>
            <a:r>
              <a:rPr lang="en-US" sz="2400" dirty="0" err="1"/>
              <a:t>mgN</a:t>
            </a:r>
            <a:r>
              <a:rPr lang="en-US" sz="2400" dirty="0"/>
              <a:t>/L</a:t>
            </a:r>
          </a:p>
          <a:p>
            <a:r>
              <a:rPr lang="en-US" sz="2400" dirty="0"/>
              <a:t>HRT = 6.0 ± 1.2 </a:t>
            </a:r>
            <a:r>
              <a:rPr lang="en-US" sz="2400" dirty="0" err="1"/>
              <a:t>hr</a:t>
            </a:r>
            <a:endParaRPr lang="en-US" sz="2400" dirty="0"/>
          </a:p>
          <a:p>
            <a:r>
              <a:rPr lang="en-US" sz="2400" dirty="0"/>
              <a:t>MLVSS = 133 ± 66 mg/L</a:t>
            </a:r>
          </a:p>
          <a:p>
            <a:r>
              <a:rPr lang="en-US" sz="2400" dirty="0"/>
              <a:t>SRT ≈ 4 d (suspended growth)</a:t>
            </a:r>
          </a:p>
        </p:txBody>
      </p:sp>
      <p:sp>
        <p:nvSpPr>
          <p:cNvPr id="10" name="Rectangle 9">
            <a:extLst>
              <a:ext uri="{FF2B5EF4-FFF2-40B4-BE49-F238E27FC236}">
                <a16:creationId xmlns:a16="http://schemas.microsoft.com/office/drawing/2014/main" id="{53E22817-3282-4D39-89B3-3DE31355F3A8}"/>
              </a:ext>
            </a:extLst>
          </p:cNvPr>
          <p:cNvSpPr/>
          <p:nvPr/>
        </p:nvSpPr>
        <p:spPr>
          <a:xfrm>
            <a:off x="377245" y="1200795"/>
            <a:ext cx="11481602" cy="1077218"/>
          </a:xfrm>
          <a:prstGeom prst="rect">
            <a:avLst/>
          </a:prstGeom>
        </p:spPr>
        <p:txBody>
          <a:bodyPr wrap="square">
            <a:spAutoFit/>
          </a:bodyPr>
          <a:lstStyle/>
          <a:p>
            <a:r>
              <a:rPr lang="en-US" sz="3200" i="1" dirty="0"/>
              <a:t>July 2017</a:t>
            </a:r>
            <a:r>
              <a:rPr lang="en-US" sz="3200" dirty="0"/>
              <a:t>: Switched from intermittent aeration to continuous low-DO (0.1 mg/L) operation</a:t>
            </a:r>
          </a:p>
        </p:txBody>
      </p:sp>
    </p:spTree>
    <p:extLst>
      <p:ext uri="{BB962C8B-B14F-4D97-AF65-F5344CB8AC3E}">
        <p14:creationId xmlns:p14="http://schemas.microsoft.com/office/powerpoint/2010/main" val="302548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4965B-F0C4-9048-9E9B-EC89AB890633}"/>
              </a:ext>
            </a:extLst>
          </p:cNvPr>
          <p:cNvSpPr>
            <a:spLocks noGrp="1"/>
          </p:cNvSpPr>
          <p:nvPr>
            <p:ph type="title"/>
          </p:nvPr>
        </p:nvSpPr>
        <p:spPr>
          <a:xfrm>
            <a:off x="630501" y="0"/>
            <a:ext cx="10972800" cy="1143000"/>
          </a:xfrm>
        </p:spPr>
        <p:txBody>
          <a:bodyPr>
            <a:normAutofit/>
          </a:bodyPr>
          <a:lstStyle/>
          <a:p>
            <a:r>
              <a:rPr lang="en-US" sz="2100" dirty="0" err="1"/>
              <a:t>qFISH</a:t>
            </a:r>
            <a:r>
              <a:rPr lang="en-US" sz="2100" dirty="0"/>
              <a:t> demonstrates strong enrichment of putative </a:t>
            </a:r>
            <a:r>
              <a:rPr lang="en-US" sz="2100" dirty="0" err="1"/>
              <a:t>comammox</a:t>
            </a:r>
            <a:endParaRPr lang="en-US" sz="2100" dirty="0"/>
          </a:p>
        </p:txBody>
      </p:sp>
      <p:pic>
        <p:nvPicPr>
          <p:cNvPr id="4" name="Picture 3">
            <a:extLst>
              <a:ext uri="{FF2B5EF4-FFF2-40B4-BE49-F238E27FC236}">
                <a16:creationId xmlns:a16="http://schemas.microsoft.com/office/drawing/2014/main" id="{3F317A1B-5EB7-B544-960D-8E48FEC10B51}"/>
              </a:ext>
            </a:extLst>
          </p:cNvPr>
          <p:cNvPicPr/>
          <p:nvPr/>
        </p:nvPicPr>
        <p:blipFill>
          <a:blip r:embed="rId2"/>
          <a:stretch>
            <a:fillRect/>
          </a:stretch>
        </p:blipFill>
        <p:spPr>
          <a:xfrm>
            <a:off x="6211614" y="2362200"/>
            <a:ext cx="5943600" cy="3045460"/>
          </a:xfrm>
          <a:prstGeom prst="rect">
            <a:avLst/>
          </a:prstGeom>
        </p:spPr>
      </p:pic>
      <p:pic>
        <p:nvPicPr>
          <p:cNvPr id="5" name="Picture 4">
            <a:extLst>
              <a:ext uri="{FF2B5EF4-FFF2-40B4-BE49-F238E27FC236}">
                <a16:creationId xmlns:a16="http://schemas.microsoft.com/office/drawing/2014/main" id="{089B55E1-3D51-304D-841A-95F615123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6" y="738352"/>
            <a:ext cx="6096000" cy="6096000"/>
          </a:xfrm>
          <a:prstGeom prst="rect">
            <a:avLst/>
          </a:prstGeom>
        </p:spPr>
      </p:pic>
      <p:pic>
        <p:nvPicPr>
          <p:cNvPr id="6" name="Picture 5">
            <a:extLst>
              <a:ext uri="{FF2B5EF4-FFF2-40B4-BE49-F238E27FC236}">
                <a16:creationId xmlns:a16="http://schemas.microsoft.com/office/drawing/2014/main" id="{7EA532E5-289B-A348-A9C3-8C8B334956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7001" y="1371600"/>
            <a:ext cx="2540353" cy="1325562"/>
          </a:xfrm>
          <a:prstGeom prst="rect">
            <a:avLst/>
          </a:prstGeom>
          <a:ln>
            <a:solidFill>
              <a:schemeClr val="bg1"/>
            </a:solidFill>
          </a:ln>
        </p:spPr>
      </p:pic>
    </p:spTree>
    <p:extLst>
      <p:ext uri="{BB962C8B-B14F-4D97-AF65-F5344CB8AC3E}">
        <p14:creationId xmlns:p14="http://schemas.microsoft.com/office/powerpoint/2010/main" val="35246385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51B52E4-C25A-4C97-AEDC-9E908B7F93CE}"/>
              </a:ext>
            </a:extLst>
          </p:cNvPr>
          <p:cNvGrpSpPr/>
          <p:nvPr/>
        </p:nvGrpSpPr>
        <p:grpSpPr>
          <a:xfrm>
            <a:off x="0" y="0"/>
            <a:ext cx="7299295" cy="6858000"/>
            <a:chOff x="0" y="0"/>
            <a:chExt cx="7299295" cy="6858000"/>
          </a:xfrm>
        </p:grpSpPr>
        <p:grpSp>
          <p:nvGrpSpPr>
            <p:cNvPr id="10" name="Group 9">
              <a:extLst>
                <a:ext uri="{FF2B5EF4-FFF2-40B4-BE49-F238E27FC236}">
                  <a16:creationId xmlns:a16="http://schemas.microsoft.com/office/drawing/2014/main" id="{3EE51219-5AAA-4346-8586-7B34F3435FC3}"/>
                </a:ext>
              </a:extLst>
            </p:cNvPr>
            <p:cNvGrpSpPr/>
            <p:nvPr/>
          </p:nvGrpSpPr>
          <p:grpSpPr>
            <a:xfrm>
              <a:off x="0" y="0"/>
              <a:ext cx="6243271" cy="6858000"/>
              <a:chOff x="0" y="0"/>
              <a:chExt cx="6243271" cy="6858000"/>
            </a:xfrm>
          </p:grpSpPr>
          <p:pic>
            <p:nvPicPr>
              <p:cNvPr id="5" name="Picture 4" descr="A close up of text on a white background&#10;&#10;Description automatically generated">
                <a:extLst>
                  <a:ext uri="{FF2B5EF4-FFF2-40B4-BE49-F238E27FC236}">
                    <a16:creationId xmlns:a16="http://schemas.microsoft.com/office/drawing/2014/main" id="{16695126-759D-4B86-9C3C-A17E6301A4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9937" y="0"/>
                <a:ext cx="3513334" cy="6858000"/>
              </a:xfrm>
              <a:prstGeom prst="rect">
                <a:avLst/>
              </a:prstGeom>
            </p:spPr>
          </p:pic>
          <p:pic>
            <p:nvPicPr>
              <p:cNvPr id="9" name="Picture 8">
                <a:extLst>
                  <a:ext uri="{FF2B5EF4-FFF2-40B4-BE49-F238E27FC236}">
                    <a16:creationId xmlns:a16="http://schemas.microsoft.com/office/drawing/2014/main" id="{B7DE0CC1-AE2F-4383-9E6F-524BE7C2D2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3458"/>
                <a:ext cx="2244090" cy="114300"/>
              </a:xfrm>
              <a:prstGeom prst="rect">
                <a:avLst/>
              </a:prstGeom>
            </p:spPr>
          </p:pic>
        </p:grpSp>
        <p:sp>
          <p:nvSpPr>
            <p:cNvPr id="11" name="TextBox 10">
              <a:extLst>
                <a:ext uri="{FF2B5EF4-FFF2-40B4-BE49-F238E27FC236}">
                  <a16:creationId xmlns:a16="http://schemas.microsoft.com/office/drawing/2014/main" id="{502FE73B-C0B8-4864-BD9D-30E7EE4776C9}"/>
                </a:ext>
              </a:extLst>
            </p:cNvPr>
            <p:cNvSpPr txBox="1"/>
            <p:nvPr/>
          </p:nvSpPr>
          <p:spPr>
            <a:xfrm>
              <a:off x="2936549" y="46719"/>
              <a:ext cx="1076159" cy="307777"/>
            </a:xfrm>
            <a:prstGeom prst="rect">
              <a:avLst/>
            </a:prstGeom>
            <a:noFill/>
          </p:spPr>
          <p:txBody>
            <a:bodyPr wrap="square" rtlCol="0">
              <a:spAutoFit/>
            </a:bodyPr>
            <a:lstStyle/>
            <a:p>
              <a:r>
                <a:rPr lang="en-US" sz="1400" dirty="0">
                  <a:solidFill>
                    <a:srgbClr val="008BBC"/>
                  </a:solidFill>
                </a:rPr>
                <a:t>Lineage I</a:t>
              </a:r>
            </a:p>
          </p:txBody>
        </p:sp>
        <p:sp>
          <p:nvSpPr>
            <p:cNvPr id="12" name="TextBox 11">
              <a:extLst>
                <a:ext uri="{FF2B5EF4-FFF2-40B4-BE49-F238E27FC236}">
                  <a16:creationId xmlns:a16="http://schemas.microsoft.com/office/drawing/2014/main" id="{4B922FDB-54DF-4319-8227-26BCE66BDA68}"/>
                </a:ext>
              </a:extLst>
            </p:cNvPr>
            <p:cNvSpPr txBox="1"/>
            <p:nvPr/>
          </p:nvSpPr>
          <p:spPr>
            <a:xfrm>
              <a:off x="2858130" y="4238459"/>
              <a:ext cx="1076159" cy="307777"/>
            </a:xfrm>
            <a:prstGeom prst="rect">
              <a:avLst/>
            </a:prstGeom>
            <a:noFill/>
          </p:spPr>
          <p:txBody>
            <a:bodyPr wrap="square" rtlCol="0">
              <a:spAutoFit/>
            </a:bodyPr>
            <a:lstStyle/>
            <a:p>
              <a:r>
                <a:rPr lang="en-US" sz="1400" b="1" dirty="0">
                  <a:solidFill>
                    <a:srgbClr val="BD8ECC"/>
                  </a:solidFill>
                </a:rPr>
                <a:t>Lineage II</a:t>
              </a:r>
            </a:p>
          </p:txBody>
        </p:sp>
        <p:sp>
          <p:nvSpPr>
            <p:cNvPr id="13" name="Right Brace 12">
              <a:extLst>
                <a:ext uri="{FF2B5EF4-FFF2-40B4-BE49-F238E27FC236}">
                  <a16:creationId xmlns:a16="http://schemas.microsoft.com/office/drawing/2014/main" id="{2BA52C29-5E1F-466C-8C39-33271997727D}"/>
                </a:ext>
              </a:extLst>
            </p:cNvPr>
            <p:cNvSpPr/>
            <p:nvPr/>
          </p:nvSpPr>
          <p:spPr>
            <a:xfrm>
              <a:off x="5486400" y="6354617"/>
              <a:ext cx="314716" cy="503383"/>
            </a:xfrm>
            <a:prstGeom prst="rightBrace">
              <a:avLst/>
            </a:prstGeom>
            <a:ln>
              <a:solidFill>
                <a:srgbClr val="7030A0"/>
              </a:solidFill>
              <a:prstDash val="soli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5D223CA2-FA1D-4AD6-AC10-463D6D569AFA}"/>
                </a:ext>
              </a:extLst>
            </p:cNvPr>
            <p:cNvSpPr txBox="1"/>
            <p:nvPr/>
          </p:nvSpPr>
          <p:spPr>
            <a:xfrm>
              <a:off x="5801116" y="6452574"/>
              <a:ext cx="765939" cy="307777"/>
            </a:xfrm>
            <a:prstGeom prst="rect">
              <a:avLst/>
            </a:prstGeom>
            <a:noFill/>
          </p:spPr>
          <p:txBody>
            <a:bodyPr wrap="square" rtlCol="0">
              <a:spAutoFit/>
            </a:bodyPr>
            <a:lstStyle/>
            <a:p>
              <a:r>
                <a:rPr lang="en-US" sz="1400" dirty="0">
                  <a:solidFill>
                    <a:srgbClr val="7030A0"/>
                  </a:solidFill>
                </a:rPr>
                <a:t>Clade B</a:t>
              </a:r>
            </a:p>
          </p:txBody>
        </p:sp>
        <p:sp>
          <p:nvSpPr>
            <p:cNvPr id="15" name="Right Brace 14">
              <a:extLst>
                <a:ext uri="{FF2B5EF4-FFF2-40B4-BE49-F238E27FC236}">
                  <a16:creationId xmlns:a16="http://schemas.microsoft.com/office/drawing/2014/main" id="{76DE5089-03FD-43D2-997C-5D0CC814DAFC}"/>
                </a:ext>
              </a:extLst>
            </p:cNvPr>
            <p:cNvSpPr/>
            <p:nvPr/>
          </p:nvSpPr>
          <p:spPr>
            <a:xfrm>
              <a:off x="6096000" y="2595417"/>
              <a:ext cx="437356" cy="2918691"/>
            </a:xfrm>
            <a:prstGeom prst="rightBrace">
              <a:avLst>
                <a:gd name="adj1" fmla="val 133048"/>
                <a:gd name="adj2" fmla="val 50000"/>
              </a:avLst>
            </a:prstGeom>
            <a:ln>
              <a:solidFill>
                <a:srgbClr val="CE3A79"/>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C7AAE451-894C-4F90-BA21-15395CDD42F6}"/>
                </a:ext>
              </a:extLst>
            </p:cNvPr>
            <p:cNvSpPr txBox="1"/>
            <p:nvPr/>
          </p:nvSpPr>
          <p:spPr>
            <a:xfrm>
              <a:off x="6533356" y="3933811"/>
              <a:ext cx="765939" cy="307777"/>
            </a:xfrm>
            <a:prstGeom prst="rect">
              <a:avLst/>
            </a:prstGeom>
            <a:noFill/>
            <a:ln>
              <a:noFill/>
            </a:ln>
          </p:spPr>
          <p:txBody>
            <a:bodyPr wrap="square" rtlCol="0">
              <a:spAutoFit/>
            </a:bodyPr>
            <a:lstStyle/>
            <a:p>
              <a:r>
                <a:rPr lang="en-US" sz="1400" dirty="0">
                  <a:solidFill>
                    <a:srgbClr val="CE3A79"/>
                  </a:solidFill>
                </a:rPr>
                <a:t>Clade A</a:t>
              </a:r>
            </a:p>
          </p:txBody>
        </p:sp>
        <p:sp>
          <p:nvSpPr>
            <p:cNvPr id="18" name="Rectangle 17">
              <a:extLst>
                <a:ext uri="{FF2B5EF4-FFF2-40B4-BE49-F238E27FC236}">
                  <a16:creationId xmlns:a16="http://schemas.microsoft.com/office/drawing/2014/main" id="{6BB88C80-72FA-4AEE-8110-B544673DC6C1}"/>
                </a:ext>
              </a:extLst>
            </p:cNvPr>
            <p:cNvSpPr/>
            <p:nvPr/>
          </p:nvSpPr>
          <p:spPr>
            <a:xfrm>
              <a:off x="4082474" y="1921163"/>
              <a:ext cx="1274618" cy="175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EA8FFED-F1FE-4F08-A7C0-E6DEFFBBC4D4}"/>
                </a:ext>
              </a:extLst>
            </p:cNvPr>
            <p:cNvSpPr txBox="1"/>
            <p:nvPr/>
          </p:nvSpPr>
          <p:spPr>
            <a:xfrm>
              <a:off x="4012708" y="1878103"/>
              <a:ext cx="1440873" cy="261610"/>
            </a:xfrm>
            <a:prstGeom prst="rect">
              <a:avLst/>
            </a:prstGeom>
            <a:noFill/>
          </p:spPr>
          <p:txBody>
            <a:bodyPr wrap="square" rtlCol="0">
              <a:spAutoFit/>
            </a:bodyPr>
            <a:lstStyle/>
            <a:p>
              <a:r>
                <a:rPr lang="en-US" sz="1100" dirty="0">
                  <a:solidFill>
                    <a:srgbClr val="008080"/>
                  </a:solidFill>
                </a:rPr>
                <a:t>Nitrospira sp. CG24D</a:t>
              </a:r>
            </a:p>
          </p:txBody>
        </p:sp>
      </p:grpSp>
      <p:sp>
        <p:nvSpPr>
          <p:cNvPr id="21" name="TextBox 20">
            <a:extLst>
              <a:ext uri="{FF2B5EF4-FFF2-40B4-BE49-F238E27FC236}">
                <a16:creationId xmlns:a16="http://schemas.microsoft.com/office/drawing/2014/main" id="{3C76D421-CED9-4A83-A8BF-AA2D9454C5E7}"/>
              </a:ext>
            </a:extLst>
          </p:cNvPr>
          <p:cNvSpPr txBox="1"/>
          <p:nvPr/>
        </p:nvSpPr>
        <p:spPr>
          <a:xfrm>
            <a:off x="7589380" y="1592549"/>
            <a:ext cx="3971022" cy="2462213"/>
          </a:xfrm>
          <a:prstGeom prst="rect">
            <a:avLst/>
          </a:prstGeom>
          <a:noFill/>
        </p:spPr>
        <p:txBody>
          <a:bodyPr wrap="square" rtlCol="0">
            <a:spAutoFit/>
          </a:bodyPr>
          <a:lstStyle/>
          <a:p>
            <a:pPr marL="285750" indent="-285750">
              <a:buFont typeface="Arial" panose="020B0604020202020204" pitchFamily="34" charset="0"/>
              <a:buChar char="•"/>
            </a:pPr>
            <a:r>
              <a:rPr lang="en-US" sz="1400" dirty="0"/>
              <a:t>108 Essential single copy gene based phylogenetic association of Nitrospira genomes recovered from the metagenome dataset;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Genome of </a:t>
            </a:r>
            <a:r>
              <a:rPr lang="en-US" sz="1400" i="1" dirty="0"/>
              <a:t>Nitrobacter </a:t>
            </a:r>
            <a:r>
              <a:rPr lang="en-US" sz="1400" i="1" dirty="0" err="1"/>
              <a:t>hamburgensis</a:t>
            </a:r>
            <a:r>
              <a:rPr lang="en-US" sz="1400" i="1" dirty="0"/>
              <a:t> </a:t>
            </a:r>
            <a:r>
              <a:rPr lang="en-US" sz="1400" dirty="0"/>
              <a:t>was applied as the outgroup genome here;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Bootstrap value &gt; 0.7 was displayed as circle at each branch, and the size of the circle was in positive relationship with the bootstrap value;</a:t>
            </a:r>
          </a:p>
          <a:p>
            <a:endParaRPr lang="en-US" sz="1400" dirty="0"/>
          </a:p>
        </p:txBody>
      </p:sp>
    </p:spTree>
    <p:extLst>
      <p:ext uri="{BB962C8B-B14F-4D97-AF65-F5344CB8AC3E}">
        <p14:creationId xmlns:p14="http://schemas.microsoft.com/office/powerpoint/2010/main" val="12453720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427" y="0"/>
            <a:ext cx="11622156" cy="1325563"/>
          </a:xfrm>
        </p:spPr>
        <p:txBody>
          <a:bodyPr>
            <a:normAutofit/>
          </a:bodyPr>
          <a:lstStyle/>
          <a:p>
            <a:r>
              <a:rPr lang="en-US" sz="4600" b="1" dirty="0">
                <a:latin typeface="Times New Roman" panose="02020603050405020304" pitchFamily="18" charset="0"/>
                <a:cs typeface="Times New Roman" panose="02020603050405020304" pitchFamily="18" charset="0"/>
              </a:rPr>
              <a:t>PN/A SBRs</a:t>
            </a:r>
          </a:p>
        </p:txBody>
      </p:sp>
      <p:pic>
        <p:nvPicPr>
          <p:cNvPr id="5" name="Picture 4">
            <a:extLst>
              <a:ext uri="{FF2B5EF4-FFF2-40B4-BE49-F238E27FC236}">
                <a16:creationId xmlns:a16="http://schemas.microsoft.com/office/drawing/2014/main" id="{6A4DD4E8-56A0-4217-83AE-551EEF88A0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36" t="9388" r="14796" b="5703"/>
          <a:stretch/>
        </p:blipFill>
        <p:spPr>
          <a:xfrm>
            <a:off x="6554761" y="800100"/>
            <a:ext cx="5325812" cy="5133028"/>
          </a:xfrm>
          <a:prstGeom prst="rect">
            <a:avLst/>
          </a:prstGeom>
        </p:spPr>
      </p:pic>
      <p:sp>
        <p:nvSpPr>
          <p:cNvPr id="9" name="TextBox 8">
            <a:extLst>
              <a:ext uri="{FF2B5EF4-FFF2-40B4-BE49-F238E27FC236}">
                <a16:creationId xmlns:a16="http://schemas.microsoft.com/office/drawing/2014/main" id="{A6960849-661C-4D53-A18A-AF93D089B036}"/>
              </a:ext>
            </a:extLst>
          </p:cNvPr>
          <p:cNvSpPr txBox="1"/>
          <p:nvPr/>
        </p:nvSpPr>
        <p:spPr>
          <a:xfrm>
            <a:off x="1118131" y="1186896"/>
            <a:ext cx="4066176"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Calibri" panose="020F0502020204030204"/>
                <a:ea typeface="+mn-ea"/>
                <a:cs typeface="+mn-cs"/>
              </a:rPr>
              <a:t>Bio-P Reactor Effluent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30 mg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sCOD</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16 mg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a:t>
            </a:r>
            <a:r>
              <a:rPr kumimoji="0" lang="en-US" sz="3200" b="0" i="0" u="none" strike="noStrike" kern="1200" cap="none" spc="0" normalizeH="0" baseline="-25000" noProof="0" dirty="0" err="1">
                <a:ln>
                  <a:noFill/>
                </a:ln>
                <a:solidFill>
                  <a:prstClr val="black"/>
                </a:solidFill>
                <a:effectLst/>
                <a:uLnTx/>
                <a:uFillTx/>
                <a:latin typeface="Calibri" panose="020F0502020204030204"/>
                <a:ea typeface="+mn-ea"/>
                <a:cs typeface="+mn-cs"/>
              </a:rPr>
              <a:t>x</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0.3 mg Ortho-P/L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10mg TSS/L</a:t>
            </a:r>
          </a:p>
        </p:txBody>
      </p:sp>
      <p:sp>
        <p:nvSpPr>
          <p:cNvPr id="10" name="Arrow: Right 9">
            <a:extLst>
              <a:ext uri="{FF2B5EF4-FFF2-40B4-BE49-F238E27FC236}">
                <a16:creationId xmlns:a16="http://schemas.microsoft.com/office/drawing/2014/main" id="{DF4F872F-4B48-4BA1-A26B-D5D1CB461E79}"/>
              </a:ext>
            </a:extLst>
          </p:cNvPr>
          <p:cNvSpPr/>
          <p:nvPr/>
        </p:nvSpPr>
        <p:spPr>
          <a:xfrm>
            <a:off x="4538090" y="1842075"/>
            <a:ext cx="1963661" cy="13828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6407412-AFBE-4A60-AA65-5AB6F1E5D0BE}"/>
              </a:ext>
            </a:extLst>
          </p:cNvPr>
          <p:cNvSpPr txBox="1"/>
          <p:nvPr/>
        </p:nvSpPr>
        <p:spPr>
          <a:xfrm>
            <a:off x="311427" y="3912577"/>
            <a:ext cx="5869565"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Biofilm reactor seeded with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sidestream</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enriched anammox carriers from the James River treatment plant (HRSD)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Suspended growth reactor seeded with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sidestream</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enriched DEMON sludge from the York River treatment plant (HRSD)</a:t>
            </a:r>
          </a:p>
        </p:txBody>
      </p:sp>
    </p:spTree>
    <p:extLst>
      <p:ext uri="{BB962C8B-B14F-4D97-AF65-F5344CB8AC3E}">
        <p14:creationId xmlns:p14="http://schemas.microsoft.com/office/powerpoint/2010/main" val="775373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8">
            <a:extLst>
              <a:ext uri="{FF2B5EF4-FFF2-40B4-BE49-F238E27FC236}">
                <a16:creationId xmlns:a16="http://schemas.microsoft.com/office/drawing/2014/main" id="{11DE9DB7-CEA2-448A-85B1-B997C97EA1C9}"/>
              </a:ext>
            </a:extLst>
          </p:cNvPr>
          <p:cNvSpPr txBox="1">
            <a:spLocks noChangeArrowheads="1"/>
          </p:cNvSpPr>
          <p:nvPr/>
        </p:nvSpPr>
        <p:spPr bwMode="auto">
          <a:xfrm>
            <a:off x="6575506" y="1100215"/>
            <a:ext cx="4888423"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dirty="0">
                <a:latin typeface="Arial" panose="020B0604020202020204" pitchFamily="34" charset="0"/>
                <a:cs typeface="Arial" panose="020B0604020202020204" pitchFamily="34" charset="0"/>
              </a:rPr>
              <a:t>Fill</a:t>
            </a:r>
          </a:p>
          <a:p>
            <a:pPr algn="ctr"/>
            <a:r>
              <a:rPr lang="en-US" altLang="en-US" sz="1800" i="1" dirty="0">
                <a:latin typeface="Arial" panose="020B0604020202020204" pitchFamily="34" charset="0"/>
                <a:cs typeface="Arial" panose="020B0604020202020204" pitchFamily="34" charset="0"/>
              </a:rPr>
              <a:t>t</a:t>
            </a:r>
            <a:r>
              <a:rPr lang="en-US" altLang="en-US" sz="1800" i="1" baseline="-25000" dirty="0">
                <a:latin typeface="Arial" panose="020B0604020202020204" pitchFamily="34" charset="0"/>
                <a:cs typeface="Arial" panose="020B0604020202020204" pitchFamily="34" charset="0"/>
              </a:rPr>
              <a:t>f</a:t>
            </a:r>
            <a:r>
              <a:rPr lang="en-US" altLang="en-US" sz="1800" dirty="0">
                <a:latin typeface="Arial" panose="020B0604020202020204" pitchFamily="34" charset="0"/>
                <a:cs typeface="Arial" panose="020B0604020202020204" pitchFamily="34" charset="0"/>
              </a:rPr>
              <a:t> = 2 minutes</a:t>
            </a:r>
          </a:p>
        </p:txBody>
      </p:sp>
      <p:sp>
        <p:nvSpPr>
          <p:cNvPr id="5" name="TextBox 59">
            <a:extLst>
              <a:ext uri="{FF2B5EF4-FFF2-40B4-BE49-F238E27FC236}">
                <a16:creationId xmlns:a16="http://schemas.microsoft.com/office/drawing/2014/main" id="{6FE4CA26-6E2E-4161-BB1F-3068798DE5B7}"/>
              </a:ext>
            </a:extLst>
          </p:cNvPr>
          <p:cNvSpPr txBox="1">
            <a:spLocks noChangeArrowheads="1"/>
          </p:cNvSpPr>
          <p:nvPr/>
        </p:nvSpPr>
        <p:spPr bwMode="auto">
          <a:xfrm>
            <a:off x="6588480" y="1897400"/>
            <a:ext cx="4888423"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dirty="0">
                <a:latin typeface="Arial" panose="020B0604020202020204" pitchFamily="34" charset="0"/>
                <a:cs typeface="Arial" panose="020B0604020202020204" pitchFamily="34" charset="0"/>
              </a:rPr>
              <a:t>Anaerobic react</a:t>
            </a:r>
          </a:p>
          <a:p>
            <a:pPr algn="ctr"/>
            <a:r>
              <a:rPr lang="en-US" altLang="en-US" sz="1800" i="1" dirty="0">
                <a:latin typeface="Arial" panose="020B0604020202020204" pitchFamily="34" charset="0"/>
                <a:cs typeface="Arial" panose="020B0604020202020204" pitchFamily="34" charset="0"/>
              </a:rPr>
              <a:t>t</a:t>
            </a:r>
            <a:r>
              <a:rPr lang="en-US" altLang="en-US" sz="1800" i="1" baseline="-25000" dirty="0">
                <a:latin typeface="Arial" panose="020B0604020202020204" pitchFamily="34" charset="0"/>
                <a:cs typeface="Arial" panose="020B0604020202020204" pitchFamily="34" charset="0"/>
              </a:rPr>
              <a:t>an</a:t>
            </a:r>
            <a:r>
              <a:rPr lang="en-US" altLang="en-US" sz="1800" i="1" dirty="0">
                <a:latin typeface="Arial" panose="020B0604020202020204" pitchFamily="34" charset="0"/>
                <a:cs typeface="Arial" panose="020B0604020202020204" pitchFamily="34" charset="0"/>
              </a:rPr>
              <a:t> </a:t>
            </a:r>
            <a:r>
              <a:rPr lang="en-US" altLang="en-US" sz="1800" dirty="0">
                <a:latin typeface="Arial" panose="020B0604020202020204" pitchFamily="34" charset="0"/>
                <a:cs typeface="Arial" panose="020B0604020202020204" pitchFamily="34" charset="0"/>
              </a:rPr>
              <a:t>= 20 minutes</a:t>
            </a:r>
          </a:p>
        </p:txBody>
      </p:sp>
      <p:sp>
        <p:nvSpPr>
          <p:cNvPr id="6" name="TextBox 60">
            <a:extLst>
              <a:ext uri="{FF2B5EF4-FFF2-40B4-BE49-F238E27FC236}">
                <a16:creationId xmlns:a16="http://schemas.microsoft.com/office/drawing/2014/main" id="{E7EEE323-48A8-40EE-AEA5-A990DAAB6635}"/>
              </a:ext>
            </a:extLst>
          </p:cNvPr>
          <p:cNvSpPr txBox="1">
            <a:spLocks noChangeArrowheads="1"/>
          </p:cNvSpPr>
          <p:nvPr/>
        </p:nvSpPr>
        <p:spPr bwMode="auto">
          <a:xfrm>
            <a:off x="6588480" y="2668015"/>
            <a:ext cx="4888423" cy="11695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dirty="0">
                <a:latin typeface="Arial" panose="020B0604020202020204" pitchFamily="34" charset="0"/>
                <a:cs typeface="Arial" panose="020B0604020202020204" pitchFamily="34" charset="0"/>
              </a:rPr>
              <a:t>Aerobic react</a:t>
            </a:r>
          </a:p>
          <a:p>
            <a:pPr algn="ctr"/>
            <a:r>
              <a:rPr lang="en-US" altLang="en-US" sz="1800" i="1" dirty="0" err="1">
                <a:latin typeface="Arial" panose="020B0604020202020204" pitchFamily="34" charset="0"/>
                <a:cs typeface="Arial" panose="020B0604020202020204" pitchFamily="34" charset="0"/>
              </a:rPr>
              <a:t>t</a:t>
            </a:r>
            <a:r>
              <a:rPr lang="en-US" altLang="en-US" sz="1800" i="1" baseline="-25000" dirty="0" err="1">
                <a:latin typeface="Arial" panose="020B0604020202020204" pitchFamily="34" charset="0"/>
                <a:cs typeface="Arial" panose="020B0604020202020204" pitchFamily="34" charset="0"/>
              </a:rPr>
              <a:t>aer</a:t>
            </a:r>
            <a:r>
              <a:rPr lang="en-US" altLang="en-US" sz="1800" i="1" dirty="0">
                <a:latin typeface="Arial" panose="020B0604020202020204" pitchFamily="34" charset="0"/>
                <a:cs typeface="Arial" panose="020B0604020202020204" pitchFamily="34" charset="0"/>
              </a:rPr>
              <a:t> </a:t>
            </a:r>
            <a:r>
              <a:rPr lang="en-US" altLang="en-US" sz="1800" dirty="0">
                <a:latin typeface="Arial" panose="020B0604020202020204" pitchFamily="34" charset="0"/>
                <a:cs typeface="Arial" panose="020B0604020202020204" pitchFamily="34" charset="0"/>
              </a:rPr>
              <a:t>= 30 – 300 minutes</a:t>
            </a:r>
          </a:p>
          <a:p>
            <a:pPr algn="ctr"/>
            <a:r>
              <a:rPr lang="en-US" altLang="en-US" sz="1600" i="1" dirty="0">
                <a:latin typeface="Arial" panose="020B0604020202020204" pitchFamily="34" charset="0"/>
                <a:cs typeface="Arial" panose="020B0604020202020204" pitchFamily="34" charset="0"/>
              </a:rPr>
              <a:t>(Stop when NH</a:t>
            </a:r>
            <a:r>
              <a:rPr lang="en-US" altLang="en-US" sz="1600" i="1" baseline="-25000" dirty="0">
                <a:latin typeface="Arial" panose="020B0604020202020204" pitchFamily="34" charset="0"/>
                <a:cs typeface="Arial" panose="020B0604020202020204" pitchFamily="34" charset="0"/>
              </a:rPr>
              <a:t>4</a:t>
            </a:r>
            <a:r>
              <a:rPr lang="en-US" altLang="en-US" sz="1600" i="1" baseline="30000" dirty="0">
                <a:latin typeface="Arial" panose="020B0604020202020204" pitchFamily="34" charset="0"/>
                <a:cs typeface="Arial" panose="020B0604020202020204" pitchFamily="34" charset="0"/>
              </a:rPr>
              <a:t>+</a:t>
            </a:r>
            <a:r>
              <a:rPr lang="en-US" altLang="en-US" sz="1600" i="1" dirty="0">
                <a:latin typeface="Arial" panose="020B0604020202020204" pitchFamily="34" charset="0"/>
                <a:cs typeface="Arial" panose="020B0604020202020204" pitchFamily="34" charset="0"/>
              </a:rPr>
              <a:t>-N &lt; 2 mg/L)</a:t>
            </a:r>
          </a:p>
          <a:p>
            <a:pPr algn="ctr"/>
            <a:r>
              <a:rPr lang="en-US" altLang="en-US" sz="1800" dirty="0">
                <a:latin typeface="Arial" panose="020B0604020202020204" pitchFamily="34" charset="0"/>
                <a:cs typeface="Arial" panose="020B0604020202020204" pitchFamily="34" charset="0"/>
              </a:rPr>
              <a:t>DO = 0.1 mgO</a:t>
            </a:r>
            <a:r>
              <a:rPr lang="en-US" altLang="en-US" sz="1800" baseline="-25000" dirty="0">
                <a:latin typeface="Arial" panose="020B0604020202020204" pitchFamily="34" charset="0"/>
                <a:cs typeface="Arial" panose="020B0604020202020204" pitchFamily="34" charset="0"/>
              </a:rPr>
              <a:t>2</a:t>
            </a:r>
            <a:r>
              <a:rPr lang="en-US" altLang="en-US" sz="1800" dirty="0">
                <a:latin typeface="Arial" panose="020B0604020202020204" pitchFamily="34" charset="0"/>
                <a:cs typeface="Arial" panose="020B0604020202020204" pitchFamily="34" charset="0"/>
              </a:rPr>
              <a:t>/L</a:t>
            </a:r>
          </a:p>
        </p:txBody>
      </p:sp>
      <p:sp>
        <p:nvSpPr>
          <p:cNvPr id="7" name="TextBox 61">
            <a:extLst>
              <a:ext uri="{FF2B5EF4-FFF2-40B4-BE49-F238E27FC236}">
                <a16:creationId xmlns:a16="http://schemas.microsoft.com/office/drawing/2014/main" id="{EDEA1677-2CCF-4546-8365-67C4F4196880}"/>
              </a:ext>
            </a:extLst>
          </p:cNvPr>
          <p:cNvSpPr txBox="1">
            <a:spLocks noChangeArrowheads="1"/>
          </p:cNvSpPr>
          <p:nvPr/>
        </p:nvSpPr>
        <p:spPr bwMode="auto">
          <a:xfrm>
            <a:off x="6575506" y="4776124"/>
            <a:ext cx="4901397"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latin typeface="Arial" panose="020B0604020202020204" pitchFamily="34" charset="0"/>
                <a:cs typeface="Arial" panose="020B0604020202020204" pitchFamily="34" charset="0"/>
              </a:rPr>
              <a:t>Settling</a:t>
            </a:r>
          </a:p>
          <a:p>
            <a:pPr algn="ctr"/>
            <a:r>
              <a:rPr lang="en-US" altLang="en-US" sz="1800" i="1">
                <a:latin typeface="Arial" panose="020B0604020202020204" pitchFamily="34" charset="0"/>
                <a:cs typeface="Arial" panose="020B0604020202020204" pitchFamily="34" charset="0"/>
              </a:rPr>
              <a:t>t</a:t>
            </a:r>
            <a:r>
              <a:rPr lang="en-US" altLang="en-US" sz="1800" i="1" baseline="-25000">
                <a:latin typeface="Arial" panose="020B0604020202020204" pitchFamily="34" charset="0"/>
                <a:cs typeface="Arial" panose="020B0604020202020204" pitchFamily="34" charset="0"/>
              </a:rPr>
              <a:t>s</a:t>
            </a:r>
            <a:r>
              <a:rPr lang="en-US" altLang="en-US" sz="1800">
                <a:latin typeface="Arial" panose="020B0604020202020204" pitchFamily="34" charset="0"/>
                <a:cs typeface="Arial" panose="020B0604020202020204" pitchFamily="34" charset="0"/>
              </a:rPr>
              <a:t> = 30 minutes</a:t>
            </a:r>
            <a:endParaRPr lang="en-US" altLang="en-US" sz="1800" i="1">
              <a:latin typeface="Arial" panose="020B0604020202020204" pitchFamily="34" charset="0"/>
              <a:cs typeface="Arial" panose="020B0604020202020204" pitchFamily="34" charset="0"/>
            </a:endParaRPr>
          </a:p>
        </p:txBody>
      </p:sp>
      <p:sp>
        <p:nvSpPr>
          <p:cNvPr id="8" name="TextBox 62">
            <a:extLst>
              <a:ext uri="{FF2B5EF4-FFF2-40B4-BE49-F238E27FC236}">
                <a16:creationId xmlns:a16="http://schemas.microsoft.com/office/drawing/2014/main" id="{268EF897-7857-4B7E-932A-213170DECC18}"/>
              </a:ext>
            </a:extLst>
          </p:cNvPr>
          <p:cNvSpPr txBox="1">
            <a:spLocks noChangeArrowheads="1"/>
          </p:cNvSpPr>
          <p:nvPr/>
        </p:nvSpPr>
        <p:spPr bwMode="auto">
          <a:xfrm>
            <a:off x="6581856" y="5582586"/>
            <a:ext cx="4895047" cy="9233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dirty="0">
                <a:latin typeface="Arial" panose="020B0604020202020204" pitchFamily="34" charset="0"/>
                <a:cs typeface="Arial" panose="020B0604020202020204" pitchFamily="34" charset="0"/>
              </a:rPr>
              <a:t>Decant</a:t>
            </a:r>
          </a:p>
          <a:p>
            <a:pPr algn="ctr"/>
            <a:r>
              <a:rPr lang="en-US" altLang="en-US" sz="1800" dirty="0">
                <a:latin typeface="Arial" panose="020B0604020202020204" pitchFamily="34" charset="0"/>
                <a:cs typeface="Arial" panose="020B0604020202020204" pitchFamily="34" charset="0"/>
              </a:rPr>
              <a:t>50% volume decant</a:t>
            </a:r>
          </a:p>
          <a:p>
            <a:pPr algn="ctr"/>
            <a:r>
              <a:rPr lang="en-US" altLang="en-US" sz="1800" i="1" dirty="0">
                <a:latin typeface="Arial" panose="020B0604020202020204" pitchFamily="34" charset="0"/>
                <a:cs typeface="Arial" panose="020B0604020202020204" pitchFamily="34" charset="0"/>
              </a:rPr>
              <a:t>t</a:t>
            </a:r>
            <a:r>
              <a:rPr lang="en-US" altLang="en-US" sz="1800" i="1" baseline="-25000" dirty="0">
                <a:latin typeface="Arial" panose="020B0604020202020204" pitchFamily="34" charset="0"/>
                <a:cs typeface="Arial" panose="020B0604020202020204" pitchFamily="34" charset="0"/>
              </a:rPr>
              <a:t>d</a:t>
            </a:r>
            <a:r>
              <a:rPr lang="en-US" altLang="en-US" sz="1800" i="1" dirty="0">
                <a:latin typeface="Arial" panose="020B0604020202020204" pitchFamily="34" charset="0"/>
                <a:cs typeface="Arial" panose="020B0604020202020204" pitchFamily="34" charset="0"/>
              </a:rPr>
              <a:t> </a:t>
            </a:r>
            <a:r>
              <a:rPr lang="en-US" altLang="en-US" sz="1800" dirty="0">
                <a:latin typeface="Arial" panose="020B0604020202020204" pitchFamily="34" charset="0"/>
                <a:cs typeface="Arial" panose="020B0604020202020204" pitchFamily="34" charset="0"/>
              </a:rPr>
              <a:t> = 4 minutes</a:t>
            </a:r>
            <a:endParaRPr lang="en-US" altLang="en-US" sz="1800" i="1" dirty="0">
              <a:latin typeface="Arial" panose="020B0604020202020204" pitchFamily="34" charset="0"/>
              <a:cs typeface="Arial" panose="020B0604020202020204" pitchFamily="34" charset="0"/>
            </a:endParaRPr>
          </a:p>
        </p:txBody>
      </p:sp>
      <p:cxnSp>
        <p:nvCxnSpPr>
          <p:cNvPr id="9" name="Connector: Curved 8">
            <a:extLst>
              <a:ext uri="{FF2B5EF4-FFF2-40B4-BE49-F238E27FC236}">
                <a16:creationId xmlns:a16="http://schemas.microsoft.com/office/drawing/2014/main" id="{43C2FA6A-F0E4-4684-B2A1-A2B563100725}"/>
              </a:ext>
            </a:extLst>
          </p:cNvPr>
          <p:cNvCxnSpPr>
            <a:cxnSpLocks/>
            <a:stCxn id="4" idx="2"/>
            <a:endCxn id="5" idx="0"/>
          </p:cNvCxnSpPr>
          <p:nvPr/>
        </p:nvCxnSpPr>
        <p:spPr>
          <a:xfrm rot="16200000" flipH="1">
            <a:off x="8950778" y="1815486"/>
            <a:ext cx="150854" cy="12974"/>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47EA66F5-DD64-4E4D-9A7A-1818B28501C0}"/>
              </a:ext>
            </a:extLst>
          </p:cNvPr>
          <p:cNvCxnSpPr>
            <a:cxnSpLocks/>
            <a:stCxn id="5" idx="2"/>
            <a:endCxn id="6" idx="0"/>
          </p:cNvCxnSpPr>
          <p:nvPr/>
        </p:nvCxnSpPr>
        <p:spPr>
          <a:xfrm rot="5400000">
            <a:off x="8970550" y="2605873"/>
            <a:ext cx="124284" cy="12700"/>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Connector: Curved 10">
            <a:extLst>
              <a:ext uri="{FF2B5EF4-FFF2-40B4-BE49-F238E27FC236}">
                <a16:creationId xmlns:a16="http://schemas.microsoft.com/office/drawing/2014/main" id="{004DAB42-F46C-4770-80DB-11C44797B3C0}"/>
              </a:ext>
            </a:extLst>
          </p:cNvPr>
          <p:cNvCxnSpPr>
            <a:cxnSpLocks/>
            <a:stCxn id="6" idx="2"/>
            <a:endCxn id="20" idx="0"/>
          </p:cNvCxnSpPr>
          <p:nvPr/>
        </p:nvCxnSpPr>
        <p:spPr>
          <a:xfrm rot="5400000">
            <a:off x="8962793" y="3907465"/>
            <a:ext cx="139799" cy="12700"/>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9518046E-E77B-42CA-88D9-58E1037BA177}"/>
              </a:ext>
            </a:extLst>
          </p:cNvPr>
          <p:cNvCxnSpPr>
            <a:cxnSpLocks/>
            <a:stCxn id="7" idx="2"/>
            <a:endCxn id="8" idx="0"/>
          </p:cNvCxnSpPr>
          <p:nvPr/>
        </p:nvCxnSpPr>
        <p:spPr>
          <a:xfrm rot="16200000" flipH="1">
            <a:off x="8947727" y="5500932"/>
            <a:ext cx="160131" cy="3175"/>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3153">
            <a:extLst>
              <a:ext uri="{FF2B5EF4-FFF2-40B4-BE49-F238E27FC236}">
                <a16:creationId xmlns:a16="http://schemas.microsoft.com/office/drawing/2014/main" id="{15844EC7-4F03-4D4A-9691-1E2F4281ADFB}"/>
              </a:ext>
            </a:extLst>
          </p:cNvPr>
          <p:cNvCxnSpPr>
            <a:cxnSpLocks/>
            <a:stCxn id="8" idx="2"/>
            <a:endCxn id="4" idx="0"/>
          </p:cNvCxnSpPr>
          <p:nvPr/>
        </p:nvCxnSpPr>
        <p:spPr bwMode="auto">
          <a:xfrm rot="5400000" flipH="1">
            <a:off x="6321698" y="3798235"/>
            <a:ext cx="5405701" cy="9662"/>
          </a:xfrm>
          <a:prstGeom prst="bentConnector5">
            <a:avLst>
              <a:gd name="adj1" fmla="val -4229"/>
              <a:gd name="adj2" fmla="val 27763134"/>
              <a:gd name="adj3" fmla="val 104229"/>
            </a:avLst>
          </a:prstGeom>
          <a:noFill/>
          <a:ln w="28575" algn="ctr">
            <a:solidFill>
              <a:schemeClr val="tx1"/>
            </a:solidFill>
            <a:prstDash val="dash"/>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59">
            <a:extLst>
              <a:ext uri="{FF2B5EF4-FFF2-40B4-BE49-F238E27FC236}">
                <a16:creationId xmlns:a16="http://schemas.microsoft.com/office/drawing/2014/main" id="{D2C8E232-C046-41AA-BB35-310DA4805917}"/>
              </a:ext>
            </a:extLst>
          </p:cNvPr>
          <p:cNvSpPr txBox="1">
            <a:spLocks noChangeArrowheads="1"/>
          </p:cNvSpPr>
          <p:nvPr/>
        </p:nvSpPr>
        <p:spPr bwMode="auto">
          <a:xfrm>
            <a:off x="6588480" y="3977365"/>
            <a:ext cx="4888423"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dirty="0">
                <a:latin typeface="Arial" panose="020B0604020202020204" pitchFamily="34" charset="0"/>
                <a:cs typeface="Arial" panose="020B0604020202020204" pitchFamily="34" charset="0"/>
              </a:rPr>
              <a:t>Anaerobic react</a:t>
            </a:r>
          </a:p>
          <a:p>
            <a:pPr algn="ctr"/>
            <a:r>
              <a:rPr lang="en-US" altLang="en-US" sz="1800" i="1" dirty="0">
                <a:latin typeface="Arial" panose="020B0604020202020204" pitchFamily="34" charset="0"/>
                <a:cs typeface="Arial" panose="020B0604020202020204" pitchFamily="34" charset="0"/>
              </a:rPr>
              <a:t>t</a:t>
            </a:r>
            <a:r>
              <a:rPr lang="en-US" altLang="en-US" sz="1800" i="1" baseline="-25000" dirty="0">
                <a:latin typeface="Arial" panose="020B0604020202020204" pitchFamily="34" charset="0"/>
                <a:cs typeface="Arial" panose="020B0604020202020204" pitchFamily="34" charset="0"/>
              </a:rPr>
              <a:t>an</a:t>
            </a:r>
            <a:r>
              <a:rPr lang="en-US" altLang="en-US" sz="1800" i="1" dirty="0">
                <a:latin typeface="Arial" panose="020B0604020202020204" pitchFamily="34" charset="0"/>
                <a:cs typeface="Arial" panose="020B0604020202020204" pitchFamily="34" charset="0"/>
              </a:rPr>
              <a:t> </a:t>
            </a:r>
            <a:r>
              <a:rPr lang="en-US" altLang="en-US" sz="1800" dirty="0">
                <a:latin typeface="Arial" panose="020B0604020202020204" pitchFamily="34" charset="0"/>
                <a:cs typeface="Arial" panose="020B0604020202020204" pitchFamily="34" charset="0"/>
              </a:rPr>
              <a:t>= 20 minutes</a:t>
            </a:r>
          </a:p>
        </p:txBody>
      </p:sp>
      <p:cxnSp>
        <p:nvCxnSpPr>
          <p:cNvPr id="38" name="Connector: Curved 37">
            <a:extLst>
              <a:ext uri="{FF2B5EF4-FFF2-40B4-BE49-F238E27FC236}">
                <a16:creationId xmlns:a16="http://schemas.microsoft.com/office/drawing/2014/main" id="{94898886-3606-4F64-A8E6-BAE53C568408}"/>
              </a:ext>
            </a:extLst>
          </p:cNvPr>
          <p:cNvCxnSpPr>
            <a:cxnSpLocks/>
            <a:stCxn id="20" idx="2"/>
            <a:endCxn id="7" idx="0"/>
          </p:cNvCxnSpPr>
          <p:nvPr/>
        </p:nvCxnSpPr>
        <p:spPr>
          <a:xfrm rot="5400000">
            <a:off x="8953235" y="4696667"/>
            <a:ext cx="152428" cy="6487"/>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D8B0CAAB-5E55-4294-8137-C592F5293A3D}"/>
              </a:ext>
            </a:extLst>
          </p:cNvPr>
          <p:cNvPicPr>
            <a:picLocks noChangeAspect="1"/>
          </p:cNvPicPr>
          <p:nvPr/>
        </p:nvPicPr>
        <p:blipFill>
          <a:blip r:embed="rId2"/>
          <a:stretch>
            <a:fillRect/>
          </a:stretch>
        </p:blipFill>
        <p:spPr>
          <a:xfrm>
            <a:off x="1433396" y="3813918"/>
            <a:ext cx="3209153" cy="3124013"/>
          </a:xfrm>
          <a:prstGeom prst="rect">
            <a:avLst/>
          </a:prstGeom>
          <a:ln>
            <a:solidFill>
              <a:schemeClr val="bg1"/>
            </a:solidFill>
          </a:ln>
        </p:spPr>
      </p:pic>
      <p:sp>
        <p:nvSpPr>
          <p:cNvPr id="57" name="Title 1">
            <a:extLst>
              <a:ext uri="{FF2B5EF4-FFF2-40B4-BE49-F238E27FC236}">
                <a16:creationId xmlns:a16="http://schemas.microsoft.com/office/drawing/2014/main" id="{9AA8AFF7-914D-4EC3-BDC2-76AF656F826B}"/>
              </a:ext>
            </a:extLst>
          </p:cNvPr>
          <p:cNvSpPr>
            <a:spLocks noGrp="1"/>
          </p:cNvSpPr>
          <p:nvPr>
            <p:ph type="title"/>
          </p:nvPr>
        </p:nvSpPr>
        <p:spPr>
          <a:xfrm>
            <a:off x="922027" y="110506"/>
            <a:ext cx="6768487" cy="799963"/>
          </a:xfrm>
        </p:spPr>
        <p:txBody>
          <a:bodyPr>
            <a:normAutofit/>
          </a:bodyPr>
          <a:lstStyle/>
          <a:p>
            <a:r>
              <a:rPr lang="en-US" sz="3600" dirty="0"/>
              <a:t>Suspended Growth SBR operation</a:t>
            </a:r>
          </a:p>
        </p:txBody>
      </p:sp>
      <p:sp>
        <p:nvSpPr>
          <p:cNvPr id="58" name="TextBox 57">
            <a:extLst>
              <a:ext uri="{FF2B5EF4-FFF2-40B4-BE49-F238E27FC236}">
                <a16:creationId xmlns:a16="http://schemas.microsoft.com/office/drawing/2014/main" id="{BE51096C-A232-40C4-8494-D06491FB093A}"/>
              </a:ext>
            </a:extLst>
          </p:cNvPr>
          <p:cNvSpPr txBox="1"/>
          <p:nvPr/>
        </p:nvSpPr>
        <p:spPr>
          <a:xfrm>
            <a:off x="245660" y="1186896"/>
            <a:ext cx="6001465" cy="2985433"/>
          </a:xfrm>
          <a:prstGeom prst="rect">
            <a:avLst/>
          </a:prstGeom>
          <a:noFill/>
        </p:spPr>
        <p:txBody>
          <a:bodyPr wrap="square" rtlCol="0">
            <a:spAutoFit/>
          </a:bodyPr>
          <a:lstStyle/>
          <a:p>
            <a:pPr marL="342900" indent="-342900">
              <a:buFont typeface="Arial" panose="020B0604020202020204" pitchFamily="34" charset="0"/>
              <a:buChar char="•"/>
            </a:pPr>
            <a:r>
              <a:rPr lang="en-US" sz="2000" dirty="0"/>
              <a:t>Biomass not intentionally wasted to preserve anammox, though biomass was lost through the effluent</a:t>
            </a:r>
          </a:p>
          <a:p>
            <a:pPr marL="800100" lvl="1" indent="-342900">
              <a:buFont typeface="Arial" panose="020B0604020202020204" pitchFamily="34" charset="0"/>
              <a:buChar char="•"/>
            </a:pPr>
            <a:r>
              <a:rPr lang="en-US" sz="2000" dirty="0"/>
              <a:t>Very long SRT: 50-99 days</a:t>
            </a:r>
          </a:p>
          <a:p>
            <a:pPr marL="800100" lvl="1" indent="-342900">
              <a:buFont typeface="Arial" panose="020B0604020202020204" pitchFamily="34" charset="0"/>
              <a:buChar char="•"/>
            </a:pPr>
            <a:r>
              <a:rPr lang="en-US" sz="2000" dirty="0"/>
              <a:t>HRT: 9 </a:t>
            </a:r>
            <a:r>
              <a:rPr lang="en-US" sz="2000" dirty="0" err="1"/>
              <a:t>hrs</a:t>
            </a:r>
            <a:r>
              <a:rPr lang="en-US" sz="2000" dirty="0"/>
              <a:t> until day ~300, then 5.4 </a:t>
            </a:r>
            <a:r>
              <a:rPr lang="en-US" sz="2000" dirty="0" err="1"/>
              <a:t>hrs</a:t>
            </a:r>
            <a:endParaRPr lang="en-US" sz="2000" dirty="0"/>
          </a:p>
          <a:p>
            <a:pPr marL="342900" indent="-342900">
              <a:buFont typeface="Arial" panose="020B0604020202020204" pitchFamily="34" charset="0"/>
              <a:buChar char="•"/>
            </a:pPr>
            <a:r>
              <a:rPr lang="en-US" sz="2000" dirty="0"/>
              <a:t>Two primary DO strategies:</a:t>
            </a:r>
          </a:p>
          <a:p>
            <a:pPr marL="800100" lvl="1" indent="-342900">
              <a:buFont typeface="Arial" panose="020B0604020202020204" pitchFamily="34" charset="0"/>
              <a:buChar char="•"/>
            </a:pPr>
            <a:r>
              <a:rPr lang="en-US" sz="2000" dirty="0"/>
              <a:t>Intermittent aeration, target DO = 1 mgO</a:t>
            </a:r>
            <a:r>
              <a:rPr lang="en-US" sz="2000" baseline="-25000" dirty="0"/>
              <a:t>2</a:t>
            </a:r>
            <a:r>
              <a:rPr lang="en-US" sz="2000" dirty="0"/>
              <a:t>/L</a:t>
            </a:r>
          </a:p>
          <a:p>
            <a:pPr marL="800100" lvl="1" indent="-342900">
              <a:buFont typeface="Arial" panose="020B0604020202020204" pitchFamily="34" charset="0"/>
              <a:buChar char="•"/>
            </a:pPr>
            <a:r>
              <a:rPr lang="en-US" sz="2000" dirty="0"/>
              <a:t>Continuous aeration, target DO = 0.1 mgO</a:t>
            </a:r>
            <a:r>
              <a:rPr lang="en-US" sz="2000" baseline="-25000" dirty="0"/>
              <a:t>2</a:t>
            </a:r>
            <a:r>
              <a:rPr lang="en-US" sz="2000" dirty="0"/>
              <a:t>/L</a:t>
            </a:r>
          </a:p>
          <a:p>
            <a:endParaRPr lang="en-US" sz="2800" dirty="0"/>
          </a:p>
        </p:txBody>
      </p:sp>
    </p:spTree>
    <p:extLst>
      <p:ext uri="{BB962C8B-B14F-4D97-AF65-F5344CB8AC3E}">
        <p14:creationId xmlns:p14="http://schemas.microsoft.com/office/powerpoint/2010/main" val="5359382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3040" y="5397997"/>
            <a:ext cx="8208912" cy="646331"/>
          </a:xfrm>
          <a:prstGeom prst="rect">
            <a:avLst/>
          </a:prstGeom>
          <a:noFill/>
        </p:spPr>
        <p:txBody>
          <a:bodyPr wrap="square" rtlCol="0">
            <a:spAutoFit/>
          </a:bodyPr>
          <a:lstStyle/>
          <a:p>
            <a:pPr marL="285750" indent="-285750">
              <a:buFont typeface="Arial"/>
              <a:buChar char="•"/>
            </a:pPr>
            <a:r>
              <a:rPr lang="en-US" dirty="0">
                <a:solidFill>
                  <a:prstClr val="black"/>
                </a:solidFill>
                <a:latin typeface="Calibri" panose="020F0502020204030204"/>
              </a:rPr>
              <a:t>This is an alternative approach to </a:t>
            </a:r>
            <a:r>
              <a:rPr lang="en-US" dirty="0" err="1">
                <a:solidFill>
                  <a:prstClr val="black"/>
                </a:solidFill>
                <a:latin typeface="Calibri" panose="020F0502020204030204"/>
              </a:rPr>
              <a:t>dPAOs</a:t>
            </a:r>
            <a:r>
              <a:rPr lang="en-US" dirty="0">
                <a:solidFill>
                  <a:prstClr val="black"/>
                </a:solidFill>
                <a:latin typeface="Calibri" panose="020F0502020204030204"/>
              </a:rPr>
              <a:t> for addressing carbon limitations for combined N and P removal from mainstream wastewater </a:t>
            </a:r>
          </a:p>
        </p:txBody>
      </p:sp>
      <p:sp>
        <p:nvSpPr>
          <p:cNvPr id="28" name="Title 1"/>
          <p:cNvSpPr txBox="1">
            <a:spLocks/>
          </p:cNvSpPr>
          <p:nvPr/>
        </p:nvSpPr>
        <p:spPr>
          <a:xfrm>
            <a:off x="2001020" y="325239"/>
            <a:ext cx="8352928" cy="1212112"/>
          </a:xfrm>
          <a:prstGeom prst="rect">
            <a:avLst/>
          </a:prstGeom>
        </p:spPr>
        <p:txBody>
          <a:bodyPr/>
          <a:lstStyle>
            <a:lvl1pPr algn="ctr" rtl="0" eaLnBrk="0" fontAlgn="base" hangingPunct="0">
              <a:spcBef>
                <a:spcPct val="0"/>
              </a:spcBef>
              <a:spcAft>
                <a:spcPct val="0"/>
              </a:spcAft>
              <a:defRPr sz="36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3600">
                <a:solidFill>
                  <a:schemeClr val="tx2"/>
                </a:solidFill>
                <a:latin typeface="Arial Black" charset="0"/>
                <a:ea typeface="MS PGothic" panose="020B0600070205080204" pitchFamily="34" charset="-128"/>
                <a:cs typeface="Arial" charset="0"/>
              </a:defRPr>
            </a:lvl2pPr>
            <a:lvl3pPr algn="ctr" rtl="0" eaLnBrk="0" fontAlgn="base" hangingPunct="0">
              <a:spcBef>
                <a:spcPct val="0"/>
              </a:spcBef>
              <a:spcAft>
                <a:spcPct val="0"/>
              </a:spcAft>
              <a:defRPr sz="3600">
                <a:solidFill>
                  <a:schemeClr val="tx2"/>
                </a:solidFill>
                <a:latin typeface="Arial Black" charset="0"/>
                <a:ea typeface="MS PGothic" panose="020B0600070205080204" pitchFamily="34" charset="-128"/>
                <a:cs typeface="Arial" charset="0"/>
              </a:defRPr>
            </a:lvl3pPr>
            <a:lvl4pPr algn="ctr" rtl="0" eaLnBrk="0" fontAlgn="base" hangingPunct="0">
              <a:spcBef>
                <a:spcPct val="0"/>
              </a:spcBef>
              <a:spcAft>
                <a:spcPct val="0"/>
              </a:spcAft>
              <a:defRPr sz="3600">
                <a:solidFill>
                  <a:schemeClr val="tx2"/>
                </a:solidFill>
                <a:latin typeface="Arial Black" charset="0"/>
                <a:ea typeface="MS PGothic" panose="020B0600070205080204" pitchFamily="34" charset="-128"/>
                <a:cs typeface="Arial" charset="0"/>
              </a:defRPr>
            </a:lvl4pPr>
            <a:lvl5pPr algn="ctr" rtl="0" eaLnBrk="0" fontAlgn="base" hangingPunct="0">
              <a:spcBef>
                <a:spcPct val="0"/>
              </a:spcBef>
              <a:spcAft>
                <a:spcPct val="0"/>
              </a:spcAft>
              <a:defRPr sz="3600">
                <a:solidFill>
                  <a:schemeClr val="tx2"/>
                </a:solidFill>
                <a:latin typeface="Arial Black" charset="0"/>
                <a:ea typeface="MS PGothic" panose="020B0600070205080204" pitchFamily="34" charset="-128"/>
                <a:cs typeface="Arial" charset="0"/>
              </a:defRPr>
            </a:lvl5pPr>
            <a:lvl6pPr marL="457200" algn="ctr" rtl="0" fontAlgn="base">
              <a:spcBef>
                <a:spcPct val="0"/>
              </a:spcBef>
              <a:spcAft>
                <a:spcPct val="0"/>
              </a:spcAft>
              <a:defRPr sz="3600">
                <a:solidFill>
                  <a:schemeClr val="tx2"/>
                </a:solidFill>
                <a:latin typeface="Arial Black" charset="0"/>
                <a:ea typeface="ＭＳ Ｐゴシック" charset="0"/>
                <a:cs typeface="Arial" charset="0"/>
              </a:defRPr>
            </a:lvl6pPr>
            <a:lvl7pPr marL="914400" algn="ctr" rtl="0" fontAlgn="base">
              <a:spcBef>
                <a:spcPct val="0"/>
              </a:spcBef>
              <a:spcAft>
                <a:spcPct val="0"/>
              </a:spcAft>
              <a:defRPr sz="3600">
                <a:solidFill>
                  <a:schemeClr val="tx2"/>
                </a:solidFill>
                <a:latin typeface="Arial Black" charset="0"/>
                <a:ea typeface="ＭＳ Ｐゴシック" charset="0"/>
                <a:cs typeface="Arial" charset="0"/>
              </a:defRPr>
            </a:lvl7pPr>
            <a:lvl8pPr marL="1371600" algn="ctr" rtl="0" fontAlgn="base">
              <a:spcBef>
                <a:spcPct val="0"/>
              </a:spcBef>
              <a:spcAft>
                <a:spcPct val="0"/>
              </a:spcAft>
              <a:defRPr sz="3600">
                <a:solidFill>
                  <a:schemeClr val="tx2"/>
                </a:solidFill>
                <a:latin typeface="Arial Black" charset="0"/>
                <a:ea typeface="ＭＳ Ｐゴシック" charset="0"/>
                <a:cs typeface="Arial" charset="0"/>
              </a:defRPr>
            </a:lvl8pPr>
            <a:lvl9pPr marL="1828800" algn="ctr" rtl="0" fontAlgn="base">
              <a:spcBef>
                <a:spcPct val="0"/>
              </a:spcBef>
              <a:spcAft>
                <a:spcPct val="0"/>
              </a:spcAft>
              <a:defRPr sz="3600">
                <a:solidFill>
                  <a:schemeClr val="tx2"/>
                </a:solidFill>
                <a:latin typeface="Arial Black" charset="0"/>
                <a:ea typeface="ＭＳ Ｐゴシック" charset="0"/>
                <a:cs typeface="Arial" charset="0"/>
              </a:defRPr>
            </a:lvl9pPr>
          </a:lstStyle>
          <a:p>
            <a:r>
              <a:rPr lang="en-US" sz="2800" b="1" kern="0" dirty="0">
                <a:solidFill>
                  <a:prstClr val="black"/>
                </a:solidFill>
                <a:latin typeface="Arial"/>
              </a:rPr>
              <a:t>Process Option 1: HRAS-P + Deammonification</a:t>
            </a:r>
            <a:br>
              <a:rPr lang="en-US" sz="2800" kern="0" dirty="0">
                <a:solidFill>
                  <a:prstClr val="black"/>
                </a:solidFill>
                <a:latin typeface="Arial"/>
              </a:rPr>
            </a:br>
            <a:r>
              <a:rPr lang="en-US" sz="1800" kern="0" dirty="0">
                <a:solidFill>
                  <a:prstClr val="black"/>
                </a:solidFill>
                <a:latin typeface="Arial"/>
              </a:rPr>
              <a:t>(</a:t>
            </a:r>
            <a:r>
              <a:rPr lang="en-US" sz="1800" dirty="0">
                <a:solidFill>
                  <a:prstClr val="black"/>
                </a:solidFill>
                <a:latin typeface="Arial"/>
              </a:rPr>
              <a:t>High-Rate Activated Sludge (HRAS) and biological P removal (stage A) and Deammonification (stage B)</a:t>
            </a:r>
          </a:p>
          <a:p>
            <a:pPr algn="l"/>
            <a:r>
              <a:rPr lang="en-US" sz="1600" kern="0" dirty="0">
                <a:solidFill>
                  <a:prstClr val="black"/>
                </a:solidFill>
                <a:latin typeface="Arial"/>
              </a:rPr>
              <a:t> </a:t>
            </a:r>
            <a:br>
              <a:rPr lang="en-US" sz="2000" kern="0" dirty="0">
                <a:solidFill>
                  <a:prstClr val="black"/>
                </a:solidFill>
                <a:latin typeface="Arial"/>
              </a:rPr>
            </a:br>
            <a:endParaRPr lang="en-US" sz="2000" kern="0" dirty="0">
              <a:solidFill>
                <a:prstClr val="black"/>
              </a:solidFill>
              <a:latin typeface="Arial"/>
            </a:endParaRPr>
          </a:p>
        </p:txBody>
      </p:sp>
      <p:grpSp>
        <p:nvGrpSpPr>
          <p:cNvPr id="23" name="Group 22"/>
          <p:cNvGrpSpPr/>
          <p:nvPr/>
        </p:nvGrpSpPr>
        <p:grpSpPr>
          <a:xfrm>
            <a:off x="1866942" y="1884802"/>
            <a:ext cx="8766012" cy="3184122"/>
            <a:chOff x="475584" y="2191308"/>
            <a:chExt cx="8766012" cy="3184122"/>
          </a:xfrm>
        </p:grpSpPr>
        <p:grpSp>
          <p:nvGrpSpPr>
            <p:cNvPr id="6" name="Group 5"/>
            <p:cNvGrpSpPr/>
            <p:nvPr/>
          </p:nvGrpSpPr>
          <p:grpSpPr>
            <a:xfrm>
              <a:off x="540822" y="2273422"/>
              <a:ext cx="8700774" cy="3042618"/>
              <a:chOff x="297408" y="2348882"/>
              <a:chExt cx="9240944" cy="3042618"/>
            </a:xfrm>
          </p:grpSpPr>
          <p:cxnSp>
            <p:nvCxnSpPr>
              <p:cNvPr id="44" name="Straight Arrow Connector 43"/>
              <p:cNvCxnSpPr/>
              <p:nvPr/>
            </p:nvCxnSpPr>
            <p:spPr>
              <a:xfrm flipV="1">
                <a:off x="7184866" y="3812477"/>
                <a:ext cx="646930" cy="2"/>
              </a:xfrm>
              <a:prstGeom prst="straightConnector1">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742777" y="3292007"/>
                <a:ext cx="2791413" cy="1066368"/>
                <a:chOff x="1162102" y="2504166"/>
                <a:chExt cx="2791413" cy="1066368"/>
              </a:xfrm>
            </p:grpSpPr>
            <p:sp>
              <p:nvSpPr>
                <p:cNvPr id="3" name="Rectangle 2"/>
                <p:cNvSpPr/>
                <p:nvPr/>
              </p:nvSpPr>
              <p:spPr>
                <a:xfrm>
                  <a:off x="1162102" y="2504166"/>
                  <a:ext cx="1293869" cy="1066368"/>
                </a:xfrm>
                <a:prstGeom prst="rect">
                  <a:avLst/>
                </a:prstGeom>
                <a:solidFill>
                  <a:schemeClr val="bg1">
                    <a:lumMod val="65000"/>
                  </a:schemeClr>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black"/>
                      </a:solidFill>
                      <a:latin typeface="Calibri"/>
                    </a:rPr>
                    <a:t>Anaerobic Zone </a:t>
                  </a:r>
                </a:p>
                <a:p>
                  <a:pPr algn="ctr" defTabSz="457200"/>
                  <a:r>
                    <a:rPr lang="en-US" sz="1400" dirty="0">
                      <a:solidFill>
                        <a:prstClr val="black"/>
                      </a:solidFill>
                      <a:latin typeface="Calibri"/>
                    </a:rPr>
                    <a:t>(P release, VFA uptake)</a:t>
                  </a:r>
                </a:p>
              </p:txBody>
            </p:sp>
            <p:sp>
              <p:nvSpPr>
                <p:cNvPr id="4" name="Rectangle 3"/>
                <p:cNvSpPr/>
                <p:nvPr/>
              </p:nvSpPr>
              <p:spPr>
                <a:xfrm>
                  <a:off x="2455982" y="2504166"/>
                  <a:ext cx="1497533" cy="1066367"/>
                </a:xfrm>
                <a:prstGeom prst="rect">
                  <a:avLst/>
                </a:prstGeom>
                <a:solidFill>
                  <a:schemeClr val="bg2">
                    <a:lumMod val="50000"/>
                  </a:schemeClr>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black"/>
                      </a:solidFill>
                      <a:latin typeface="Calibri"/>
                    </a:rPr>
                    <a:t>High Rate Aerobic Zone</a:t>
                  </a:r>
                </a:p>
                <a:p>
                  <a:pPr algn="ctr" defTabSz="457200"/>
                  <a:r>
                    <a:rPr lang="en-US" sz="1400" dirty="0">
                      <a:solidFill>
                        <a:prstClr val="black"/>
                      </a:solidFill>
                      <a:latin typeface="Calibri"/>
                    </a:rPr>
                    <a:t>(P uptake, COD removal)</a:t>
                  </a:r>
                </a:p>
              </p:txBody>
            </p:sp>
          </p:grpSp>
          <p:sp>
            <p:nvSpPr>
              <p:cNvPr id="5" name="Rectangle 4"/>
              <p:cNvSpPr/>
              <p:nvPr/>
            </p:nvSpPr>
            <p:spPr>
              <a:xfrm>
                <a:off x="5127605" y="3306617"/>
                <a:ext cx="2201043" cy="1066368"/>
              </a:xfrm>
              <a:prstGeom prst="rect">
                <a:avLst/>
              </a:prstGeom>
              <a:solidFill>
                <a:srgbClr val="9F0000"/>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black"/>
                    </a:solidFill>
                    <a:latin typeface="Calibri"/>
                  </a:rPr>
                  <a:t>Combined Nitritation and  Anammox</a:t>
                </a:r>
              </a:p>
              <a:p>
                <a:pPr algn="ctr" defTabSz="457200"/>
                <a:r>
                  <a:rPr lang="en-US" sz="1400" dirty="0">
                    <a:solidFill>
                      <a:prstClr val="black"/>
                    </a:solidFill>
                    <a:latin typeface="Calibri"/>
                  </a:rPr>
                  <a:t>(N removal)</a:t>
                </a:r>
              </a:p>
            </p:txBody>
          </p:sp>
          <p:cxnSp>
            <p:nvCxnSpPr>
              <p:cNvPr id="10" name="Straight Arrow Connector 9"/>
              <p:cNvCxnSpPr>
                <a:endCxn id="9" idx="5"/>
              </p:cNvCxnSpPr>
              <p:nvPr/>
            </p:nvCxnSpPr>
            <p:spPr>
              <a:xfrm>
                <a:off x="3534190" y="3812479"/>
                <a:ext cx="446296" cy="15340"/>
              </a:xfrm>
              <a:prstGeom prst="straightConnector1">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8406863" y="3572844"/>
                <a:ext cx="646930" cy="2"/>
              </a:xfrm>
              <a:prstGeom prst="straightConnector1">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Elbow Connector 11"/>
              <p:cNvCxnSpPr>
                <a:stCxn id="9" idx="0"/>
              </p:cNvCxnSpPr>
              <p:nvPr/>
            </p:nvCxnSpPr>
            <p:spPr>
              <a:xfrm rot="5400000" flipH="1">
                <a:off x="2089325" y="2209274"/>
                <a:ext cx="445043" cy="3810494"/>
              </a:xfrm>
              <a:prstGeom prst="bentConnector4">
                <a:avLst>
                  <a:gd name="adj1" fmla="val -116197"/>
                  <a:gd name="adj2" fmla="val 100130"/>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66011" y="4517185"/>
                <a:ext cx="1329829" cy="369332"/>
              </a:xfrm>
              <a:prstGeom prst="rect">
                <a:avLst/>
              </a:prstGeom>
              <a:noFill/>
              <a:ln>
                <a:noFill/>
              </a:ln>
            </p:spPr>
            <p:txBody>
              <a:bodyPr wrap="square" rtlCol="0">
                <a:spAutoFit/>
              </a:bodyPr>
              <a:lstStyle/>
              <a:p>
                <a:pPr defTabSz="457200"/>
                <a:r>
                  <a:rPr lang="en-US" dirty="0">
                    <a:solidFill>
                      <a:prstClr val="black"/>
                    </a:solidFill>
                    <a:latin typeface="Calibri"/>
                  </a:rPr>
                  <a:t>RAS</a:t>
                </a:r>
              </a:p>
            </p:txBody>
          </p:sp>
          <p:cxnSp>
            <p:nvCxnSpPr>
              <p:cNvPr id="14" name="Straight Arrow Connector 13"/>
              <p:cNvCxnSpPr/>
              <p:nvPr/>
            </p:nvCxnSpPr>
            <p:spPr>
              <a:xfrm flipV="1">
                <a:off x="4396789" y="3489819"/>
                <a:ext cx="646930" cy="2"/>
              </a:xfrm>
              <a:prstGeom prst="straightConnector1">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97408" y="3820149"/>
                <a:ext cx="445367" cy="7673"/>
              </a:xfrm>
              <a:prstGeom prst="straightConnector1">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19" name="Isosceles Triangle 18"/>
              <p:cNvSpPr/>
              <p:nvPr/>
            </p:nvSpPr>
            <p:spPr>
              <a:xfrm rot="10800000">
                <a:off x="7658460" y="3339205"/>
                <a:ext cx="946433" cy="1018441"/>
              </a:xfrm>
              <a:prstGeom prst="triangle">
                <a:avLst/>
              </a:prstGeom>
              <a:gradFill flip="none" rotWithShape="1">
                <a:gsLst>
                  <a:gs pos="35000">
                    <a:srgbClr val="9F0000"/>
                  </a:gs>
                  <a:gs pos="100000">
                    <a:srgbClr val="0000FF"/>
                  </a:gs>
                </a:gsLst>
                <a:lin ang="5100000" scaled="0"/>
                <a:tileRect/>
              </a:gra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sp>
            <p:nvSpPr>
              <p:cNvPr id="9" name="Isosceles Triangle 8"/>
              <p:cNvSpPr/>
              <p:nvPr/>
            </p:nvSpPr>
            <p:spPr>
              <a:xfrm rot="10800000">
                <a:off x="3743878" y="3318601"/>
                <a:ext cx="946433" cy="1018441"/>
              </a:xfrm>
              <a:prstGeom prst="triangle">
                <a:avLst/>
              </a:prstGeom>
              <a:gradFill flip="none" rotWithShape="1">
                <a:gsLst>
                  <a:gs pos="54000">
                    <a:schemeClr val="bg2">
                      <a:lumMod val="50000"/>
                    </a:schemeClr>
                  </a:gs>
                  <a:gs pos="100000">
                    <a:srgbClr val="0000FF"/>
                  </a:gs>
                </a:gsLst>
                <a:lin ang="5100000" scaled="0"/>
                <a:tileRect/>
              </a:gra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cxnSp>
            <p:nvCxnSpPr>
              <p:cNvPr id="45" name="Elbow Connector 44"/>
              <p:cNvCxnSpPr>
                <a:stCxn id="19" idx="0"/>
              </p:cNvCxnSpPr>
              <p:nvPr/>
            </p:nvCxnSpPr>
            <p:spPr>
              <a:xfrm rot="5400000" flipH="1">
                <a:off x="6007067" y="2233036"/>
                <a:ext cx="834828" cy="3414389"/>
              </a:xfrm>
              <a:prstGeom prst="bentConnector4">
                <a:avLst>
                  <a:gd name="adj1" fmla="val -58422"/>
                  <a:gd name="adj2" fmla="val 99386"/>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923604" y="4507045"/>
                <a:ext cx="1329829" cy="369332"/>
              </a:xfrm>
              <a:prstGeom prst="rect">
                <a:avLst/>
              </a:prstGeom>
              <a:noFill/>
              <a:ln>
                <a:noFill/>
              </a:ln>
            </p:spPr>
            <p:txBody>
              <a:bodyPr wrap="square" rtlCol="0">
                <a:spAutoFit/>
              </a:bodyPr>
              <a:lstStyle/>
              <a:p>
                <a:pPr defTabSz="457200"/>
                <a:r>
                  <a:rPr lang="en-US" dirty="0">
                    <a:solidFill>
                      <a:prstClr val="black"/>
                    </a:solidFill>
                    <a:latin typeface="Calibri"/>
                  </a:rPr>
                  <a:t>RAS</a:t>
                </a:r>
              </a:p>
            </p:txBody>
          </p:sp>
          <p:cxnSp>
            <p:nvCxnSpPr>
              <p:cNvPr id="51" name="Straight Arrow Connector 50"/>
              <p:cNvCxnSpPr/>
              <p:nvPr/>
            </p:nvCxnSpPr>
            <p:spPr>
              <a:xfrm>
                <a:off x="4217094" y="4540928"/>
                <a:ext cx="29" cy="775978"/>
              </a:xfrm>
              <a:prstGeom prst="straightConnector1">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8128377" y="4863502"/>
                <a:ext cx="0" cy="453404"/>
              </a:xfrm>
              <a:prstGeom prst="straightConnector1">
                <a:avLst/>
              </a:prstGeom>
              <a:ln w="381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4297269" y="5022168"/>
                <a:ext cx="1329829" cy="369332"/>
              </a:xfrm>
              <a:prstGeom prst="rect">
                <a:avLst/>
              </a:prstGeom>
              <a:noFill/>
              <a:ln>
                <a:noFill/>
              </a:ln>
            </p:spPr>
            <p:txBody>
              <a:bodyPr wrap="square" rtlCol="0">
                <a:spAutoFit/>
              </a:bodyPr>
              <a:lstStyle/>
              <a:p>
                <a:pPr defTabSz="457200"/>
                <a:r>
                  <a:rPr lang="en-US" dirty="0">
                    <a:solidFill>
                      <a:prstClr val="black"/>
                    </a:solidFill>
                    <a:latin typeface="Calibri"/>
                  </a:rPr>
                  <a:t>WAS</a:t>
                </a:r>
              </a:p>
            </p:txBody>
          </p:sp>
          <p:sp>
            <p:nvSpPr>
              <p:cNvPr id="55" name="TextBox 54"/>
              <p:cNvSpPr txBox="1"/>
              <p:nvPr/>
            </p:nvSpPr>
            <p:spPr>
              <a:xfrm>
                <a:off x="8208523" y="5010818"/>
                <a:ext cx="1329829" cy="369332"/>
              </a:xfrm>
              <a:prstGeom prst="rect">
                <a:avLst/>
              </a:prstGeom>
              <a:noFill/>
              <a:ln>
                <a:noFill/>
              </a:ln>
            </p:spPr>
            <p:txBody>
              <a:bodyPr wrap="square" rtlCol="0">
                <a:spAutoFit/>
              </a:bodyPr>
              <a:lstStyle/>
              <a:p>
                <a:pPr defTabSz="457200"/>
                <a:r>
                  <a:rPr lang="en-US" dirty="0">
                    <a:solidFill>
                      <a:prstClr val="black"/>
                    </a:solidFill>
                    <a:latin typeface="Calibri"/>
                  </a:rPr>
                  <a:t>WAS</a:t>
                </a:r>
              </a:p>
            </p:txBody>
          </p:sp>
          <p:sp>
            <p:nvSpPr>
              <p:cNvPr id="56" name="TextBox 55"/>
              <p:cNvSpPr txBox="1"/>
              <p:nvPr/>
            </p:nvSpPr>
            <p:spPr>
              <a:xfrm>
                <a:off x="1629338" y="2348882"/>
                <a:ext cx="2479932" cy="461665"/>
              </a:xfrm>
              <a:prstGeom prst="rect">
                <a:avLst/>
              </a:prstGeom>
              <a:noFill/>
              <a:ln>
                <a:noFill/>
              </a:ln>
            </p:spPr>
            <p:txBody>
              <a:bodyPr wrap="square" rtlCol="0">
                <a:spAutoFit/>
              </a:bodyPr>
              <a:lstStyle/>
              <a:p>
                <a:pPr defTabSz="457200"/>
                <a:r>
                  <a:rPr lang="en-US" sz="2400" b="1" dirty="0">
                    <a:solidFill>
                      <a:prstClr val="black"/>
                    </a:solidFill>
                    <a:latin typeface="Calibri"/>
                  </a:rPr>
                  <a:t>HRAS-P (A stage)</a:t>
                </a:r>
              </a:p>
            </p:txBody>
          </p:sp>
          <p:sp>
            <p:nvSpPr>
              <p:cNvPr id="58" name="Left Brace 57"/>
              <p:cNvSpPr/>
              <p:nvPr/>
            </p:nvSpPr>
            <p:spPr>
              <a:xfrm rot="5400000">
                <a:off x="2532320" y="1037112"/>
                <a:ext cx="341471" cy="3974511"/>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59" name="Left Brace 58"/>
              <p:cNvSpPr/>
              <p:nvPr/>
            </p:nvSpPr>
            <p:spPr>
              <a:xfrm rot="5400000">
                <a:off x="6659231" y="1030758"/>
                <a:ext cx="341471" cy="3974511"/>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60" name="TextBox 59"/>
              <p:cNvSpPr txBox="1"/>
              <p:nvPr/>
            </p:nvSpPr>
            <p:spPr>
              <a:xfrm>
                <a:off x="4923604" y="2348882"/>
                <a:ext cx="4220396" cy="461665"/>
              </a:xfrm>
              <a:prstGeom prst="rect">
                <a:avLst/>
              </a:prstGeom>
              <a:noFill/>
              <a:ln>
                <a:noFill/>
              </a:ln>
            </p:spPr>
            <p:txBody>
              <a:bodyPr wrap="square" rtlCol="0">
                <a:spAutoFit/>
              </a:bodyPr>
              <a:lstStyle/>
              <a:p>
                <a:pPr defTabSz="457200"/>
                <a:r>
                  <a:rPr lang="en-US" sz="2400" b="1" dirty="0" err="1">
                    <a:solidFill>
                      <a:prstClr val="black"/>
                    </a:solidFill>
                    <a:latin typeface="Calibri"/>
                  </a:rPr>
                  <a:t>Deammonification</a:t>
                </a:r>
                <a:r>
                  <a:rPr lang="en-US" sz="2400" b="1" dirty="0">
                    <a:solidFill>
                      <a:prstClr val="black"/>
                    </a:solidFill>
                    <a:latin typeface="Calibri"/>
                  </a:rPr>
                  <a:t> (B stage)</a:t>
                </a:r>
              </a:p>
            </p:txBody>
          </p:sp>
        </p:grpSp>
        <p:sp>
          <p:nvSpPr>
            <p:cNvPr id="30" name="Rectangle 29"/>
            <p:cNvSpPr/>
            <p:nvPr/>
          </p:nvSpPr>
          <p:spPr>
            <a:xfrm>
              <a:off x="475584" y="2191308"/>
              <a:ext cx="8394712" cy="3184122"/>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panose="020F0502020204030204"/>
              </a:endParaRPr>
            </a:p>
          </p:txBody>
        </p:sp>
      </p:grpSp>
    </p:spTree>
    <p:extLst>
      <p:ext uri="{BB962C8B-B14F-4D97-AF65-F5344CB8AC3E}">
        <p14:creationId xmlns:p14="http://schemas.microsoft.com/office/powerpoint/2010/main" val="164211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6ABBF-F0C3-5F45-85CB-E1B0F549901A}"/>
              </a:ext>
            </a:extLst>
          </p:cNvPr>
          <p:cNvSpPr>
            <a:spLocks noGrp="1"/>
          </p:cNvSpPr>
          <p:nvPr>
            <p:ph type="title"/>
          </p:nvPr>
        </p:nvSpPr>
        <p:spPr/>
        <p:txBody>
          <a:bodyPr/>
          <a:lstStyle/>
          <a:p>
            <a:r>
              <a:rPr lang="en-US" dirty="0"/>
              <a:t>[paralleled by steep drop in anammox activity]</a:t>
            </a:r>
          </a:p>
        </p:txBody>
      </p:sp>
      <p:pic>
        <p:nvPicPr>
          <p:cNvPr id="4" name="Picture 3">
            <a:extLst>
              <a:ext uri="{FF2B5EF4-FFF2-40B4-BE49-F238E27FC236}">
                <a16:creationId xmlns:a16="http://schemas.microsoft.com/office/drawing/2014/main" id="{3EA71535-E0DB-DD4E-8BEE-F48828F7997F}"/>
              </a:ext>
            </a:extLst>
          </p:cNvPr>
          <p:cNvPicPr/>
          <p:nvPr/>
        </p:nvPicPr>
        <p:blipFill>
          <a:blip r:embed="rId2"/>
          <a:stretch>
            <a:fillRect/>
          </a:stretch>
        </p:blipFill>
        <p:spPr>
          <a:xfrm>
            <a:off x="2057400" y="1981200"/>
            <a:ext cx="8229600" cy="4114800"/>
          </a:xfrm>
          <a:prstGeom prst="rect">
            <a:avLst/>
          </a:prstGeom>
        </p:spPr>
      </p:pic>
    </p:spTree>
    <p:extLst>
      <p:ext uri="{BB962C8B-B14F-4D97-AF65-F5344CB8AC3E}">
        <p14:creationId xmlns:p14="http://schemas.microsoft.com/office/powerpoint/2010/main" val="214837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2CEA7-9062-8B4B-B268-7B4017ABE592}"/>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C509C3A3-3D80-0241-8DA9-A1367A6FE0FA}"/>
              </a:ext>
            </a:extLst>
          </p:cNvPr>
          <p:cNvPicPr/>
          <p:nvPr/>
        </p:nvPicPr>
        <p:blipFill>
          <a:blip r:embed="rId3"/>
          <a:stretch>
            <a:fillRect/>
          </a:stretch>
        </p:blipFill>
        <p:spPr>
          <a:xfrm>
            <a:off x="2362200" y="1600200"/>
            <a:ext cx="8458200" cy="3886200"/>
          </a:xfrm>
          <a:prstGeom prst="rect">
            <a:avLst/>
          </a:prstGeom>
        </p:spPr>
      </p:pic>
    </p:spTree>
    <p:extLst>
      <p:ext uri="{BB962C8B-B14F-4D97-AF65-F5344CB8AC3E}">
        <p14:creationId xmlns:p14="http://schemas.microsoft.com/office/powerpoint/2010/main" val="11689736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570" y="252007"/>
            <a:ext cx="10515600" cy="1325563"/>
          </a:xfrm>
        </p:spPr>
        <p:txBody>
          <a:bodyPr>
            <a:normAutofit/>
          </a:bodyPr>
          <a:lstStyle/>
          <a:p>
            <a:r>
              <a:rPr lang="en-US" sz="3600" dirty="0"/>
              <a:t>Mainstream </a:t>
            </a:r>
            <a:r>
              <a:rPr lang="en-US" sz="3600" dirty="0" err="1"/>
              <a:t>Deammonification</a:t>
            </a:r>
            <a:r>
              <a:rPr lang="en-US" sz="3600" dirty="0"/>
              <a:t> Challenges</a:t>
            </a:r>
            <a:br>
              <a:rPr lang="en-US" sz="3600" dirty="0"/>
            </a:br>
            <a:r>
              <a:rPr lang="en-US" sz="2400" dirty="0"/>
              <a:t>Carbonaceous, Cold, Dilute, Dynamic</a:t>
            </a:r>
          </a:p>
        </p:txBody>
      </p:sp>
      <p:graphicFrame>
        <p:nvGraphicFramePr>
          <p:cNvPr id="7" name="Table 6">
            <a:extLst>
              <a:ext uri="{FF2B5EF4-FFF2-40B4-BE49-F238E27FC236}">
                <a16:creationId xmlns:a16="http://schemas.microsoft.com/office/drawing/2014/main" id="{6A5B2A2F-DBA2-4DA0-9D39-9ABA585544B1}"/>
              </a:ext>
            </a:extLst>
          </p:cNvPr>
          <p:cNvGraphicFramePr>
            <a:graphicFrameLocks noGrp="1"/>
          </p:cNvGraphicFramePr>
          <p:nvPr/>
        </p:nvGraphicFramePr>
        <p:xfrm>
          <a:off x="266700" y="1448978"/>
          <a:ext cx="11658600" cy="3960043"/>
        </p:xfrm>
        <a:graphic>
          <a:graphicData uri="http://schemas.openxmlformats.org/drawingml/2006/table">
            <a:tbl>
              <a:tblPr firstRow="1" bandRow="1">
                <a:tableStyleId>{5C22544A-7EE6-4342-B048-85BDC9FD1C3A}</a:tableStyleId>
              </a:tblPr>
              <a:tblGrid>
                <a:gridCol w="2466430">
                  <a:extLst>
                    <a:ext uri="{9D8B030D-6E8A-4147-A177-3AD203B41FA5}">
                      <a16:colId xmlns:a16="http://schemas.microsoft.com/office/drawing/2014/main" val="3059802757"/>
                    </a:ext>
                  </a:extLst>
                </a:gridCol>
                <a:gridCol w="1988159">
                  <a:extLst>
                    <a:ext uri="{9D8B030D-6E8A-4147-A177-3AD203B41FA5}">
                      <a16:colId xmlns:a16="http://schemas.microsoft.com/office/drawing/2014/main" val="2233750790"/>
                    </a:ext>
                  </a:extLst>
                </a:gridCol>
                <a:gridCol w="2503609">
                  <a:extLst>
                    <a:ext uri="{9D8B030D-6E8A-4147-A177-3AD203B41FA5}">
                      <a16:colId xmlns:a16="http://schemas.microsoft.com/office/drawing/2014/main" val="3053639677"/>
                    </a:ext>
                  </a:extLst>
                </a:gridCol>
                <a:gridCol w="4700402">
                  <a:extLst>
                    <a:ext uri="{9D8B030D-6E8A-4147-A177-3AD203B41FA5}">
                      <a16:colId xmlns:a16="http://schemas.microsoft.com/office/drawing/2014/main" val="678429082"/>
                    </a:ext>
                  </a:extLst>
                </a:gridCol>
              </a:tblGrid>
              <a:tr h="782340">
                <a:tc>
                  <a:txBody>
                    <a:bodyPr/>
                    <a:lstStyle/>
                    <a:p>
                      <a:endParaRPr lang="en-US" sz="2400" dirty="0"/>
                    </a:p>
                  </a:txBody>
                  <a:tcPr/>
                </a:tc>
                <a:tc>
                  <a:txBody>
                    <a:bodyPr/>
                    <a:lstStyle/>
                    <a:p>
                      <a:pPr algn="ctr"/>
                      <a:r>
                        <a:rPr lang="en-US" sz="2400" dirty="0" err="1"/>
                        <a:t>Sidestream</a:t>
                      </a:r>
                      <a:endParaRPr lang="en-US" sz="2400" dirty="0"/>
                    </a:p>
                  </a:txBody>
                  <a:tcPr/>
                </a:tc>
                <a:tc>
                  <a:txBody>
                    <a:bodyPr/>
                    <a:lstStyle/>
                    <a:p>
                      <a:pPr algn="ctr"/>
                      <a:r>
                        <a:rPr lang="en-US" sz="2400" dirty="0"/>
                        <a:t>Mainstream (Chicago)</a:t>
                      </a:r>
                    </a:p>
                  </a:txBody>
                  <a:tcPr/>
                </a:tc>
                <a:tc>
                  <a:txBody>
                    <a:bodyPr/>
                    <a:lstStyle/>
                    <a:p>
                      <a:pPr algn="ctr"/>
                      <a:r>
                        <a:rPr lang="en-US" sz="2400" dirty="0"/>
                        <a:t>Mainstream Consequence</a:t>
                      </a:r>
                    </a:p>
                  </a:txBody>
                  <a:tcPr/>
                </a:tc>
                <a:extLst>
                  <a:ext uri="{0D108BD9-81ED-4DB2-BD59-A6C34878D82A}">
                    <a16:rowId xmlns:a16="http://schemas.microsoft.com/office/drawing/2014/main" val="949846327"/>
                  </a:ext>
                </a:extLst>
              </a:tr>
              <a:tr h="541212">
                <a:tc>
                  <a:txBody>
                    <a:bodyPr/>
                    <a:lstStyle/>
                    <a:p>
                      <a:r>
                        <a:rPr lang="en-US" sz="2400" dirty="0" err="1"/>
                        <a:t>cBOD:N</a:t>
                      </a:r>
                      <a:endParaRPr lang="en-US" sz="2400" dirty="0"/>
                    </a:p>
                  </a:txBody>
                  <a:tcPr/>
                </a:tc>
                <a:tc>
                  <a:txBody>
                    <a:bodyPr/>
                    <a:lstStyle/>
                    <a:p>
                      <a:pPr algn="ctr"/>
                      <a:r>
                        <a:rPr lang="en-US" sz="2400" dirty="0"/>
                        <a:t>&lt;1</a:t>
                      </a:r>
                    </a:p>
                  </a:txBody>
                  <a:tcPr/>
                </a:tc>
                <a:tc>
                  <a:txBody>
                    <a:bodyPr/>
                    <a:lstStyle/>
                    <a:p>
                      <a:pPr algn="ctr"/>
                      <a:r>
                        <a:rPr lang="en-US" sz="2400" dirty="0"/>
                        <a:t>&gt;4</a:t>
                      </a:r>
                    </a:p>
                  </a:txBody>
                  <a:tcPr/>
                </a:tc>
                <a:tc>
                  <a:txBody>
                    <a:bodyPr/>
                    <a:lstStyle/>
                    <a:p>
                      <a:r>
                        <a:rPr lang="en-US" sz="2400" dirty="0"/>
                        <a:t>-Heterotrophic competition</a:t>
                      </a:r>
                    </a:p>
                  </a:txBody>
                  <a:tcPr/>
                </a:tc>
                <a:extLst>
                  <a:ext uri="{0D108BD9-81ED-4DB2-BD59-A6C34878D82A}">
                    <a16:rowId xmlns:a16="http://schemas.microsoft.com/office/drawing/2014/main" val="3762809881"/>
                  </a:ext>
                </a:extLst>
              </a:tr>
              <a:tr h="1095249">
                <a:tc>
                  <a:txBody>
                    <a:bodyPr/>
                    <a:lstStyle/>
                    <a:p>
                      <a:r>
                        <a:rPr lang="en-US" sz="2400" dirty="0"/>
                        <a:t>Temperature (°C)</a:t>
                      </a:r>
                    </a:p>
                  </a:txBody>
                  <a:tcPr/>
                </a:tc>
                <a:tc>
                  <a:txBody>
                    <a:bodyPr/>
                    <a:lstStyle/>
                    <a:p>
                      <a:pPr algn="ctr"/>
                      <a:r>
                        <a:rPr lang="en-US" sz="2400" dirty="0"/>
                        <a:t>30-35</a:t>
                      </a:r>
                    </a:p>
                  </a:txBody>
                  <a:tcPr/>
                </a:tc>
                <a:tc>
                  <a:txBody>
                    <a:bodyPr/>
                    <a:lstStyle/>
                    <a:p>
                      <a:pPr algn="ctr"/>
                      <a:r>
                        <a:rPr lang="en-US" sz="2400" dirty="0"/>
                        <a:t>10-23</a:t>
                      </a:r>
                    </a:p>
                  </a:txBody>
                  <a:tcPr/>
                </a:tc>
                <a:tc>
                  <a:txBody>
                    <a:bodyPr/>
                    <a:lstStyle/>
                    <a:p>
                      <a:r>
                        <a:rPr lang="en-US" sz="2400" dirty="0"/>
                        <a:t>-Lower growth rates</a:t>
                      </a:r>
                    </a:p>
                    <a:p>
                      <a:r>
                        <a:rPr lang="en-US" sz="2400" dirty="0"/>
                        <a:t>-Lower selective pressure against nitrite oxidizing organisms</a:t>
                      </a:r>
                    </a:p>
                  </a:txBody>
                  <a:tcPr/>
                </a:tc>
                <a:extLst>
                  <a:ext uri="{0D108BD9-81ED-4DB2-BD59-A6C34878D82A}">
                    <a16:rowId xmlns:a16="http://schemas.microsoft.com/office/drawing/2014/main" val="680878461"/>
                  </a:ext>
                </a:extLst>
              </a:tr>
              <a:tr h="1407151">
                <a:tc>
                  <a:txBody>
                    <a:bodyPr/>
                    <a:lstStyle/>
                    <a:p>
                      <a:r>
                        <a:rPr lang="en-US" sz="2400" dirty="0" err="1"/>
                        <a:t>TKN</a:t>
                      </a:r>
                      <a:r>
                        <a:rPr lang="en-US" sz="2400" baseline="-25000" dirty="0" err="1"/>
                        <a:t>x,Influent</a:t>
                      </a:r>
                      <a:endParaRPr lang="en-US" sz="2400" baseline="-25000" dirty="0"/>
                    </a:p>
                  </a:txBody>
                  <a:tcPr/>
                </a:tc>
                <a:tc>
                  <a:txBody>
                    <a:bodyPr/>
                    <a:lstStyle/>
                    <a:p>
                      <a:pPr algn="ctr"/>
                      <a:r>
                        <a:rPr lang="en-US" sz="2400" dirty="0"/>
                        <a:t>500-1000</a:t>
                      </a:r>
                    </a:p>
                  </a:txBody>
                  <a:tcPr/>
                </a:tc>
                <a:tc>
                  <a:txBody>
                    <a:bodyPr/>
                    <a:lstStyle/>
                    <a:p>
                      <a:pPr algn="ctr"/>
                      <a:r>
                        <a:rPr lang="en-US" sz="2400" dirty="0"/>
                        <a:t>7-21</a:t>
                      </a:r>
                    </a:p>
                  </a:txBody>
                  <a:tcPr/>
                </a:tc>
                <a:tc>
                  <a:txBody>
                    <a:bodyPr/>
                    <a:lstStyle/>
                    <a:p>
                      <a:r>
                        <a:rPr lang="en-US" sz="2400" dirty="0"/>
                        <a:t>-Lower surface loading rate</a:t>
                      </a:r>
                    </a:p>
                    <a:p>
                      <a:r>
                        <a:rPr lang="en-US" sz="2400" dirty="0"/>
                        <a:t>-Lower selective pressure against nitrite oxidizing organisms</a:t>
                      </a:r>
                    </a:p>
                  </a:txBody>
                  <a:tcPr/>
                </a:tc>
                <a:extLst>
                  <a:ext uri="{0D108BD9-81ED-4DB2-BD59-A6C34878D82A}">
                    <a16:rowId xmlns:a16="http://schemas.microsoft.com/office/drawing/2014/main" val="1822874565"/>
                  </a:ext>
                </a:extLst>
              </a:tr>
            </a:tbl>
          </a:graphicData>
        </a:graphic>
      </p:graphicFrame>
    </p:spTree>
    <p:extLst>
      <p:ext uri="{BB962C8B-B14F-4D97-AF65-F5344CB8AC3E}">
        <p14:creationId xmlns:p14="http://schemas.microsoft.com/office/powerpoint/2010/main" val="3148262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2286000" y="1560897"/>
            <a:ext cx="2057400" cy="108012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 name="TextBox 4"/>
          <p:cNvSpPr txBox="1"/>
          <p:nvPr/>
        </p:nvSpPr>
        <p:spPr>
          <a:xfrm>
            <a:off x="2423592" y="1553927"/>
            <a:ext cx="1981200"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Arial"/>
                <a:ea typeface="Osaka"/>
                <a:cs typeface="Osaka"/>
              </a:rPr>
              <a:t>Wastewater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Osaka"/>
                <a:cs typeface="Osaka"/>
              </a:rPr>
              <a:t>BOD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Osaka"/>
                <a:cs typeface="Osaka"/>
              </a:rPr>
              <a:t>Nutrients (N, 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Osaka"/>
              <a:cs typeface="Osaka"/>
            </a:endParaRPr>
          </a:p>
        </p:txBody>
      </p:sp>
      <p:cxnSp>
        <p:nvCxnSpPr>
          <p:cNvPr id="7" name="Straight Arrow Connector 6"/>
          <p:cNvCxnSpPr/>
          <p:nvPr/>
        </p:nvCxnSpPr>
        <p:spPr bwMode="auto">
          <a:xfrm>
            <a:off x="4367808" y="1920937"/>
            <a:ext cx="648072"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1" name="Rectangle 10"/>
          <p:cNvSpPr/>
          <p:nvPr/>
        </p:nvSpPr>
        <p:spPr bwMode="auto">
          <a:xfrm>
            <a:off x="7608171" y="1488889"/>
            <a:ext cx="2355273" cy="115212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13" name="TextBox 12"/>
          <p:cNvSpPr txBox="1"/>
          <p:nvPr/>
        </p:nvSpPr>
        <p:spPr>
          <a:xfrm>
            <a:off x="7890216" y="1512702"/>
            <a:ext cx="18010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Osaka"/>
                <a:cs typeface="Osaka"/>
              </a:rPr>
              <a:t>Disposal to receiving water body</a:t>
            </a:r>
          </a:p>
        </p:txBody>
      </p:sp>
      <p:cxnSp>
        <p:nvCxnSpPr>
          <p:cNvPr id="17" name="Straight Arrow Connector 16"/>
          <p:cNvCxnSpPr/>
          <p:nvPr/>
        </p:nvCxnSpPr>
        <p:spPr bwMode="auto">
          <a:xfrm>
            <a:off x="5951984" y="5737361"/>
            <a:ext cx="0" cy="288032"/>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8" name="Rectangle 17"/>
          <p:cNvSpPr/>
          <p:nvPr/>
        </p:nvSpPr>
        <p:spPr bwMode="auto">
          <a:xfrm>
            <a:off x="3863754" y="6025434"/>
            <a:ext cx="4032448" cy="35593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Arial" charset="0"/>
                <a:ea typeface="ＭＳ Ｐゴシック" charset="-128"/>
                <a:cs typeface="ＭＳ Ｐゴシック" charset="-128"/>
              </a:rPr>
              <a:t>Energy, Nutrients, Materials, Platform Chemicals</a:t>
            </a:r>
          </a:p>
        </p:txBody>
      </p:sp>
      <p:sp>
        <p:nvSpPr>
          <p:cNvPr id="3" name="Diamond 2"/>
          <p:cNvSpPr/>
          <p:nvPr/>
        </p:nvSpPr>
        <p:spPr bwMode="auto">
          <a:xfrm>
            <a:off x="5015881" y="1056841"/>
            <a:ext cx="2016224" cy="1656184"/>
          </a:xfrm>
          <a:prstGeom prst="diamon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21" name="TextBox 20"/>
          <p:cNvSpPr txBox="1"/>
          <p:nvPr/>
        </p:nvSpPr>
        <p:spPr>
          <a:xfrm>
            <a:off x="5015880" y="1560900"/>
            <a:ext cx="1981200"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Arial"/>
                <a:ea typeface="Osaka"/>
                <a:cs typeface="Osaka"/>
              </a:rPr>
              <a:t>Centralized WWTP</a:t>
            </a:r>
            <a:endParaRPr kumimoji="0" lang="en-US" sz="1800" b="0" i="0" u="none" strike="noStrike" kern="1200" cap="none" spc="0" normalizeH="0" baseline="0" noProof="0" dirty="0">
              <a:ln>
                <a:noFill/>
              </a:ln>
              <a:solidFill>
                <a:srgbClr val="FFFFFF"/>
              </a:solidFill>
              <a:effectLst/>
              <a:uLnTx/>
              <a:uFillTx/>
              <a:latin typeface="Arial"/>
              <a:ea typeface="Osaka"/>
              <a:cs typeface="Osak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Osaka"/>
              <a:cs typeface="Osaka"/>
            </a:endParaRPr>
          </a:p>
        </p:txBody>
      </p:sp>
      <p:cxnSp>
        <p:nvCxnSpPr>
          <p:cNvPr id="28" name="Straight Arrow Connector 27"/>
          <p:cNvCxnSpPr/>
          <p:nvPr/>
        </p:nvCxnSpPr>
        <p:spPr bwMode="auto">
          <a:xfrm flipV="1">
            <a:off x="6023992" y="2713025"/>
            <a:ext cx="0" cy="43204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34" name="Rounded Rectangle 33"/>
          <p:cNvSpPr/>
          <p:nvPr/>
        </p:nvSpPr>
        <p:spPr bwMode="auto">
          <a:xfrm>
            <a:off x="1703512" y="1056841"/>
            <a:ext cx="1800200" cy="432048"/>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35" name="TextBox 34"/>
          <p:cNvSpPr txBox="1"/>
          <p:nvPr/>
        </p:nvSpPr>
        <p:spPr>
          <a:xfrm>
            <a:off x="1775520" y="976121"/>
            <a:ext cx="2304256"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a:ea typeface="Osaka"/>
                <a:cs typeface="Osaka"/>
              </a:rPr>
              <a:t>Current</a:t>
            </a:r>
          </a:p>
        </p:txBody>
      </p:sp>
      <p:grpSp>
        <p:nvGrpSpPr>
          <p:cNvPr id="44" name="Group 43"/>
          <p:cNvGrpSpPr/>
          <p:nvPr/>
        </p:nvGrpSpPr>
        <p:grpSpPr>
          <a:xfrm>
            <a:off x="1775521" y="3505113"/>
            <a:ext cx="1800200" cy="584776"/>
            <a:chOff x="395536" y="3276272"/>
            <a:chExt cx="1800200" cy="584776"/>
          </a:xfrm>
        </p:grpSpPr>
        <p:sp>
          <p:nvSpPr>
            <p:cNvPr id="36" name="Rounded Rectangle 35"/>
            <p:cNvSpPr/>
            <p:nvPr/>
          </p:nvSpPr>
          <p:spPr bwMode="auto">
            <a:xfrm>
              <a:off x="395536" y="3356992"/>
              <a:ext cx="1800200" cy="432048"/>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37" name="TextBox 36"/>
            <p:cNvSpPr txBox="1"/>
            <p:nvPr/>
          </p:nvSpPr>
          <p:spPr>
            <a:xfrm>
              <a:off x="467544" y="3276272"/>
              <a:ext cx="1584176"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a:ea typeface="Osaka"/>
                  <a:cs typeface="Osaka"/>
                </a:rPr>
                <a:t>Future</a:t>
              </a:r>
              <a:endParaRPr kumimoji="0" lang="en-US" sz="2000" b="0" i="0" u="none" strike="noStrike" kern="1200" cap="none" spc="0" normalizeH="0" baseline="0" noProof="0" dirty="0">
                <a:ln>
                  <a:noFill/>
                </a:ln>
                <a:solidFill>
                  <a:prstClr val="black"/>
                </a:solidFill>
                <a:effectLst/>
                <a:uLnTx/>
                <a:uFillTx/>
                <a:latin typeface="Arial"/>
                <a:ea typeface="Osaka"/>
                <a:cs typeface="Osaka"/>
              </a:endParaRPr>
            </a:p>
          </p:txBody>
        </p:sp>
      </p:grpSp>
      <p:sp>
        <p:nvSpPr>
          <p:cNvPr id="45" name="Rounded Rectangle 44"/>
          <p:cNvSpPr/>
          <p:nvPr/>
        </p:nvSpPr>
        <p:spPr bwMode="auto">
          <a:xfrm>
            <a:off x="2207568" y="4441217"/>
            <a:ext cx="2057400" cy="115212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46" name="TextBox 45"/>
          <p:cNvSpPr txBox="1"/>
          <p:nvPr/>
        </p:nvSpPr>
        <p:spPr>
          <a:xfrm>
            <a:off x="2345160" y="4578263"/>
            <a:ext cx="1981200"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Arial"/>
                <a:ea typeface="Osaka"/>
                <a:cs typeface="Osaka"/>
              </a:rPr>
              <a:t>“Used”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Osaka"/>
                <a:cs typeface="Osaka"/>
              </a:rPr>
              <a:t>BOD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Osaka"/>
                <a:cs typeface="Osaka"/>
              </a:rPr>
              <a:t>Nutrients (N, 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Osaka"/>
              <a:cs typeface="Osaka"/>
            </a:endParaRPr>
          </a:p>
        </p:txBody>
      </p:sp>
      <p:cxnSp>
        <p:nvCxnSpPr>
          <p:cNvPr id="47" name="Straight Arrow Connector 46"/>
          <p:cNvCxnSpPr/>
          <p:nvPr/>
        </p:nvCxnSpPr>
        <p:spPr bwMode="auto">
          <a:xfrm>
            <a:off x="4295800" y="4945273"/>
            <a:ext cx="641648"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49" name="Rectangle 48"/>
          <p:cNvSpPr/>
          <p:nvPr/>
        </p:nvSpPr>
        <p:spPr bwMode="auto">
          <a:xfrm>
            <a:off x="7529739" y="4441217"/>
            <a:ext cx="2355273" cy="115212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0" name="TextBox 49"/>
          <p:cNvSpPr txBox="1"/>
          <p:nvPr/>
        </p:nvSpPr>
        <p:spPr>
          <a:xfrm>
            <a:off x="7811784" y="4537033"/>
            <a:ext cx="18010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Osaka"/>
                <a:cs typeface="Osaka"/>
              </a:rPr>
              <a:t>Clean </a:t>
            </a:r>
            <a:r>
              <a:rPr kumimoji="0" lang="en-US" sz="2000" b="1" i="0" u="none" strike="noStrike" kern="1200" cap="none" spc="0" normalizeH="0" baseline="0" noProof="0" dirty="0">
                <a:ln>
                  <a:noFill/>
                </a:ln>
                <a:solidFill>
                  <a:srgbClr val="FFFF00"/>
                </a:solidFill>
                <a:effectLst/>
                <a:uLnTx/>
                <a:uFillTx/>
                <a:latin typeface="Arial"/>
                <a:ea typeface="Osaka"/>
                <a:cs typeface="Osaka"/>
              </a:rPr>
              <a:t>Water</a:t>
            </a:r>
            <a:r>
              <a:rPr kumimoji="0" lang="en-US" sz="2000" b="0" i="0" u="none" strike="noStrike" kern="1200" cap="none" spc="0" normalizeH="0" baseline="0" noProof="0" dirty="0">
                <a:ln>
                  <a:noFill/>
                </a:ln>
                <a:solidFill>
                  <a:prstClr val="white"/>
                </a:solidFill>
                <a:effectLst/>
                <a:uLnTx/>
                <a:uFillTx/>
                <a:latin typeface="Arial"/>
                <a:ea typeface="Osaka"/>
                <a:cs typeface="Osaka"/>
              </a:rPr>
              <a:t> </a:t>
            </a:r>
            <a:r>
              <a:rPr kumimoji="0" lang="en-US" sz="2000" b="0" i="0" u="none" strike="noStrike" kern="1200" cap="none" spc="0" normalizeH="0" baseline="0" noProof="0" dirty="0">
                <a:ln>
                  <a:noFill/>
                </a:ln>
                <a:solidFill>
                  <a:srgbClr val="FFFFFF"/>
                </a:solidFill>
                <a:effectLst/>
                <a:uLnTx/>
                <a:uFillTx/>
                <a:latin typeface="Arial"/>
                <a:ea typeface="Osaka"/>
                <a:cs typeface="Osaka"/>
              </a:rPr>
              <a:t>for Reuse</a:t>
            </a:r>
          </a:p>
        </p:txBody>
      </p:sp>
      <p:sp>
        <p:nvSpPr>
          <p:cNvPr id="51" name="Diamond 50"/>
          <p:cNvSpPr/>
          <p:nvPr/>
        </p:nvSpPr>
        <p:spPr bwMode="auto">
          <a:xfrm>
            <a:off x="4937449" y="4081177"/>
            <a:ext cx="2016224" cy="1656184"/>
          </a:xfrm>
          <a:prstGeom prst="diamon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2" name="TextBox 51"/>
          <p:cNvSpPr txBox="1"/>
          <p:nvPr/>
        </p:nvSpPr>
        <p:spPr>
          <a:xfrm>
            <a:off x="4937448" y="4628205"/>
            <a:ext cx="19812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Arial"/>
                <a:ea typeface="Osaka"/>
                <a:cs typeface="Osaka"/>
              </a:rPr>
              <a:t>“</a:t>
            </a:r>
            <a:r>
              <a:rPr kumimoji="0" lang="en-US" sz="2000" b="1" i="0" u="sng" strike="noStrike" kern="1200" cap="none" spc="0" normalizeH="0" baseline="0" noProof="0" dirty="0" err="1">
                <a:ln>
                  <a:noFill/>
                </a:ln>
                <a:solidFill>
                  <a:srgbClr val="FFFFFF"/>
                </a:solidFill>
                <a:effectLst/>
                <a:uLnTx/>
                <a:uFillTx/>
                <a:latin typeface="Arial"/>
                <a:ea typeface="Osaka"/>
                <a:cs typeface="Osaka"/>
              </a:rPr>
              <a:t>Biorefinery</a:t>
            </a:r>
            <a:r>
              <a:rPr kumimoji="0" lang="en-US" sz="2000" b="1" i="0" u="sng" strike="noStrike" kern="1200" cap="none" spc="0" normalizeH="0" baseline="0" noProof="0" dirty="0">
                <a:ln>
                  <a:noFill/>
                </a:ln>
                <a:solidFill>
                  <a:srgbClr val="FFFFFF"/>
                </a:solidFill>
                <a:effectLst/>
                <a:uLnTx/>
                <a:uFillTx/>
                <a:latin typeface="Arial"/>
                <a:ea typeface="Osaka"/>
                <a:cs typeface="Osaka"/>
              </a:rPr>
              <a:t>”</a:t>
            </a:r>
            <a:endParaRPr kumimoji="0" lang="en-US" sz="1800" b="0" i="0" u="none" strike="noStrike" kern="1200" cap="none" spc="0" normalizeH="0" baseline="0" noProof="0" dirty="0">
              <a:ln>
                <a:noFill/>
              </a:ln>
              <a:solidFill>
                <a:srgbClr val="FFFFFF"/>
              </a:solidFill>
              <a:effectLst/>
              <a:uLnTx/>
              <a:uFillTx/>
              <a:latin typeface="Arial"/>
              <a:ea typeface="Osaka"/>
              <a:cs typeface="Osak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Osaka"/>
              <a:cs typeface="Osaka"/>
            </a:endParaRPr>
          </a:p>
        </p:txBody>
      </p:sp>
      <p:cxnSp>
        <p:nvCxnSpPr>
          <p:cNvPr id="58" name="Straight Arrow Connector 57"/>
          <p:cNvCxnSpPr/>
          <p:nvPr/>
        </p:nvCxnSpPr>
        <p:spPr bwMode="auto">
          <a:xfrm>
            <a:off x="7032105" y="1848929"/>
            <a:ext cx="576064"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grpSp>
        <p:nvGrpSpPr>
          <p:cNvPr id="75" name="Group 74"/>
          <p:cNvGrpSpPr/>
          <p:nvPr/>
        </p:nvGrpSpPr>
        <p:grpSpPr>
          <a:xfrm>
            <a:off x="1919536" y="1920958"/>
            <a:ext cx="3240360" cy="1233428"/>
            <a:chOff x="395536" y="1700808"/>
            <a:chExt cx="3240360" cy="1233428"/>
          </a:xfrm>
        </p:grpSpPr>
        <p:sp>
          <p:nvSpPr>
            <p:cNvPr id="60" name="Rectangle 59"/>
            <p:cNvSpPr/>
            <p:nvPr/>
          </p:nvSpPr>
          <p:spPr bwMode="auto">
            <a:xfrm>
              <a:off x="899592" y="1700808"/>
              <a:ext cx="1728192" cy="5760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cxnSp>
          <p:nvCxnSpPr>
            <p:cNvPr id="62" name="Straight Connector 61"/>
            <p:cNvCxnSpPr/>
            <p:nvPr/>
          </p:nvCxnSpPr>
          <p:spPr bwMode="auto">
            <a:xfrm flipV="1">
              <a:off x="1403648" y="2276872"/>
              <a:ext cx="360040" cy="36004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63" name="TextBox 62"/>
            <p:cNvSpPr txBox="1"/>
            <p:nvPr/>
          </p:nvSpPr>
          <p:spPr>
            <a:xfrm>
              <a:off x="395536" y="2564904"/>
              <a:ext cx="3240360"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Osaka"/>
                  <a:cs typeface="Osaka"/>
                </a:rPr>
                <a:t>“Misplaced Resources”</a:t>
              </a:r>
            </a:p>
          </p:txBody>
        </p:sp>
      </p:grpSp>
      <p:cxnSp>
        <p:nvCxnSpPr>
          <p:cNvPr id="65" name="Straight Arrow Connector 64"/>
          <p:cNvCxnSpPr/>
          <p:nvPr/>
        </p:nvCxnSpPr>
        <p:spPr bwMode="auto">
          <a:xfrm>
            <a:off x="6960096" y="4873265"/>
            <a:ext cx="576064"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69" name="Straight Connector 68"/>
          <p:cNvCxnSpPr>
            <a:cxnSpLocks/>
          </p:cNvCxnSpPr>
          <p:nvPr/>
        </p:nvCxnSpPr>
        <p:spPr bwMode="auto">
          <a:xfrm flipV="1">
            <a:off x="8760296" y="5593345"/>
            <a:ext cx="0" cy="100811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flipH="1">
            <a:off x="3143672" y="6601457"/>
            <a:ext cx="561662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73" name="Straight Arrow Connector 72"/>
          <p:cNvCxnSpPr/>
          <p:nvPr/>
        </p:nvCxnSpPr>
        <p:spPr bwMode="auto">
          <a:xfrm flipV="1">
            <a:off x="3143672" y="5593345"/>
            <a:ext cx="0" cy="1008112"/>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38" name="Title 1">
            <a:extLst>
              <a:ext uri="{FF2B5EF4-FFF2-40B4-BE49-F238E27FC236}">
                <a16:creationId xmlns:a16="http://schemas.microsoft.com/office/drawing/2014/main" id="{07E99042-C28F-5A46-B92F-16DE7BE808C3}"/>
              </a:ext>
            </a:extLst>
          </p:cNvPr>
          <p:cNvSpPr>
            <a:spLocks noGrp="1"/>
          </p:cNvSpPr>
          <p:nvPr>
            <p:ph type="title"/>
          </p:nvPr>
        </p:nvSpPr>
        <p:spPr>
          <a:xfrm>
            <a:off x="1127448" y="-171400"/>
            <a:ext cx="9865096" cy="1143000"/>
          </a:xfrm>
        </p:spPr>
        <p:txBody>
          <a:bodyPr/>
          <a:lstStyle/>
          <a:p>
            <a:r>
              <a:rPr lang="en-US" sz="3400" b="1" dirty="0">
                <a:solidFill>
                  <a:srgbClr val="0070C0"/>
                </a:solidFill>
              </a:rPr>
              <a:t>A Paradigm Shift Towards Resource Recovery</a:t>
            </a:r>
          </a:p>
        </p:txBody>
      </p:sp>
      <p:sp>
        <p:nvSpPr>
          <p:cNvPr id="39" name="TextBox 38">
            <a:extLst>
              <a:ext uri="{FF2B5EF4-FFF2-40B4-BE49-F238E27FC236}">
                <a16:creationId xmlns:a16="http://schemas.microsoft.com/office/drawing/2014/main" id="{EEC0AC01-A8FD-BF4C-AAAB-BD9DAF95636F}"/>
              </a:ext>
            </a:extLst>
          </p:cNvPr>
          <p:cNvSpPr txBox="1"/>
          <p:nvPr/>
        </p:nvSpPr>
        <p:spPr>
          <a:xfrm>
            <a:off x="3575721" y="3537038"/>
            <a:ext cx="65527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mn-cs"/>
              </a:rPr>
              <a:t>Energy Positive Wastewater Treatment </a:t>
            </a:r>
            <a:r>
              <a:rPr kumimoji="0" lang="en-US" sz="1800" b="0" i="0" u="none" strike="noStrike" kern="1200" cap="none" spc="0" normalizeH="0" baseline="0" noProof="0" dirty="0">
                <a:ln>
                  <a:noFill/>
                </a:ln>
                <a:solidFill>
                  <a:prstClr val="black"/>
                </a:solidFill>
                <a:effectLst/>
                <a:uLnTx/>
                <a:uFillTx/>
                <a:latin typeface="Arial"/>
                <a:ea typeface="+mn-ea"/>
                <a:cs typeface="+mn-cs"/>
              </a:rPr>
              <a:t>by rerouting “misplaced resources” and closing the engineered water cycle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87F066C0-B078-1141-A411-7D505116A3C2}"/>
              </a:ext>
            </a:extLst>
          </p:cNvPr>
          <p:cNvSpPr/>
          <p:nvPr/>
        </p:nvSpPr>
        <p:spPr bwMode="auto">
          <a:xfrm>
            <a:off x="4404793" y="3068920"/>
            <a:ext cx="3406992" cy="50820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Energy, Money, Chemicals (e.g. to drive P or N removal)</a:t>
            </a:r>
          </a:p>
        </p:txBody>
      </p:sp>
    </p:spTree>
    <p:extLst>
      <p:ext uri="{BB962C8B-B14F-4D97-AF65-F5344CB8AC3E}">
        <p14:creationId xmlns:p14="http://schemas.microsoft.com/office/powerpoint/2010/main" val="255939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5" grpId="0" animBg="1"/>
      <p:bldP spid="46" grpId="0"/>
      <p:bldP spid="49" grpId="0" animBg="1"/>
      <p:bldP spid="50" grpId="0"/>
      <p:bldP spid="51" grpId="0" animBg="1"/>
      <p:bldP spid="52" grpId="0"/>
      <p:bldP spid="3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1B747-947F-234C-AA7A-76FC437D80D8}"/>
              </a:ext>
            </a:extLst>
          </p:cNvPr>
          <p:cNvSpPr>
            <a:spLocks noGrp="1"/>
          </p:cNvSpPr>
          <p:nvPr>
            <p:ph type="title"/>
          </p:nvPr>
        </p:nvSpPr>
        <p:spPr/>
        <p:txBody>
          <a:bodyPr/>
          <a:lstStyle/>
          <a:p>
            <a:endParaRPr lang="en-US"/>
          </a:p>
        </p:txBody>
      </p:sp>
      <p:graphicFrame>
        <p:nvGraphicFramePr>
          <p:cNvPr id="8" name="Table 7">
            <a:extLst>
              <a:ext uri="{FF2B5EF4-FFF2-40B4-BE49-F238E27FC236}">
                <a16:creationId xmlns:a16="http://schemas.microsoft.com/office/drawing/2014/main" id="{D30763D7-95AA-2F48-AD72-BBE8ADFAA7CC}"/>
              </a:ext>
            </a:extLst>
          </p:cNvPr>
          <p:cNvGraphicFramePr>
            <a:graphicFrameLocks noGrp="1"/>
          </p:cNvGraphicFramePr>
          <p:nvPr>
            <p:extLst>
              <p:ext uri="{D42A27DB-BD31-4B8C-83A1-F6EECF244321}">
                <p14:modId xmlns:p14="http://schemas.microsoft.com/office/powerpoint/2010/main" val="2213738968"/>
              </p:ext>
            </p:extLst>
          </p:nvPr>
        </p:nvGraphicFramePr>
        <p:xfrm>
          <a:off x="1828800" y="1947385"/>
          <a:ext cx="10134603" cy="2056321"/>
        </p:xfrm>
        <a:graphic>
          <a:graphicData uri="http://schemas.openxmlformats.org/drawingml/2006/table">
            <a:tbl>
              <a:tblPr firstRow="1" firstCol="1" bandRow="1"/>
              <a:tblGrid>
                <a:gridCol w="2098021">
                  <a:extLst>
                    <a:ext uri="{9D8B030D-6E8A-4147-A177-3AD203B41FA5}">
                      <a16:colId xmlns:a16="http://schemas.microsoft.com/office/drawing/2014/main" val="2355530052"/>
                    </a:ext>
                  </a:extLst>
                </a:gridCol>
                <a:gridCol w="1242494">
                  <a:extLst>
                    <a:ext uri="{9D8B030D-6E8A-4147-A177-3AD203B41FA5}">
                      <a16:colId xmlns:a16="http://schemas.microsoft.com/office/drawing/2014/main" val="2440026507"/>
                    </a:ext>
                  </a:extLst>
                </a:gridCol>
                <a:gridCol w="392796">
                  <a:extLst>
                    <a:ext uri="{9D8B030D-6E8A-4147-A177-3AD203B41FA5}">
                      <a16:colId xmlns:a16="http://schemas.microsoft.com/office/drawing/2014/main" val="2372584446"/>
                    </a:ext>
                  </a:extLst>
                </a:gridCol>
                <a:gridCol w="572292">
                  <a:extLst>
                    <a:ext uri="{9D8B030D-6E8A-4147-A177-3AD203B41FA5}">
                      <a16:colId xmlns:a16="http://schemas.microsoft.com/office/drawing/2014/main" val="93065271"/>
                    </a:ext>
                  </a:extLst>
                </a:gridCol>
                <a:gridCol w="1213355">
                  <a:extLst>
                    <a:ext uri="{9D8B030D-6E8A-4147-A177-3AD203B41FA5}">
                      <a16:colId xmlns:a16="http://schemas.microsoft.com/office/drawing/2014/main" val="3636785727"/>
                    </a:ext>
                  </a:extLst>
                </a:gridCol>
                <a:gridCol w="392796">
                  <a:extLst>
                    <a:ext uri="{9D8B030D-6E8A-4147-A177-3AD203B41FA5}">
                      <a16:colId xmlns:a16="http://schemas.microsoft.com/office/drawing/2014/main" val="1688395446"/>
                    </a:ext>
                  </a:extLst>
                </a:gridCol>
                <a:gridCol w="572292">
                  <a:extLst>
                    <a:ext uri="{9D8B030D-6E8A-4147-A177-3AD203B41FA5}">
                      <a16:colId xmlns:a16="http://schemas.microsoft.com/office/drawing/2014/main" val="964062119"/>
                    </a:ext>
                  </a:extLst>
                </a:gridCol>
                <a:gridCol w="1173727">
                  <a:extLst>
                    <a:ext uri="{9D8B030D-6E8A-4147-A177-3AD203B41FA5}">
                      <a16:colId xmlns:a16="http://schemas.microsoft.com/office/drawing/2014/main" val="470967294"/>
                    </a:ext>
                  </a:extLst>
                </a:gridCol>
                <a:gridCol w="392796">
                  <a:extLst>
                    <a:ext uri="{9D8B030D-6E8A-4147-A177-3AD203B41FA5}">
                      <a16:colId xmlns:a16="http://schemas.microsoft.com/office/drawing/2014/main" val="3518606919"/>
                    </a:ext>
                  </a:extLst>
                </a:gridCol>
                <a:gridCol w="172504">
                  <a:extLst>
                    <a:ext uri="{9D8B030D-6E8A-4147-A177-3AD203B41FA5}">
                      <a16:colId xmlns:a16="http://schemas.microsoft.com/office/drawing/2014/main" val="2393595971"/>
                    </a:ext>
                  </a:extLst>
                </a:gridCol>
                <a:gridCol w="172504">
                  <a:extLst>
                    <a:ext uri="{9D8B030D-6E8A-4147-A177-3AD203B41FA5}">
                      <a16:colId xmlns:a16="http://schemas.microsoft.com/office/drawing/2014/main" val="4108653482"/>
                    </a:ext>
                  </a:extLst>
                </a:gridCol>
                <a:gridCol w="1049010">
                  <a:extLst>
                    <a:ext uri="{9D8B030D-6E8A-4147-A177-3AD203B41FA5}">
                      <a16:colId xmlns:a16="http://schemas.microsoft.com/office/drawing/2014/main" val="606494256"/>
                    </a:ext>
                  </a:extLst>
                </a:gridCol>
                <a:gridCol w="172504">
                  <a:extLst>
                    <a:ext uri="{9D8B030D-6E8A-4147-A177-3AD203B41FA5}">
                      <a16:colId xmlns:a16="http://schemas.microsoft.com/office/drawing/2014/main" val="1917598416"/>
                    </a:ext>
                  </a:extLst>
                </a:gridCol>
                <a:gridCol w="172504">
                  <a:extLst>
                    <a:ext uri="{9D8B030D-6E8A-4147-A177-3AD203B41FA5}">
                      <a16:colId xmlns:a16="http://schemas.microsoft.com/office/drawing/2014/main" val="1305367571"/>
                    </a:ext>
                  </a:extLst>
                </a:gridCol>
                <a:gridCol w="172504">
                  <a:extLst>
                    <a:ext uri="{9D8B030D-6E8A-4147-A177-3AD203B41FA5}">
                      <a16:colId xmlns:a16="http://schemas.microsoft.com/office/drawing/2014/main" val="1314780698"/>
                    </a:ext>
                  </a:extLst>
                </a:gridCol>
                <a:gridCol w="172504">
                  <a:extLst>
                    <a:ext uri="{9D8B030D-6E8A-4147-A177-3AD203B41FA5}">
                      <a16:colId xmlns:a16="http://schemas.microsoft.com/office/drawing/2014/main" val="1820968789"/>
                    </a:ext>
                  </a:extLst>
                </a:gridCol>
              </a:tblGrid>
              <a:tr h="210820">
                <a:tc>
                  <a:txBody>
                    <a:bodyPr/>
                    <a:lstStyle/>
                    <a:p>
                      <a:pPr marL="0" marR="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102235" marR="0" algn="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Primary effluent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100330" marR="0" algn="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A-stage effluent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171450" marR="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Reactor effluent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5">
                  <a:txBody>
                    <a:bodyPr/>
                    <a:lstStyle/>
                    <a:p>
                      <a:pPr marL="8255" marR="0" algn="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O'Brien effluent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just">
                        <a:lnSpc>
                          <a:spcPct val="107000"/>
                        </a:lnSpc>
                        <a:spcBef>
                          <a:spcPts val="0"/>
                        </a:spcBef>
                        <a:spcAft>
                          <a:spcPts val="1000"/>
                        </a:spcAft>
                      </a:pPr>
                      <a:r>
                        <a:rPr lang="en-US" sz="1200">
                          <a:effectLst/>
                          <a:latin typeface="Times" pitchFamily="2"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359906256"/>
                  </a:ext>
                </a:extLst>
              </a:tr>
              <a:tr h="182880">
                <a:tc>
                  <a:txBody>
                    <a:bodyPr/>
                    <a:lstStyle/>
                    <a:p>
                      <a:pPr marL="0" marR="0" algn="ctr">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TKN </a:t>
                      </a:r>
                      <a:r>
                        <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(mgN/L)</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20.6</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l">
                        <a:lnSpc>
                          <a:spcPct val="107000"/>
                        </a:lnSpc>
                        <a:spcBef>
                          <a:spcPts val="0"/>
                        </a:spcBef>
                        <a:spcAft>
                          <a:spcPts val="0"/>
                        </a:spcAft>
                      </a:pPr>
                      <a:r>
                        <a:rPr lang="en-US" sz="11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16.5</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indent="4191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l">
                        <a:lnSpc>
                          <a:spcPct val="107000"/>
                        </a:lnSpc>
                        <a:spcBef>
                          <a:spcPts val="0"/>
                        </a:spcBef>
                        <a:spcAft>
                          <a:spcPts val="0"/>
                        </a:spcAft>
                      </a:pPr>
                      <a:r>
                        <a:rPr lang="en-US" sz="11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2">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4171788454"/>
                  </a:ext>
                </a:extLst>
              </a:tr>
              <a:tr h="198120">
                <a:tc>
                  <a:txBody>
                    <a:bodyPr/>
                    <a:lstStyle/>
                    <a:p>
                      <a:pPr marL="0" marR="0" algn="ctr">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t>
                      </a:r>
                      <a:r>
                        <a:rPr lang="en-US" sz="10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10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(mgN/L)</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15.5</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l">
                        <a:lnSpc>
                          <a:spcPct val="107000"/>
                        </a:lnSpc>
                        <a:spcBef>
                          <a:spcPts val="0"/>
                        </a:spcBef>
                        <a:spcAft>
                          <a:spcPts val="0"/>
                        </a:spcAft>
                      </a:pPr>
                      <a:r>
                        <a:rPr lang="en-US" sz="11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14.3</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gridSpan="2">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tc>
                  <a:txBody>
                    <a:bodyPr/>
                    <a:lstStyle/>
                    <a:p>
                      <a:pPr marL="0" marR="0" indent="419100" algn="l">
                        <a:lnSpc>
                          <a:spcPct val="107000"/>
                        </a:lnSpc>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a:t>
                      </a:r>
                      <a:endParaRPr lang="en-US" sz="1200" dirty="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gridSpan="2">
                  <a:txBody>
                    <a:bodyPr/>
                    <a:lstStyle/>
                    <a:p>
                      <a:pPr marL="0" marR="0" algn="l">
                        <a:lnSpc>
                          <a:spcPct val="107000"/>
                        </a:lnSpc>
                        <a:spcBef>
                          <a:spcPts val="0"/>
                        </a:spcBef>
                        <a:spcAft>
                          <a:spcPts val="0"/>
                        </a:spcAft>
                      </a:pPr>
                      <a:r>
                        <a:rPr lang="en-US" sz="11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tc gridSpan="2">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080354735"/>
                  </a:ext>
                </a:extLst>
              </a:tr>
              <a:tr h="213360">
                <a:tc>
                  <a:txBody>
                    <a:bodyPr/>
                    <a:lstStyle/>
                    <a:p>
                      <a:pPr marL="0" marR="0" algn="ctr">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a:t>
                      </a:r>
                      <a:r>
                        <a:rPr lang="en-US" sz="10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(mgN/L)</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100"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l">
                        <a:lnSpc>
                          <a:spcPct val="107000"/>
                        </a:lnSpc>
                        <a:spcBef>
                          <a:spcPts val="0"/>
                        </a:spcBef>
                        <a:spcAft>
                          <a:spcPts val="0"/>
                        </a:spcAft>
                      </a:pPr>
                      <a:r>
                        <a:rPr lang="en-US" sz="11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a:t>
                      </a:r>
                      <a:r>
                        <a:rPr lang="en-US" sz="1100"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7.2</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gridSpan="2">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tc>
                  <a:txBody>
                    <a:bodyPr/>
                    <a:lstStyle/>
                    <a:p>
                      <a:pPr marL="0" marR="0" indent="4191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7.4</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gridSpan="2">
                  <a:txBody>
                    <a:bodyPr/>
                    <a:lstStyle/>
                    <a:p>
                      <a:pPr marL="0" marR="0" algn="l">
                        <a:lnSpc>
                          <a:spcPct val="107000"/>
                        </a:lnSpc>
                        <a:spcBef>
                          <a:spcPts val="0"/>
                        </a:spcBef>
                        <a:spcAft>
                          <a:spcPts val="0"/>
                        </a:spcAft>
                      </a:pPr>
                      <a:r>
                        <a:rPr lang="en-US" sz="11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tc gridSpan="2">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2284695940"/>
                  </a:ext>
                </a:extLst>
              </a:tr>
              <a:tr h="182880">
                <a:tc>
                  <a:txBody>
                    <a:bodyPr/>
                    <a:lstStyle/>
                    <a:p>
                      <a:pPr marL="0" marR="0" algn="ctr">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COD </a:t>
                      </a:r>
                      <a:r>
                        <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(mgCOD/L)</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141</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l">
                        <a:lnSpc>
                          <a:spcPct val="107000"/>
                        </a:lnSpc>
                        <a:spcBef>
                          <a:spcPts val="0"/>
                        </a:spcBef>
                        <a:spcAft>
                          <a:spcPts val="0"/>
                        </a:spcAft>
                      </a:pPr>
                      <a:r>
                        <a:rPr lang="en-US" sz="11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gridSpan="2">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tc gridSpan="5">
                  <a:txBody>
                    <a:bodyPr/>
                    <a:lstStyle/>
                    <a:p>
                      <a:pPr marL="0" marR="0" indent="342900" algn="ctr">
                        <a:lnSpc>
                          <a:spcPct val="107000"/>
                        </a:lnSpc>
                        <a:spcBef>
                          <a:spcPts val="0"/>
                        </a:spcBef>
                        <a:spcAft>
                          <a:spcPts val="0"/>
                        </a:spcAft>
                      </a:pPr>
                      <a:r>
                        <a:rPr lang="en-US" sz="9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not available</a:t>
                      </a:r>
                      <a:r>
                        <a:rPr lang="en-US" sz="900"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5495340"/>
                  </a:ext>
                </a:extLst>
              </a:tr>
              <a:tr h="182880">
                <a:tc>
                  <a:txBody>
                    <a:bodyPr/>
                    <a:lstStyle/>
                    <a:p>
                      <a:pPr marL="0" marR="0" algn="ctr">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sCOD </a:t>
                      </a:r>
                      <a:r>
                        <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(mgCOD/L)</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l">
                        <a:lnSpc>
                          <a:spcPct val="107000"/>
                        </a:lnSpc>
                        <a:spcBef>
                          <a:spcPts val="0"/>
                        </a:spcBef>
                        <a:spcAft>
                          <a:spcPts val="0"/>
                        </a:spcAft>
                      </a:pPr>
                      <a:r>
                        <a:rPr lang="en-US" sz="11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gridSpan="2">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tc gridSpan="5">
                  <a:txBody>
                    <a:bodyPr/>
                    <a:lstStyle/>
                    <a:p>
                      <a:pPr marL="0" marR="0" indent="342900" algn="ctr">
                        <a:lnSpc>
                          <a:spcPct val="107000"/>
                        </a:lnSpc>
                        <a:spcBef>
                          <a:spcPts val="0"/>
                        </a:spcBef>
                        <a:spcAft>
                          <a:spcPts val="0"/>
                        </a:spcAft>
                      </a:pPr>
                      <a:r>
                        <a:rPr lang="en-US" sz="9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not available</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0510047"/>
                  </a:ext>
                </a:extLst>
              </a:tr>
              <a:tr h="182880">
                <a:tc>
                  <a:txBody>
                    <a:bodyPr/>
                    <a:lstStyle/>
                    <a:p>
                      <a:pPr marL="0" marR="0" algn="ctr">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alkalinity (meq/L)</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l">
                        <a:lnSpc>
                          <a:spcPct val="107000"/>
                        </a:lnSpc>
                        <a:spcBef>
                          <a:spcPts val="0"/>
                        </a:spcBef>
                        <a:spcAft>
                          <a:spcPts val="0"/>
                        </a:spcAft>
                      </a:pPr>
                      <a:r>
                        <a:rPr lang="en-US" sz="11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gridSpan="2">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tc gridSpan="5">
                  <a:txBody>
                    <a:bodyPr/>
                    <a:lstStyle/>
                    <a:p>
                      <a:pPr marL="0" marR="0" indent="342900" algn="ctr">
                        <a:lnSpc>
                          <a:spcPct val="107000"/>
                        </a:lnSpc>
                        <a:spcBef>
                          <a:spcPts val="0"/>
                        </a:spcBef>
                        <a:spcAft>
                          <a:spcPts val="0"/>
                        </a:spcAft>
                      </a:pPr>
                      <a:r>
                        <a:rPr lang="en-US" sz="9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not available</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92478452"/>
                  </a:ext>
                </a:extLst>
              </a:tr>
              <a:tr h="186690">
                <a:tc>
                  <a:txBody>
                    <a:bodyPr/>
                    <a:lstStyle/>
                    <a:p>
                      <a:pPr marL="0" marR="0" algn="ctr">
                        <a:lnSpc>
                          <a:spcPct val="107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TSS (mg/L)</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indent="27940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L="0" marR="0" indent="741680" algn="l">
                        <a:lnSpc>
                          <a:spcPct val="107000"/>
                        </a:lnSpc>
                        <a:spcBef>
                          <a:spcPts val="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35957554"/>
                  </a:ext>
                </a:extLst>
              </a:tr>
              <a:tr h="194310">
                <a:tc gridSpan="15">
                  <a:txBody>
                    <a:bodyPr/>
                    <a:lstStyle/>
                    <a:p>
                      <a:pPr marL="0" marR="0" algn="l">
                        <a:lnSpc>
                          <a:spcPct val="107000"/>
                        </a:lnSpc>
                        <a:spcBef>
                          <a:spcPts val="0"/>
                        </a:spcBef>
                        <a:spcAft>
                          <a:spcPts val="0"/>
                        </a:spcAft>
                      </a:pPr>
                      <a:r>
                        <a:rPr lang="en-US" sz="1000"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a:t>
                      </a:r>
                      <a:r>
                        <a:rPr lang="en-US" sz="10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 primary effluent was at or below detection limit of 0.15 mgN/L in 93% of samples</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just">
                        <a:lnSpc>
                          <a:spcPct val="107000"/>
                        </a:lnSpc>
                        <a:spcBef>
                          <a:spcPts val="0"/>
                        </a:spcBef>
                        <a:spcAft>
                          <a:spcPts val="1000"/>
                        </a:spcAft>
                      </a:pPr>
                      <a:r>
                        <a:rPr lang="en-US" sz="1200">
                          <a:effectLst/>
                          <a:latin typeface="Times" pitchFamily="2" charset="0"/>
                          <a:ea typeface="Times New Roman" panose="02020603050405020304" pitchFamily="18" charset="0"/>
                          <a:cs typeface="Times New Roman" panose="02020603050405020304" pitchFamily="18"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14035727"/>
                  </a:ext>
                </a:extLst>
              </a:tr>
              <a:tr h="154305">
                <a:tc gridSpan="13">
                  <a:txBody>
                    <a:bodyPr/>
                    <a:lstStyle/>
                    <a:p>
                      <a:pPr marL="0" marR="0" algn="l">
                        <a:lnSpc>
                          <a:spcPct val="107000"/>
                        </a:lnSpc>
                        <a:spcBef>
                          <a:spcPts val="0"/>
                        </a:spcBef>
                        <a:spcAft>
                          <a:spcPts val="0"/>
                        </a:spcAft>
                      </a:pPr>
                      <a:r>
                        <a:rPr lang="en-US" sz="1000"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a:t>
                      </a:r>
                      <a:r>
                        <a:rPr lang="en-US" sz="10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 A-stage effluent was at or below detection limit of 0.15 mgN/L in 54% of samples</a:t>
                      </a:r>
                      <a:endParaRPr lang="en-US" sz="1200">
                        <a:effectLst/>
                        <a:latin typeface="Times" pitchFamily="2" charset="0"/>
                        <a:ea typeface="Times New Roman" panose="02020603050405020304" pitchFamily="18" charset="0"/>
                        <a:cs typeface="Times New Roman" panose="02020603050405020304" pitchFamily="18" charset="0"/>
                      </a:endParaRPr>
                    </a:p>
                    <a:p>
                      <a:pPr marL="0" marR="0" algn="l">
                        <a:lnSpc>
                          <a:spcPct val="107000"/>
                        </a:lnSpc>
                        <a:spcBef>
                          <a:spcPts val="0"/>
                        </a:spcBef>
                        <a:spcAft>
                          <a:spcPts val="0"/>
                        </a:spcAft>
                      </a:pPr>
                      <a:r>
                        <a:rPr lang="en-US" sz="1000" i="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COD not measured, but BOD</a:t>
                      </a:r>
                      <a:r>
                        <a:rPr lang="en-US" sz="10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 O’Brien WRP effluent = 5.7 ± 2.9 mgBOD/L</a:t>
                      </a:r>
                      <a:endParaRPr lang="en-US" sz="1200">
                        <a:effectLst/>
                        <a:latin typeface="Times" pitchFamily="2"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tc>
                  <a:txBody>
                    <a:bodyPr/>
                    <a:lstStyle/>
                    <a:p>
                      <a:pPr marL="0" marR="0" algn="just">
                        <a:lnSpc>
                          <a:spcPct val="107000"/>
                        </a:lnSpc>
                        <a:spcBef>
                          <a:spcPts val="0"/>
                        </a:spcBef>
                        <a:spcAft>
                          <a:spcPts val="1000"/>
                        </a:spcAft>
                      </a:pPr>
                      <a:r>
                        <a:rPr lang="en-US" sz="1200" dirty="0">
                          <a:effectLst/>
                          <a:latin typeface="Times" pitchFamily="2"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716556885"/>
                  </a:ext>
                </a:extLst>
              </a:tr>
            </a:tbl>
          </a:graphicData>
        </a:graphic>
      </p:graphicFrame>
    </p:spTree>
    <p:extLst>
      <p:ext uri="{BB962C8B-B14F-4D97-AF65-F5344CB8AC3E}">
        <p14:creationId xmlns:p14="http://schemas.microsoft.com/office/powerpoint/2010/main" val="25042566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309837" cy="1325563"/>
          </a:xfrm>
        </p:spPr>
        <p:txBody>
          <a:bodyPr>
            <a:normAutofit/>
          </a:bodyPr>
          <a:lstStyle/>
          <a:p>
            <a:r>
              <a:rPr lang="en-US" sz="3600" dirty="0"/>
              <a:t>HRAS-P/</a:t>
            </a:r>
            <a:r>
              <a:rPr lang="en-US" sz="3600" dirty="0" err="1"/>
              <a:t>Deammonification</a:t>
            </a:r>
            <a:r>
              <a:rPr lang="en-US" sz="3600" dirty="0"/>
              <a:t> 2-Sludge Process</a:t>
            </a:r>
            <a:endParaRPr lang="en-US" sz="2400" dirty="0"/>
          </a:p>
        </p:txBody>
      </p:sp>
      <p:pic>
        <p:nvPicPr>
          <p:cNvPr id="5" name="Picture 4">
            <a:extLst>
              <a:ext uri="{FF2B5EF4-FFF2-40B4-BE49-F238E27FC236}">
                <a16:creationId xmlns:a16="http://schemas.microsoft.com/office/drawing/2014/main" id="{97997706-E4CD-4D25-866E-9D70762872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493" t="6248" r="3726" b="19923"/>
          <a:stretch/>
        </p:blipFill>
        <p:spPr>
          <a:xfrm>
            <a:off x="3556000" y="967595"/>
            <a:ext cx="7629236" cy="5322370"/>
          </a:xfrm>
          <a:prstGeom prst="rect">
            <a:avLst/>
          </a:prstGeom>
        </p:spPr>
      </p:pic>
      <p:sp>
        <p:nvSpPr>
          <p:cNvPr id="3" name="TextBox 2">
            <a:extLst>
              <a:ext uri="{FF2B5EF4-FFF2-40B4-BE49-F238E27FC236}">
                <a16:creationId xmlns:a16="http://schemas.microsoft.com/office/drawing/2014/main" id="{B51DA1CB-CAA5-4358-B3EA-0176DA5AAEB6}"/>
              </a:ext>
            </a:extLst>
          </p:cNvPr>
          <p:cNvSpPr txBox="1"/>
          <p:nvPr/>
        </p:nvSpPr>
        <p:spPr>
          <a:xfrm>
            <a:off x="8652119" y="1122073"/>
            <a:ext cx="2382981" cy="646331"/>
          </a:xfrm>
          <a:prstGeom prst="rect">
            <a:avLst/>
          </a:prstGeom>
          <a:solidFill>
            <a:schemeClr val="accent2">
              <a:lumMod val="60000"/>
              <a:lumOff val="40000"/>
            </a:schemeClr>
          </a:solidFill>
          <a:ln>
            <a:solidFill>
              <a:schemeClr val="tx1"/>
            </a:solidFill>
          </a:ln>
        </p:spPr>
        <p:txBody>
          <a:bodyPr wrap="square" rtlCol="0">
            <a:spAutoFit/>
          </a:bodyPr>
          <a:lstStyle/>
          <a:p>
            <a:pPr algn="ctr"/>
            <a:r>
              <a:rPr lang="en-US" dirty="0"/>
              <a:t>2x </a:t>
            </a:r>
            <a:r>
              <a:rPr lang="en-US" dirty="0" err="1"/>
              <a:t>Deammonification</a:t>
            </a:r>
            <a:r>
              <a:rPr lang="en-US" dirty="0"/>
              <a:t> SBRs  in parallel</a:t>
            </a:r>
          </a:p>
        </p:txBody>
      </p:sp>
      <p:cxnSp>
        <p:nvCxnSpPr>
          <p:cNvPr id="8" name="Straight Arrow Connector 7">
            <a:extLst>
              <a:ext uri="{FF2B5EF4-FFF2-40B4-BE49-F238E27FC236}">
                <a16:creationId xmlns:a16="http://schemas.microsoft.com/office/drawing/2014/main" id="{49FC64BE-6B52-43F0-8FCA-48FABC43167A}"/>
              </a:ext>
            </a:extLst>
          </p:cNvPr>
          <p:cNvCxnSpPr>
            <a:stCxn id="3" idx="2"/>
          </p:cNvCxnSpPr>
          <p:nvPr/>
        </p:nvCxnSpPr>
        <p:spPr>
          <a:xfrm flipH="1">
            <a:off x="9442938" y="1768404"/>
            <a:ext cx="400672" cy="151112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ED02E63-3FAE-47B4-BB58-0743ADE7DDBC}"/>
              </a:ext>
            </a:extLst>
          </p:cNvPr>
          <p:cNvCxnSpPr>
            <a:cxnSpLocks/>
            <a:stCxn id="3" idx="2"/>
          </p:cNvCxnSpPr>
          <p:nvPr/>
        </p:nvCxnSpPr>
        <p:spPr>
          <a:xfrm>
            <a:off x="9843610" y="1768404"/>
            <a:ext cx="403591" cy="150817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B6BB371-611B-40BF-A9C1-F0376B9724D4}"/>
              </a:ext>
            </a:extLst>
          </p:cNvPr>
          <p:cNvSpPr txBox="1"/>
          <p:nvPr/>
        </p:nvSpPr>
        <p:spPr>
          <a:xfrm>
            <a:off x="5873729" y="1122072"/>
            <a:ext cx="1608526" cy="646331"/>
          </a:xfrm>
          <a:prstGeom prst="rect">
            <a:avLst/>
          </a:prstGeom>
          <a:solidFill>
            <a:schemeClr val="accent2">
              <a:lumMod val="60000"/>
              <a:lumOff val="40000"/>
            </a:schemeClr>
          </a:solidFill>
          <a:ln>
            <a:solidFill>
              <a:schemeClr val="tx1"/>
            </a:solidFill>
          </a:ln>
        </p:spPr>
        <p:txBody>
          <a:bodyPr wrap="square" rtlCol="0">
            <a:spAutoFit/>
          </a:bodyPr>
          <a:lstStyle/>
          <a:p>
            <a:pPr algn="ctr"/>
            <a:r>
              <a:rPr lang="en-US" dirty="0"/>
              <a:t>1x High Rate Bio-P SBR</a:t>
            </a:r>
          </a:p>
        </p:txBody>
      </p:sp>
      <p:cxnSp>
        <p:nvCxnSpPr>
          <p:cNvPr id="12" name="Straight Arrow Connector 11">
            <a:extLst>
              <a:ext uri="{FF2B5EF4-FFF2-40B4-BE49-F238E27FC236}">
                <a16:creationId xmlns:a16="http://schemas.microsoft.com/office/drawing/2014/main" id="{D7C71222-6F13-47F2-A52A-4BAAB3641621}"/>
              </a:ext>
            </a:extLst>
          </p:cNvPr>
          <p:cNvCxnSpPr>
            <a:cxnSpLocks/>
            <a:stCxn id="11" idx="2"/>
          </p:cNvCxnSpPr>
          <p:nvPr/>
        </p:nvCxnSpPr>
        <p:spPr>
          <a:xfrm flipH="1">
            <a:off x="6515100" y="1768403"/>
            <a:ext cx="162892" cy="166059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5566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FE6027-6B98-441B-BDC0-03B60275E9AA}"/>
              </a:ext>
            </a:extLst>
          </p:cNvPr>
          <p:cNvSpPr/>
          <p:nvPr/>
        </p:nvSpPr>
        <p:spPr>
          <a:xfrm>
            <a:off x="691663" y="1906312"/>
            <a:ext cx="10102305" cy="43258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8423" y="191822"/>
            <a:ext cx="11309837" cy="1325563"/>
          </a:xfrm>
        </p:spPr>
        <p:txBody>
          <a:bodyPr>
            <a:normAutofit/>
          </a:bodyPr>
          <a:lstStyle/>
          <a:p>
            <a:r>
              <a:rPr lang="en-US" sz="3600" dirty="0"/>
              <a:t>Challenge 1: Carbonaceous BOD (and P) Removal</a:t>
            </a:r>
            <a:br>
              <a:rPr lang="en-US" sz="3600" dirty="0"/>
            </a:br>
            <a:endParaRPr lang="en-US" sz="2400" dirty="0"/>
          </a:p>
        </p:txBody>
      </p:sp>
      <p:sp>
        <p:nvSpPr>
          <p:cNvPr id="5" name="TextBox 4">
            <a:extLst>
              <a:ext uri="{FF2B5EF4-FFF2-40B4-BE49-F238E27FC236}">
                <a16:creationId xmlns:a16="http://schemas.microsoft.com/office/drawing/2014/main" id="{88327D64-ECCC-405A-8E7C-3C8B3C20694B}"/>
              </a:ext>
            </a:extLst>
          </p:cNvPr>
          <p:cNvSpPr txBox="1"/>
          <p:nvPr/>
        </p:nvSpPr>
        <p:spPr>
          <a:xfrm>
            <a:off x="691662" y="3190359"/>
            <a:ext cx="2264533" cy="1200329"/>
          </a:xfrm>
          <a:prstGeom prst="rect">
            <a:avLst/>
          </a:prstGeom>
          <a:noFill/>
        </p:spPr>
        <p:txBody>
          <a:bodyPr wrap="square" rtlCol="0">
            <a:spAutoFit/>
          </a:bodyPr>
          <a:lstStyle/>
          <a:p>
            <a:r>
              <a:rPr lang="en-US" sz="2400" i="1" dirty="0">
                <a:solidFill>
                  <a:schemeClr val="bg1"/>
                </a:solidFill>
              </a:rPr>
              <a:t>Primary Effluent</a:t>
            </a:r>
          </a:p>
          <a:p>
            <a:r>
              <a:rPr lang="en-US" sz="2400" dirty="0">
                <a:solidFill>
                  <a:schemeClr val="bg1"/>
                </a:solidFill>
              </a:rPr>
              <a:t>High</a:t>
            </a:r>
            <a:r>
              <a:rPr lang="en-US" sz="2400" dirty="0"/>
              <a:t> </a:t>
            </a:r>
            <a:r>
              <a:rPr lang="en-US" sz="2400" b="1" dirty="0">
                <a:solidFill>
                  <a:srgbClr val="663300"/>
                </a:solidFill>
              </a:rPr>
              <a:t>COD</a:t>
            </a:r>
            <a:r>
              <a:rPr lang="en-US" sz="2400" dirty="0">
                <a:solidFill>
                  <a:schemeClr val="bg1"/>
                </a:solidFill>
              </a:rPr>
              <a:t>,</a:t>
            </a:r>
            <a:r>
              <a:rPr lang="en-US" sz="2400" dirty="0"/>
              <a:t> </a:t>
            </a:r>
            <a:r>
              <a:rPr lang="en-US" sz="2400" b="1" dirty="0">
                <a:solidFill>
                  <a:srgbClr val="FF0000"/>
                </a:solidFill>
              </a:rPr>
              <a:t>NH</a:t>
            </a:r>
            <a:r>
              <a:rPr lang="en-US" sz="2400" b="1" baseline="-25000" dirty="0">
                <a:solidFill>
                  <a:srgbClr val="FF0000"/>
                </a:solidFill>
              </a:rPr>
              <a:t>4</a:t>
            </a:r>
            <a:r>
              <a:rPr lang="en-US" sz="2400" b="1" baseline="30000" dirty="0">
                <a:solidFill>
                  <a:srgbClr val="FF0000"/>
                </a:solidFill>
              </a:rPr>
              <a:t>+</a:t>
            </a:r>
            <a:r>
              <a:rPr lang="en-US" sz="2400" dirty="0">
                <a:solidFill>
                  <a:schemeClr val="bg1"/>
                </a:solidFill>
              </a:rPr>
              <a:t> &amp;</a:t>
            </a:r>
            <a:r>
              <a:rPr lang="en-US" sz="2400" dirty="0"/>
              <a:t> </a:t>
            </a:r>
            <a:r>
              <a:rPr lang="en-US" sz="2400" b="1" dirty="0">
                <a:solidFill>
                  <a:srgbClr val="0070C0"/>
                </a:solidFill>
              </a:rPr>
              <a:t>P</a:t>
            </a:r>
          </a:p>
        </p:txBody>
      </p:sp>
      <p:sp>
        <p:nvSpPr>
          <p:cNvPr id="10" name="TextBox 9">
            <a:extLst>
              <a:ext uri="{FF2B5EF4-FFF2-40B4-BE49-F238E27FC236}">
                <a16:creationId xmlns:a16="http://schemas.microsoft.com/office/drawing/2014/main" id="{71C2E331-A5BF-42B9-B2D1-BA5B83739E55}"/>
              </a:ext>
            </a:extLst>
          </p:cNvPr>
          <p:cNvSpPr txBox="1"/>
          <p:nvPr/>
        </p:nvSpPr>
        <p:spPr>
          <a:xfrm>
            <a:off x="6574670" y="3137660"/>
            <a:ext cx="2100255" cy="1569660"/>
          </a:xfrm>
          <a:prstGeom prst="rect">
            <a:avLst/>
          </a:prstGeom>
          <a:noFill/>
        </p:spPr>
        <p:txBody>
          <a:bodyPr wrap="square" rtlCol="0">
            <a:spAutoFit/>
          </a:bodyPr>
          <a:lstStyle/>
          <a:p>
            <a:r>
              <a:rPr lang="en-US" sz="2400" i="1" dirty="0">
                <a:solidFill>
                  <a:schemeClr val="bg1"/>
                </a:solidFill>
              </a:rPr>
              <a:t>Effluent:</a:t>
            </a:r>
          </a:p>
          <a:p>
            <a:r>
              <a:rPr lang="en-US" sz="2400" dirty="0">
                <a:solidFill>
                  <a:schemeClr val="bg1"/>
                </a:solidFill>
              </a:rPr>
              <a:t>Low </a:t>
            </a:r>
            <a:r>
              <a:rPr lang="en-US" sz="2400" b="1" dirty="0">
                <a:solidFill>
                  <a:srgbClr val="663300"/>
                </a:solidFill>
              </a:rPr>
              <a:t>COD </a:t>
            </a:r>
            <a:r>
              <a:rPr lang="en-US" sz="2400" dirty="0">
                <a:solidFill>
                  <a:schemeClr val="bg1"/>
                </a:solidFill>
              </a:rPr>
              <a:t>&amp;</a:t>
            </a:r>
            <a:r>
              <a:rPr lang="en-US" sz="2400" dirty="0"/>
              <a:t> </a:t>
            </a:r>
            <a:r>
              <a:rPr lang="en-US" sz="2400" b="1" dirty="0">
                <a:solidFill>
                  <a:srgbClr val="0070C0"/>
                </a:solidFill>
              </a:rPr>
              <a:t>P</a:t>
            </a:r>
          </a:p>
          <a:p>
            <a:r>
              <a:rPr lang="en-US" sz="2400" dirty="0">
                <a:solidFill>
                  <a:schemeClr val="bg1"/>
                </a:solidFill>
              </a:rPr>
              <a:t>High</a:t>
            </a:r>
            <a:r>
              <a:rPr lang="en-US" sz="2400" b="1" dirty="0">
                <a:solidFill>
                  <a:srgbClr val="FF0000"/>
                </a:solidFill>
              </a:rPr>
              <a:t> NH</a:t>
            </a:r>
            <a:r>
              <a:rPr lang="en-US" sz="2400" b="1" baseline="-25000" dirty="0">
                <a:solidFill>
                  <a:srgbClr val="FF0000"/>
                </a:solidFill>
              </a:rPr>
              <a:t>4</a:t>
            </a:r>
            <a:r>
              <a:rPr lang="en-US" sz="2400" b="1" baseline="30000" dirty="0">
                <a:solidFill>
                  <a:srgbClr val="FF0000"/>
                </a:solidFill>
              </a:rPr>
              <a:t>+</a:t>
            </a:r>
            <a:endParaRPr lang="en-US" sz="2400" b="1" dirty="0">
              <a:solidFill>
                <a:srgbClr val="0070C0"/>
              </a:solidFill>
            </a:endParaRPr>
          </a:p>
          <a:p>
            <a:endParaRPr lang="en-US" sz="2400" b="1" dirty="0">
              <a:solidFill>
                <a:srgbClr val="0070C0"/>
              </a:solidFill>
            </a:endParaRPr>
          </a:p>
        </p:txBody>
      </p:sp>
      <p:cxnSp>
        <p:nvCxnSpPr>
          <p:cNvPr id="11" name="Straight Connector 10">
            <a:extLst>
              <a:ext uri="{FF2B5EF4-FFF2-40B4-BE49-F238E27FC236}">
                <a16:creationId xmlns:a16="http://schemas.microsoft.com/office/drawing/2014/main" id="{CC402B7B-DB4B-489F-942A-9DFA579A5452}"/>
              </a:ext>
            </a:extLst>
          </p:cNvPr>
          <p:cNvCxnSpPr>
            <a:cxnSpLocks/>
          </p:cNvCxnSpPr>
          <p:nvPr/>
        </p:nvCxnSpPr>
        <p:spPr>
          <a:xfrm>
            <a:off x="6097250" y="3371907"/>
            <a:ext cx="477420" cy="0"/>
          </a:xfrm>
          <a:prstGeom prst="line">
            <a:avLst/>
          </a:prstGeom>
          <a:ln w="19050">
            <a:solidFill>
              <a:schemeClr val="bg1"/>
            </a:solidFill>
            <a:headEnd type="none"/>
            <a:tailEnd type="triangle" w="lg" len="lg"/>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B1F7AAF-34A9-4223-8BCE-387158665D13}"/>
              </a:ext>
            </a:extLst>
          </p:cNvPr>
          <p:cNvCxnSpPr>
            <a:cxnSpLocks/>
          </p:cNvCxnSpPr>
          <p:nvPr/>
        </p:nvCxnSpPr>
        <p:spPr>
          <a:xfrm>
            <a:off x="6140984" y="5089352"/>
            <a:ext cx="529757" cy="0"/>
          </a:xfrm>
          <a:prstGeom prst="line">
            <a:avLst/>
          </a:prstGeom>
          <a:ln w="19050">
            <a:solidFill>
              <a:schemeClr val="bg1"/>
            </a:solidFill>
            <a:headEnd type="none"/>
            <a:tailEnd type="triangle" w="lg" len="lg"/>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C312F91C-2CB1-48DF-BF9B-35356F949198}"/>
              </a:ext>
            </a:extLst>
          </p:cNvPr>
          <p:cNvSpPr txBox="1"/>
          <p:nvPr/>
        </p:nvSpPr>
        <p:spPr>
          <a:xfrm>
            <a:off x="6670741" y="4865368"/>
            <a:ext cx="2100255" cy="830997"/>
          </a:xfrm>
          <a:prstGeom prst="rect">
            <a:avLst/>
          </a:prstGeom>
          <a:noFill/>
        </p:spPr>
        <p:txBody>
          <a:bodyPr wrap="square" rtlCol="0">
            <a:spAutoFit/>
          </a:bodyPr>
          <a:lstStyle/>
          <a:p>
            <a:r>
              <a:rPr lang="en-US" sz="2400" i="1" dirty="0">
                <a:solidFill>
                  <a:schemeClr val="bg1"/>
                </a:solidFill>
              </a:rPr>
              <a:t>Waste:</a:t>
            </a:r>
          </a:p>
          <a:p>
            <a:r>
              <a:rPr lang="en-US" sz="2400" dirty="0">
                <a:solidFill>
                  <a:schemeClr val="bg1"/>
                </a:solidFill>
              </a:rPr>
              <a:t>High</a:t>
            </a:r>
            <a:r>
              <a:rPr lang="en-US" sz="2400" dirty="0"/>
              <a:t> </a:t>
            </a:r>
            <a:r>
              <a:rPr lang="en-US" sz="2400" b="1" dirty="0">
                <a:solidFill>
                  <a:srgbClr val="663300"/>
                </a:solidFill>
              </a:rPr>
              <a:t>COD</a:t>
            </a:r>
            <a:r>
              <a:rPr lang="en-US" sz="2400" dirty="0"/>
              <a:t> </a:t>
            </a:r>
            <a:r>
              <a:rPr lang="en-US" sz="2400" dirty="0">
                <a:solidFill>
                  <a:schemeClr val="bg1"/>
                </a:solidFill>
              </a:rPr>
              <a:t>&amp;</a:t>
            </a:r>
            <a:r>
              <a:rPr lang="en-US" sz="2400" dirty="0"/>
              <a:t> </a:t>
            </a:r>
            <a:r>
              <a:rPr lang="en-US" sz="2400" b="1" dirty="0">
                <a:solidFill>
                  <a:srgbClr val="0070C0"/>
                </a:solidFill>
              </a:rPr>
              <a:t>P</a:t>
            </a:r>
          </a:p>
        </p:txBody>
      </p:sp>
      <p:pic>
        <p:nvPicPr>
          <p:cNvPr id="14" name="Picture 13">
            <a:extLst>
              <a:ext uri="{FF2B5EF4-FFF2-40B4-BE49-F238E27FC236}">
                <a16:creationId xmlns:a16="http://schemas.microsoft.com/office/drawing/2014/main" id="{D9631AC1-D843-4C77-98CF-C3DFF39640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300"/>
          <a:stretch/>
        </p:blipFill>
        <p:spPr>
          <a:xfrm>
            <a:off x="3493683" y="2548412"/>
            <a:ext cx="2532254" cy="352427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5" name="Straight Connector 14">
            <a:extLst>
              <a:ext uri="{FF2B5EF4-FFF2-40B4-BE49-F238E27FC236}">
                <a16:creationId xmlns:a16="http://schemas.microsoft.com/office/drawing/2014/main" id="{0398F6B5-01B9-4404-9CFC-1A16329B4059}"/>
              </a:ext>
            </a:extLst>
          </p:cNvPr>
          <p:cNvCxnSpPr>
            <a:cxnSpLocks/>
          </p:cNvCxnSpPr>
          <p:nvPr/>
        </p:nvCxnSpPr>
        <p:spPr>
          <a:xfrm>
            <a:off x="2883835" y="3429000"/>
            <a:ext cx="531356" cy="0"/>
          </a:xfrm>
          <a:prstGeom prst="line">
            <a:avLst/>
          </a:prstGeom>
          <a:ln w="19050">
            <a:solidFill>
              <a:schemeClr val="bg1"/>
            </a:solidFill>
            <a:headEnd type="none"/>
            <a:tailEnd type="triangle" w="lg" len="lg"/>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C411552D-673B-429C-939D-705B8F640462}"/>
              </a:ext>
            </a:extLst>
          </p:cNvPr>
          <p:cNvCxnSpPr>
            <a:cxnSpLocks/>
          </p:cNvCxnSpPr>
          <p:nvPr/>
        </p:nvCxnSpPr>
        <p:spPr>
          <a:xfrm>
            <a:off x="8603612" y="3371907"/>
            <a:ext cx="548733" cy="550583"/>
          </a:xfrm>
          <a:prstGeom prst="line">
            <a:avLst/>
          </a:prstGeom>
          <a:ln w="19050">
            <a:solidFill>
              <a:schemeClr val="bg1"/>
            </a:solidFill>
            <a:headEnd type="none"/>
            <a:tailEnd type="triangle" w="lg" len="lg"/>
          </a:ln>
        </p:spPr>
        <p:style>
          <a:lnRef idx="1">
            <a:schemeClr val="dk1"/>
          </a:lnRef>
          <a:fillRef idx="0">
            <a:schemeClr val="dk1"/>
          </a:fillRef>
          <a:effectRef idx="0">
            <a:schemeClr val="dk1"/>
          </a:effectRef>
          <a:fontRef idx="minor">
            <a:schemeClr val="tx1"/>
          </a:fontRef>
        </p:style>
      </p:cxnSp>
      <p:grpSp>
        <p:nvGrpSpPr>
          <p:cNvPr id="17" name="Group 16">
            <a:extLst>
              <a:ext uri="{FF2B5EF4-FFF2-40B4-BE49-F238E27FC236}">
                <a16:creationId xmlns:a16="http://schemas.microsoft.com/office/drawing/2014/main" id="{A659F4AE-5F65-43D2-A7DE-5479D77DE023}"/>
              </a:ext>
            </a:extLst>
          </p:cNvPr>
          <p:cNvGrpSpPr>
            <a:grpSpLocks/>
          </p:cNvGrpSpPr>
          <p:nvPr/>
        </p:nvGrpSpPr>
        <p:grpSpPr bwMode="auto">
          <a:xfrm>
            <a:off x="9385787" y="4832185"/>
            <a:ext cx="878350" cy="897361"/>
            <a:chOff x="1676400" y="1676400"/>
            <a:chExt cx="914400" cy="838200"/>
          </a:xfrm>
        </p:grpSpPr>
        <p:sp>
          <p:nvSpPr>
            <p:cNvPr id="18" name="Rectangle 4">
              <a:extLst>
                <a:ext uri="{FF2B5EF4-FFF2-40B4-BE49-F238E27FC236}">
                  <a16:creationId xmlns:a16="http://schemas.microsoft.com/office/drawing/2014/main" id="{4FCB9C15-3D51-4614-9FB3-09D95DD4D7BA}"/>
                </a:ext>
              </a:extLst>
            </p:cNvPr>
            <p:cNvSpPr>
              <a:spLocks noChangeArrowheads="1"/>
            </p:cNvSpPr>
            <p:nvPr/>
          </p:nvSpPr>
          <p:spPr bwMode="auto">
            <a:xfrm>
              <a:off x="1676400" y="1811594"/>
              <a:ext cx="914400" cy="703006"/>
            </a:xfrm>
            <a:prstGeom prst="rect">
              <a:avLst/>
            </a:prstGeom>
            <a:solidFill>
              <a:schemeClr val="accent1"/>
            </a:solidFill>
            <a:ln w="25400">
              <a:solidFill>
                <a:schemeClr val="bg1"/>
              </a:solidFill>
              <a:miter lim="800000"/>
              <a:headEnd/>
              <a:tailEnd/>
            </a:ln>
          </p:spPr>
          <p:txBody>
            <a:bodyPr/>
            <a:lstStyle/>
            <a:p>
              <a:endParaRPr lang="en-US">
                <a:solidFill>
                  <a:srgbClr val="FFFFFF"/>
                </a:solidFill>
                <a:latin typeface="Arial"/>
                <a:ea typeface="ＭＳ Ｐゴシック"/>
                <a:cs typeface="Arial"/>
              </a:endParaRPr>
            </a:p>
          </p:txBody>
        </p:sp>
        <p:sp>
          <p:nvSpPr>
            <p:cNvPr id="19" name="Line 31">
              <a:extLst>
                <a:ext uri="{FF2B5EF4-FFF2-40B4-BE49-F238E27FC236}">
                  <a16:creationId xmlns:a16="http://schemas.microsoft.com/office/drawing/2014/main" id="{9641EF5D-1505-4325-A8CD-277C6C611C56}"/>
                </a:ext>
              </a:extLst>
            </p:cNvPr>
            <p:cNvSpPr>
              <a:spLocks noChangeShapeType="1"/>
            </p:cNvSpPr>
            <p:nvPr/>
          </p:nvSpPr>
          <p:spPr bwMode="auto">
            <a:xfrm flipH="1">
              <a:off x="2133600" y="1676400"/>
              <a:ext cx="0" cy="59935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latin typeface="Arial"/>
                <a:ea typeface="ＭＳ Ｐゴシック"/>
                <a:cs typeface="Arial"/>
              </a:endParaRPr>
            </a:p>
          </p:txBody>
        </p:sp>
        <p:sp>
          <p:nvSpPr>
            <p:cNvPr id="20" name="Oval 32">
              <a:extLst>
                <a:ext uri="{FF2B5EF4-FFF2-40B4-BE49-F238E27FC236}">
                  <a16:creationId xmlns:a16="http://schemas.microsoft.com/office/drawing/2014/main" id="{8ABE4B61-9EBC-4381-BF7E-9439C839B228}"/>
                </a:ext>
              </a:extLst>
            </p:cNvPr>
            <p:cNvSpPr>
              <a:spLocks noChangeArrowheads="1"/>
            </p:cNvSpPr>
            <p:nvPr/>
          </p:nvSpPr>
          <p:spPr bwMode="auto">
            <a:xfrm>
              <a:off x="2128520" y="2239706"/>
              <a:ext cx="187960" cy="90129"/>
            </a:xfrm>
            <a:prstGeom prst="ellipse">
              <a:avLst/>
            </a:prstGeom>
            <a:gradFill rotWithShape="0">
              <a:gsLst>
                <a:gs pos="0">
                  <a:srgbClr val="C0C0C0"/>
                </a:gs>
                <a:gs pos="100000">
                  <a:srgbClr val="595959"/>
                </a:gs>
              </a:gsLst>
              <a:lin ang="5400000" scaled="1"/>
            </a:gradFill>
            <a:ln w="25400">
              <a:solidFill>
                <a:schemeClr val="bg1"/>
              </a:solidFill>
              <a:round/>
              <a:headEnd/>
              <a:tailEnd/>
            </a:ln>
          </p:spPr>
          <p:txBody>
            <a:bodyPr/>
            <a:lstStyle/>
            <a:p>
              <a:endParaRPr lang="en-US">
                <a:solidFill>
                  <a:srgbClr val="FFFFFF"/>
                </a:solidFill>
                <a:latin typeface="Arial"/>
                <a:ea typeface="ＭＳ Ｐゴシック"/>
                <a:cs typeface="Arial"/>
              </a:endParaRPr>
            </a:p>
          </p:txBody>
        </p:sp>
        <p:sp>
          <p:nvSpPr>
            <p:cNvPr id="21" name="Oval 33">
              <a:extLst>
                <a:ext uri="{FF2B5EF4-FFF2-40B4-BE49-F238E27FC236}">
                  <a16:creationId xmlns:a16="http://schemas.microsoft.com/office/drawing/2014/main" id="{7108CCBC-CE85-4F0C-8A30-3B2EAAC85DA1}"/>
                </a:ext>
              </a:extLst>
            </p:cNvPr>
            <p:cNvSpPr>
              <a:spLocks noChangeArrowheads="1"/>
            </p:cNvSpPr>
            <p:nvPr/>
          </p:nvSpPr>
          <p:spPr bwMode="auto">
            <a:xfrm>
              <a:off x="1950720" y="2239706"/>
              <a:ext cx="187960" cy="90129"/>
            </a:xfrm>
            <a:prstGeom prst="ellipse">
              <a:avLst/>
            </a:prstGeom>
            <a:gradFill rotWithShape="0">
              <a:gsLst>
                <a:gs pos="0">
                  <a:srgbClr val="C0C0C0"/>
                </a:gs>
                <a:gs pos="100000">
                  <a:srgbClr val="595959"/>
                </a:gs>
              </a:gsLst>
              <a:lin ang="5400000" scaled="1"/>
            </a:gradFill>
            <a:ln w="25400">
              <a:solidFill>
                <a:schemeClr val="bg1"/>
              </a:solidFill>
              <a:round/>
              <a:headEnd/>
              <a:tailEnd/>
            </a:ln>
          </p:spPr>
          <p:txBody>
            <a:bodyPr/>
            <a:lstStyle/>
            <a:p>
              <a:endParaRPr lang="en-US">
                <a:solidFill>
                  <a:srgbClr val="FFFFFF"/>
                </a:solidFill>
                <a:latin typeface="Arial"/>
                <a:ea typeface="ＭＳ Ｐゴシック"/>
                <a:cs typeface="Arial"/>
              </a:endParaRPr>
            </a:p>
          </p:txBody>
        </p:sp>
      </p:grpSp>
      <p:grpSp>
        <p:nvGrpSpPr>
          <p:cNvPr id="22" name="Group 16">
            <a:extLst>
              <a:ext uri="{FF2B5EF4-FFF2-40B4-BE49-F238E27FC236}">
                <a16:creationId xmlns:a16="http://schemas.microsoft.com/office/drawing/2014/main" id="{CF5C91DA-6871-474D-8C75-277DFB4CBB92}"/>
              </a:ext>
            </a:extLst>
          </p:cNvPr>
          <p:cNvGrpSpPr>
            <a:grpSpLocks/>
          </p:cNvGrpSpPr>
          <p:nvPr/>
        </p:nvGrpSpPr>
        <p:grpSpPr bwMode="auto">
          <a:xfrm>
            <a:off x="9360565" y="2490804"/>
            <a:ext cx="878350" cy="897361"/>
            <a:chOff x="1676400" y="1676400"/>
            <a:chExt cx="914400" cy="838200"/>
          </a:xfrm>
        </p:grpSpPr>
        <p:sp>
          <p:nvSpPr>
            <p:cNvPr id="23" name="Rectangle 4">
              <a:extLst>
                <a:ext uri="{FF2B5EF4-FFF2-40B4-BE49-F238E27FC236}">
                  <a16:creationId xmlns:a16="http://schemas.microsoft.com/office/drawing/2014/main" id="{8BC29E61-9ACC-4BC2-AAA8-15B8AE161744}"/>
                </a:ext>
              </a:extLst>
            </p:cNvPr>
            <p:cNvSpPr>
              <a:spLocks noChangeArrowheads="1"/>
            </p:cNvSpPr>
            <p:nvPr/>
          </p:nvSpPr>
          <p:spPr bwMode="auto">
            <a:xfrm>
              <a:off x="1676400" y="1811594"/>
              <a:ext cx="914400" cy="703006"/>
            </a:xfrm>
            <a:prstGeom prst="rect">
              <a:avLst/>
            </a:prstGeom>
            <a:solidFill>
              <a:schemeClr val="accent1"/>
            </a:solidFill>
            <a:ln w="25400">
              <a:solidFill>
                <a:schemeClr val="bg1"/>
              </a:solidFill>
              <a:miter lim="800000"/>
              <a:headEnd/>
              <a:tailEnd/>
            </a:ln>
          </p:spPr>
          <p:txBody>
            <a:bodyPr/>
            <a:lstStyle/>
            <a:p>
              <a:endParaRPr lang="en-US">
                <a:solidFill>
                  <a:srgbClr val="FFFFFF"/>
                </a:solidFill>
                <a:latin typeface="Arial"/>
                <a:ea typeface="ＭＳ Ｐゴシック"/>
                <a:cs typeface="Arial"/>
              </a:endParaRPr>
            </a:p>
          </p:txBody>
        </p:sp>
        <p:sp>
          <p:nvSpPr>
            <p:cNvPr id="24" name="Line 31">
              <a:extLst>
                <a:ext uri="{FF2B5EF4-FFF2-40B4-BE49-F238E27FC236}">
                  <a16:creationId xmlns:a16="http://schemas.microsoft.com/office/drawing/2014/main" id="{307D8269-BB1B-4F32-8B46-1895EFD97FA2}"/>
                </a:ext>
              </a:extLst>
            </p:cNvPr>
            <p:cNvSpPr>
              <a:spLocks noChangeShapeType="1"/>
            </p:cNvSpPr>
            <p:nvPr/>
          </p:nvSpPr>
          <p:spPr bwMode="auto">
            <a:xfrm flipH="1">
              <a:off x="2133600" y="1676400"/>
              <a:ext cx="0" cy="59935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latin typeface="Arial"/>
                <a:ea typeface="ＭＳ Ｐゴシック"/>
                <a:cs typeface="Arial"/>
              </a:endParaRPr>
            </a:p>
          </p:txBody>
        </p:sp>
        <p:sp>
          <p:nvSpPr>
            <p:cNvPr id="25" name="Oval 32">
              <a:extLst>
                <a:ext uri="{FF2B5EF4-FFF2-40B4-BE49-F238E27FC236}">
                  <a16:creationId xmlns:a16="http://schemas.microsoft.com/office/drawing/2014/main" id="{FEDC4777-7390-474A-A7CD-590880A2351E}"/>
                </a:ext>
              </a:extLst>
            </p:cNvPr>
            <p:cNvSpPr>
              <a:spLocks noChangeArrowheads="1"/>
            </p:cNvSpPr>
            <p:nvPr/>
          </p:nvSpPr>
          <p:spPr bwMode="auto">
            <a:xfrm>
              <a:off x="2128520" y="2239706"/>
              <a:ext cx="187960" cy="90129"/>
            </a:xfrm>
            <a:prstGeom prst="ellipse">
              <a:avLst/>
            </a:prstGeom>
            <a:gradFill rotWithShape="0">
              <a:gsLst>
                <a:gs pos="0">
                  <a:srgbClr val="C0C0C0"/>
                </a:gs>
                <a:gs pos="100000">
                  <a:srgbClr val="595959"/>
                </a:gs>
              </a:gsLst>
              <a:lin ang="5400000" scaled="1"/>
            </a:gradFill>
            <a:ln w="25400">
              <a:solidFill>
                <a:schemeClr val="bg1"/>
              </a:solidFill>
              <a:round/>
              <a:headEnd/>
              <a:tailEnd/>
            </a:ln>
          </p:spPr>
          <p:txBody>
            <a:bodyPr/>
            <a:lstStyle/>
            <a:p>
              <a:endParaRPr lang="en-US">
                <a:solidFill>
                  <a:srgbClr val="FFFFFF"/>
                </a:solidFill>
                <a:latin typeface="Arial"/>
                <a:ea typeface="ＭＳ Ｐゴシック"/>
                <a:cs typeface="Arial"/>
              </a:endParaRPr>
            </a:p>
          </p:txBody>
        </p:sp>
        <p:sp>
          <p:nvSpPr>
            <p:cNvPr id="26" name="Oval 33">
              <a:extLst>
                <a:ext uri="{FF2B5EF4-FFF2-40B4-BE49-F238E27FC236}">
                  <a16:creationId xmlns:a16="http://schemas.microsoft.com/office/drawing/2014/main" id="{25D99BE5-8A0B-4435-AB31-922472538B5C}"/>
                </a:ext>
              </a:extLst>
            </p:cNvPr>
            <p:cNvSpPr>
              <a:spLocks noChangeArrowheads="1"/>
            </p:cNvSpPr>
            <p:nvPr/>
          </p:nvSpPr>
          <p:spPr bwMode="auto">
            <a:xfrm>
              <a:off x="1950720" y="2239706"/>
              <a:ext cx="187960" cy="90129"/>
            </a:xfrm>
            <a:prstGeom prst="ellipse">
              <a:avLst/>
            </a:prstGeom>
            <a:gradFill rotWithShape="0">
              <a:gsLst>
                <a:gs pos="0">
                  <a:srgbClr val="C0C0C0"/>
                </a:gs>
                <a:gs pos="100000">
                  <a:srgbClr val="595959"/>
                </a:gs>
              </a:gsLst>
              <a:lin ang="5400000" scaled="1"/>
            </a:gradFill>
            <a:ln w="25400">
              <a:solidFill>
                <a:schemeClr val="bg1"/>
              </a:solidFill>
              <a:round/>
              <a:headEnd/>
              <a:tailEnd/>
            </a:ln>
          </p:spPr>
          <p:txBody>
            <a:bodyPr/>
            <a:lstStyle/>
            <a:p>
              <a:endParaRPr lang="en-US">
                <a:solidFill>
                  <a:srgbClr val="FFFFFF"/>
                </a:solidFill>
                <a:latin typeface="Arial"/>
                <a:ea typeface="ＭＳ Ｐゴシック"/>
                <a:cs typeface="Arial"/>
              </a:endParaRPr>
            </a:p>
          </p:txBody>
        </p:sp>
      </p:grpSp>
      <p:cxnSp>
        <p:nvCxnSpPr>
          <p:cNvPr id="27" name="Straight Connector 26">
            <a:extLst>
              <a:ext uri="{FF2B5EF4-FFF2-40B4-BE49-F238E27FC236}">
                <a16:creationId xmlns:a16="http://schemas.microsoft.com/office/drawing/2014/main" id="{629C275F-B3B1-4B0F-8E37-EC2CBEEE3D1E}"/>
              </a:ext>
            </a:extLst>
          </p:cNvPr>
          <p:cNvCxnSpPr>
            <a:cxnSpLocks/>
          </p:cNvCxnSpPr>
          <p:nvPr/>
        </p:nvCxnSpPr>
        <p:spPr>
          <a:xfrm flipV="1">
            <a:off x="8603612" y="2866298"/>
            <a:ext cx="557290" cy="505610"/>
          </a:xfrm>
          <a:prstGeom prst="line">
            <a:avLst/>
          </a:prstGeom>
          <a:ln w="19050">
            <a:solidFill>
              <a:schemeClr val="bg1"/>
            </a:solidFill>
            <a:headEnd type="none"/>
            <a:tailEnd type="triangle" w="lg" len="lg"/>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24BF32AC-FF3E-4087-B37A-F9FD21A830BA}"/>
              </a:ext>
            </a:extLst>
          </p:cNvPr>
          <p:cNvSpPr txBox="1"/>
          <p:nvPr/>
        </p:nvSpPr>
        <p:spPr>
          <a:xfrm>
            <a:off x="8770996" y="1868676"/>
            <a:ext cx="2100255" cy="646331"/>
          </a:xfrm>
          <a:prstGeom prst="rect">
            <a:avLst/>
          </a:prstGeom>
          <a:noFill/>
        </p:spPr>
        <p:txBody>
          <a:bodyPr wrap="square" rtlCol="0">
            <a:spAutoFit/>
          </a:bodyPr>
          <a:lstStyle/>
          <a:p>
            <a:pPr algn="ctr"/>
            <a:r>
              <a:rPr lang="en-US" dirty="0" err="1">
                <a:solidFill>
                  <a:schemeClr val="bg1"/>
                </a:solidFill>
              </a:rPr>
              <a:t>Deammonification</a:t>
            </a:r>
            <a:r>
              <a:rPr lang="en-US" dirty="0">
                <a:solidFill>
                  <a:schemeClr val="bg1"/>
                </a:solidFill>
              </a:rPr>
              <a:t> Biofilm Reactor</a:t>
            </a:r>
          </a:p>
        </p:txBody>
      </p:sp>
      <p:cxnSp>
        <p:nvCxnSpPr>
          <p:cNvPr id="30" name="Straight Connector 29">
            <a:extLst>
              <a:ext uri="{FF2B5EF4-FFF2-40B4-BE49-F238E27FC236}">
                <a16:creationId xmlns:a16="http://schemas.microsoft.com/office/drawing/2014/main" id="{E1BA85C4-13BC-448D-87A9-7D43871B4FA6}"/>
              </a:ext>
            </a:extLst>
          </p:cNvPr>
          <p:cNvCxnSpPr/>
          <p:nvPr/>
        </p:nvCxnSpPr>
        <p:spPr>
          <a:xfrm flipH="1">
            <a:off x="7975667" y="3371907"/>
            <a:ext cx="6279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D342789C-2696-42C1-B532-789B9F40A539}"/>
              </a:ext>
            </a:extLst>
          </p:cNvPr>
          <p:cNvSpPr txBox="1"/>
          <p:nvPr/>
        </p:nvSpPr>
        <p:spPr>
          <a:xfrm>
            <a:off x="691662" y="1207430"/>
            <a:ext cx="10102305" cy="523220"/>
          </a:xfrm>
          <a:prstGeom prst="rect">
            <a:avLst/>
          </a:prstGeom>
          <a:solidFill>
            <a:schemeClr val="accent2">
              <a:lumMod val="60000"/>
              <a:lumOff val="40000"/>
            </a:schemeClr>
          </a:solidFill>
          <a:ln>
            <a:solidFill>
              <a:schemeClr val="tx1"/>
            </a:solidFill>
          </a:ln>
        </p:spPr>
        <p:txBody>
          <a:bodyPr wrap="square" rtlCol="0">
            <a:spAutoFit/>
          </a:bodyPr>
          <a:lstStyle/>
          <a:p>
            <a:r>
              <a:rPr lang="en-US" sz="2800" dirty="0"/>
              <a:t>Tested Solution: Remove the carbon in a high rate Bio-P Reactor</a:t>
            </a:r>
          </a:p>
        </p:txBody>
      </p:sp>
      <p:sp>
        <p:nvSpPr>
          <p:cNvPr id="31" name="TextBox 30">
            <a:extLst>
              <a:ext uri="{FF2B5EF4-FFF2-40B4-BE49-F238E27FC236}">
                <a16:creationId xmlns:a16="http://schemas.microsoft.com/office/drawing/2014/main" id="{CA25D768-C909-4D03-97F9-8C5BC639F497}"/>
              </a:ext>
            </a:extLst>
          </p:cNvPr>
          <p:cNvSpPr txBox="1"/>
          <p:nvPr/>
        </p:nvSpPr>
        <p:spPr>
          <a:xfrm>
            <a:off x="8766115" y="3919160"/>
            <a:ext cx="2100255" cy="923330"/>
          </a:xfrm>
          <a:prstGeom prst="rect">
            <a:avLst/>
          </a:prstGeom>
          <a:noFill/>
        </p:spPr>
        <p:txBody>
          <a:bodyPr wrap="square" rtlCol="0">
            <a:spAutoFit/>
          </a:bodyPr>
          <a:lstStyle/>
          <a:p>
            <a:pPr algn="ctr"/>
            <a:r>
              <a:rPr lang="en-US" dirty="0" err="1">
                <a:solidFill>
                  <a:schemeClr val="bg1"/>
                </a:solidFill>
              </a:rPr>
              <a:t>Deammonification</a:t>
            </a:r>
            <a:r>
              <a:rPr lang="en-US" dirty="0">
                <a:solidFill>
                  <a:schemeClr val="bg1"/>
                </a:solidFill>
              </a:rPr>
              <a:t> Suspended Growth Reactor</a:t>
            </a:r>
          </a:p>
        </p:txBody>
      </p:sp>
    </p:spTree>
    <p:extLst>
      <p:ext uri="{BB962C8B-B14F-4D97-AF65-F5344CB8AC3E}">
        <p14:creationId xmlns:p14="http://schemas.microsoft.com/office/powerpoint/2010/main" val="331559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28" grpId="0"/>
      <p:bldP spid="3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427" y="0"/>
            <a:ext cx="11622156" cy="1325563"/>
          </a:xfrm>
        </p:spPr>
        <p:txBody>
          <a:bodyPr>
            <a:normAutofit/>
          </a:bodyPr>
          <a:lstStyle/>
          <a:p>
            <a:r>
              <a:rPr lang="en-US" sz="3600" dirty="0" err="1"/>
              <a:t>Deammonification</a:t>
            </a:r>
            <a:r>
              <a:rPr lang="en-US" sz="3600" dirty="0"/>
              <a:t> SBRs</a:t>
            </a:r>
          </a:p>
        </p:txBody>
      </p:sp>
      <p:pic>
        <p:nvPicPr>
          <p:cNvPr id="5" name="Picture 4">
            <a:extLst>
              <a:ext uri="{FF2B5EF4-FFF2-40B4-BE49-F238E27FC236}">
                <a16:creationId xmlns:a16="http://schemas.microsoft.com/office/drawing/2014/main" id="{6A4DD4E8-56A0-4217-83AE-551EEF88A0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36" t="9388" r="14796" b="5703"/>
          <a:stretch/>
        </p:blipFill>
        <p:spPr>
          <a:xfrm>
            <a:off x="6554761" y="800100"/>
            <a:ext cx="5325812" cy="5133028"/>
          </a:xfrm>
          <a:prstGeom prst="rect">
            <a:avLst/>
          </a:prstGeom>
        </p:spPr>
      </p:pic>
      <p:sp>
        <p:nvSpPr>
          <p:cNvPr id="9" name="TextBox 8">
            <a:extLst>
              <a:ext uri="{FF2B5EF4-FFF2-40B4-BE49-F238E27FC236}">
                <a16:creationId xmlns:a16="http://schemas.microsoft.com/office/drawing/2014/main" id="{A6960849-661C-4D53-A18A-AF93D089B036}"/>
              </a:ext>
            </a:extLst>
          </p:cNvPr>
          <p:cNvSpPr txBox="1"/>
          <p:nvPr/>
        </p:nvSpPr>
        <p:spPr>
          <a:xfrm>
            <a:off x="1118131" y="1186896"/>
            <a:ext cx="4066176" cy="2554545"/>
          </a:xfrm>
          <a:prstGeom prst="rect">
            <a:avLst/>
          </a:prstGeom>
          <a:noFill/>
        </p:spPr>
        <p:txBody>
          <a:bodyPr wrap="square" rtlCol="0">
            <a:spAutoFit/>
          </a:bodyPr>
          <a:lstStyle/>
          <a:p>
            <a:r>
              <a:rPr lang="en-US" sz="3200" u="sng" dirty="0"/>
              <a:t>Bio-P Reactor Effluent</a:t>
            </a:r>
          </a:p>
          <a:p>
            <a:r>
              <a:rPr lang="en-US" sz="3200" dirty="0"/>
              <a:t>30 mg </a:t>
            </a:r>
            <a:r>
              <a:rPr lang="en-US" sz="3200" dirty="0" err="1"/>
              <a:t>sCOD</a:t>
            </a:r>
            <a:r>
              <a:rPr lang="en-US" sz="3200" dirty="0"/>
              <a:t>/L</a:t>
            </a:r>
          </a:p>
          <a:p>
            <a:r>
              <a:rPr lang="en-US" sz="3200" dirty="0"/>
              <a:t>16 mg </a:t>
            </a:r>
            <a:r>
              <a:rPr lang="en-US" sz="3200" dirty="0" err="1"/>
              <a:t>NH</a:t>
            </a:r>
            <a:r>
              <a:rPr lang="en-US" sz="3200" baseline="-25000" dirty="0" err="1"/>
              <a:t>x</a:t>
            </a:r>
            <a:r>
              <a:rPr lang="en-US" sz="3200" dirty="0"/>
              <a:t>-N/L</a:t>
            </a:r>
          </a:p>
          <a:p>
            <a:r>
              <a:rPr lang="en-US" sz="3200" dirty="0"/>
              <a:t>0.3 mg Ortho-P/L</a:t>
            </a:r>
          </a:p>
          <a:p>
            <a:r>
              <a:rPr lang="en-US" sz="3200" dirty="0"/>
              <a:t>10mg TSS/L</a:t>
            </a:r>
          </a:p>
        </p:txBody>
      </p:sp>
      <p:sp>
        <p:nvSpPr>
          <p:cNvPr id="10" name="Arrow: Right 9">
            <a:extLst>
              <a:ext uri="{FF2B5EF4-FFF2-40B4-BE49-F238E27FC236}">
                <a16:creationId xmlns:a16="http://schemas.microsoft.com/office/drawing/2014/main" id="{DF4F872F-4B48-4BA1-A26B-D5D1CB461E79}"/>
              </a:ext>
            </a:extLst>
          </p:cNvPr>
          <p:cNvSpPr/>
          <p:nvPr/>
        </p:nvSpPr>
        <p:spPr>
          <a:xfrm>
            <a:off x="4538090" y="1842075"/>
            <a:ext cx="1963661" cy="13828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6407412-AFBE-4A60-AA65-5AB6F1E5D0BE}"/>
              </a:ext>
            </a:extLst>
          </p:cNvPr>
          <p:cNvSpPr txBox="1"/>
          <p:nvPr/>
        </p:nvSpPr>
        <p:spPr>
          <a:xfrm>
            <a:off x="311427" y="3912577"/>
            <a:ext cx="5869565"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t>Biofilm reactor seeded with </a:t>
            </a:r>
            <a:r>
              <a:rPr lang="en-US" sz="2000" dirty="0" err="1"/>
              <a:t>sidestream</a:t>
            </a:r>
            <a:r>
              <a:rPr lang="en-US" sz="2000" dirty="0"/>
              <a:t> enriched anammox carriers from the James River treatment plant (HRSD)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Suspended growth reactor seeded with </a:t>
            </a:r>
            <a:r>
              <a:rPr lang="en-US" sz="2000" dirty="0" err="1"/>
              <a:t>sidestream</a:t>
            </a:r>
            <a:r>
              <a:rPr lang="en-US" sz="2000" dirty="0"/>
              <a:t> enriched DEMON sludge from the York River treatment plant (HRSD)</a:t>
            </a:r>
          </a:p>
        </p:txBody>
      </p:sp>
    </p:spTree>
    <p:extLst>
      <p:ext uri="{BB962C8B-B14F-4D97-AF65-F5344CB8AC3E}">
        <p14:creationId xmlns:p14="http://schemas.microsoft.com/office/powerpoint/2010/main" val="30261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507143" cy="1325563"/>
          </a:xfrm>
        </p:spPr>
        <p:txBody>
          <a:bodyPr>
            <a:normAutofit/>
          </a:bodyPr>
          <a:lstStyle/>
          <a:p>
            <a:r>
              <a:rPr lang="en-US" sz="3600" dirty="0"/>
              <a:t>Suspended Growth Reactor</a:t>
            </a:r>
            <a:br>
              <a:rPr lang="en-US" sz="3600" dirty="0"/>
            </a:br>
            <a:r>
              <a:rPr lang="en-US" sz="2400" dirty="0"/>
              <a:t>Decline in Anammox Abundance and Activity</a:t>
            </a:r>
          </a:p>
        </p:txBody>
      </p:sp>
      <p:grpSp>
        <p:nvGrpSpPr>
          <p:cNvPr id="7" name="Group 6">
            <a:extLst>
              <a:ext uri="{FF2B5EF4-FFF2-40B4-BE49-F238E27FC236}">
                <a16:creationId xmlns:a16="http://schemas.microsoft.com/office/drawing/2014/main" id="{D7DAE406-0F82-4B97-83A6-4BFC48F7FB30}"/>
              </a:ext>
            </a:extLst>
          </p:cNvPr>
          <p:cNvGrpSpPr/>
          <p:nvPr/>
        </p:nvGrpSpPr>
        <p:grpSpPr>
          <a:xfrm>
            <a:off x="155242" y="1325563"/>
            <a:ext cx="5278384" cy="4758448"/>
            <a:chOff x="120073" y="1173018"/>
            <a:chExt cx="5278384" cy="4758448"/>
          </a:xfrm>
        </p:grpSpPr>
        <p:pic>
          <p:nvPicPr>
            <p:cNvPr id="3" name="Picture 2">
              <a:extLst>
                <a:ext uri="{FF2B5EF4-FFF2-40B4-BE49-F238E27FC236}">
                  <a16:creationId xmlns:a16="http://schemas.microsoft.com/office/drawing/2014/main" id="{BFA60279-9EF6-4D24-9F91-07967959465B}"/>
                </a:ext>
              </a:extLst>
            </p:cNvPr>
            <p:cNvPicPr>
              <a:picLocks noChangeAspect="1"/>
            </p:cNvPicPr>
            <p:nvPr/>
          </p:nvPicPr>
          <p:blipFill>
            <a:blip r:embed="rId2"/>
            <a:stretch>
              <a:fillRect/>
            </a:stretch>
          </p:blipFill>
          <p:spPr>
            <a:xfrm>
              <a:off x="235330" y="1417926"/>
              <a:ext cx="5163127" cy="3738105"/>
            </a:xfrm>
            <a:prstGeom prst="rect">
              <a:avLst/>
            </a:prstGeom>
          </p:spPr>
        </p:pic>
        <p:sp>
          <p:nvSpPr>
            <p:cNvPr id="4" name="TextBox 3">
              <a:extLst>
                <a:ext uri="{FF2B5EF4-FFF2-40B4-BE49-F238E27FC236}">
                  <a16:creationId xmlns:a16="http://schemas.microsoft.com/office/drawing/2014/main" id="{9911ADA5-5F1C-4BB4-88D7-D753F51E759D}"/>
                </a:ext>
              </a:extLst>
            </p:cNvPr>
            <p:cNvSpPr txBox="1"/>
            <p:nvPr/>
          </p:nvSpPr>
          <p:spPr>
            <a:xfrm>
              <a:off x="235330" y="5100469"/>
              <a:ext cx="5163127" cy="830997"/>
            </a:xfrm>
            <a:prstGeom prst="rect">
              <a:avLst/>
            </a:prstGeom>
            <a:noFill/>
          </p:spPr>
          <p:txBody>
            <a:bodyPr wrap="square" rtlCol="0">
              <a:spAutoFit/>
            </a:bodyPr>
            <a:lstStyle/>
            <a:p>
              <a:r>
                <a:rPr lang="en-US" sz="2400" dirty="0"/>
                <a:t>Quantification of anammox abundance via qPCR of the </a:t>
              </a:r>
              <a:r>
                <a:rPr lang="en-US" sz="2400" dirty="0" err="1"/>
                <a:t>hzsA</a:t>
              </a:r>
              <a:r>
                <a:rPr lang="en-US" sz="2400" dirty="0"/>
                <a:t> gene</a:t>
              </a:r>
            </a:p>
          </p:txBody>
        </p:sp>
        <p:sp>
          <p:nvSpPr>
            <p:cNvPr id="5" name="Rectangle 4">
              <a:extLst>
                <a:ext uri="{FF2B5EF4-FFF2-40B4-BE49-F238E27FC236}">
                  <a16:creationId xmlns:a16="http://schemas.microsoft.com/office/drawing/2014/main" id="{4E7A4E8E-37C9-4EDD-BDCA-5A825F7D59D7}"/>
                </a:ext>
              </a:extLst>
            </p:cNvPr>
            <p:cNvSpPr/>
            <p:nvPr/>
          </p:nvSpPr>
          <p:spPr>
            <a:xfrm>
              <a:off x="120073" y="1173018"/>
              <a:ext cx="5278384" cy="47584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9" name="Chart 8">
            <a:extLst>
              <a:ext uri="{FF2B5EF4-FFF2-40B4-BE49-F238E27FC236}">
                <a16:creationId xmlns:a16="http://schemas.microsoft.com/office/drawing/2014/main" id="{45E9CAB6-3812-4F71-9C2A-B9A9C158A517}"/>
              </a:ext>
            </a:extLst>
          </p:cNvPr>
          <p:cNvGraphicFramePr>
            <a:graphicFrameLocks/>
          </p:cNvGraphicFramePr>
          <p:nvPr/>
        </p:nvGraphicFramePr>
        <p:xfrm>
          <a:off x="5548883" y="1616296"/>
          <a:ext cx="4865291" cy="3636718"/>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918D726F-B696-4E33-AD70-5B0C685930E2}"/>
              </a:ext>
            </a:extLst>
          </p:cNvPr>
          <p:cNvSpPr/>
          <p:nvPr/>
        </p:nvSpPr>
        <p:spPr>
          <a:xfrm>
            <a:off x="5548883" y="1325563"/>
            <a:ext cx="5278384" cy="47584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859B4E2-F24A-4862-AFB7-233F8254D03B}"/>
              </a:ext>
            </a:extLst>
          </p:cNvPr>
          <p:cNvSpPr txBox="1"/>
          <p:nvPr/>
        </p:nvSpPr>
        <p:spPr>
          <a:xfrm>
            <a:off x="5548883" y="5292313"/>
            <a:ext cx="4571063" cy="461665"/>
          </a:xfrm>
          <a:prstGeom prst="rect">
            <a:avLst/>
          </a:prstGeom>
          <a:noFill/>
        </p:spPr>
        <p:txBody>
          <a:bodyPr wrap="square" rtlCol="0">
            <a:spAutoFit/>
          </a:bodyPr>
          <a:lstStyle/>
          <a:p>
            <a:r>
              <a:rPr lang="en-US" sz="2400" dirty="0"/>
              <a:t>Maximum </a:t>
            </a:r>
            <a:r>
              <a:rPr lang="en-US" sz="2400" i="1" dirty="0"/>
              <a:t>in situ </a:t>
            </a:r>
            <a:r>
              <a:rPr lang="en-US" sz="2400" dirty="0"/>
              <a:t>anammox activity</a:t>
            </a:r>
          </a:p>
        </p:txBody>
      </p:sp>
    </p:spTree>
    <p:extLst>
      <p:ext uri="{BB962C8B-B14F-4D97-AF65-F5344CB8AC3E}">
        <p14:creationId xmlns:p14="http://schemas.microsoft.com/office/powerpoint/2010/main" val="363113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223" y="0"/>
            <a:ext cx="4376403" cy="1325563"/>
          </a:xfrm>
        </p:spPr>
        <p:txBody>
          <a:bodyPr>
            <a:normAutofit/>
          </a:bodyPr>
          <a:lstStyle/>
          <a:p>
            <a:r>
              <a:rPr lang="en-US" sz="4000" dirty="0"/>
              <a:t>…</a:t>
            </a:r>
            <a:r>
              <a:rPr lang="en-US" sz="4000" dirty="0" err="1"/>
              <a:t>Comammox</a:t>
            </a:r>
            <a:r>
              <a:rPr lang="en-US" sz="4000" dirty="0"/>
              <a:t>!</a:t>
            </a:r>
          </a:p>
        </p:txBody>
      </p:sp>
      <p:pic>
        <p:nvPicPr>
          <p:cNvPr id="10" name="Picture 9">
            <a:extLst>
              <a:ext uri="{FF2B5EF4-FFF2-40B4-BE49-F238E27FC236}">
                <a16:creationId xmlns:a16="http://schemas.microsoft.com/office/drawing/2014/main" id="{0ED55D4E-2399-4CFD-B153-90DE0F648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6000" cy="6096000"/>
          </a:xfrm>
          <a:prstGeom prst="rect">
            <a:avLst/>
          </a:prstGeom>
        </p:spPr>
      </p:pic>
      <p:pic>
        <p:nvPicPr>
          <p:cNvPr id="11" name="Picture 10">
            <a:extLst>
              <a:ext uri="{FF2B5EF4-FFF2-40B4-BE49-F238E27FC236}">
                <a16:creationId xmlns:a16="http://schemas.microsoft.com/office/drawing/2014/main" id="{3F46EDBA-89B0-4886-8A07-18E1265214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0884" y="838200"/>
            <a:ext cx="2540353" cy="1325562"/>
          </a:xfrm>
          <a:prstGeom prst="rect">
            <a:avLst/>
          </a:prstGeom>
          <a:ln>
            <a:solidFill>
              <a:schemeClr val="bg1"/>
            </a:solidFill>
          </a:ln>
        </p:spPr>
      </p:pic>
      <p:sp>
        <p:nvSpPr>
          <p:cNvPr id="12" name="TextBox 11">
            <a:extLst>
              <a:ext uri="{FF2B5EF4-FFF2-40B4-BE49-F238E27FC236}">
                <a16:creationId xmlns:a16="http://schemas.microsoft.com/office/drawing/2014/main" id="{AFFA17D2-9A56-4495-8372-27101D80B301}"/>
              </a:ext>
            </a:extLst>
          </p:cNvPr>
          <p:cNvSpPr txBox="1"/>
          <p:nvPr/>
        </p:nvSpPr>
        <p:spPr>
          <a:xfrm>
            <a:off x="790241" y="977554"/>
            <a:ext cx="5935237" cy="5170646"/>
          </a:xfrm>
          <a:prstGeom prst="rect">
            <a:avLst/>
          </a:prstGeom>
          <a:noFill/>
        </p:spPr>
        <p:txBody>
          <a:bodyPr wrap="square" rtlCol="0">
            <a:spAutoFit/>
          </a:bodyPr>
          <a:lstStyle/>
          <a:p>
            <a:pPr>
              <a:spcAft>
                <a:spcPts val="1200"/>
              </a:spcAft>
            </a:pPr>
            <a:r>
              <a:rPr lang="en-US" sz="2800" b="1" u="sng" dirty="0"/>
              <a:t>Supporting Evidence</a:t>
            </a:r>
          </a:p>
          <a:p>
            <a:pPr marL="457200" indent="-457200">
              <a:buFont typeface="Arial" panose="020B0604020202020204" pitchFamily="34" charset="0"/>
              <a:buChar char="•"/>
            </a:pPr>
            <a:r>
              <a:rPr lang="en-US" sz="2800" dirty="0"/>
              <a:t>16s sequencing data </a:t>
            </a:r>
          </a:p>
          <a:p>
            <a:pPr marL="914400" lvl="1" indent="-457200">
              <a:buFont typeface="Arial" panose="020B0604020202020204" pitchFamily="34" charset="0"/>
              <a:buChar char="•"/>
            </a:pPr>
            <a:r>
              <a:rPr lang="en-US" sz="2800" dirty="0"/>
              <a:t>High </a:t>
            </a:r>
            <a:r>
              <a:rPr lang="en-US" sz="2800" dirty="0" err="1"/>
              <a:t>nitrospira</a:t>
            </a:r>
            <a:endParaRPr lang="en-US" sz="2800" dirty="0"/>
          </a:p>
          <a:p>
            <a:pPr marL="914400" lvl="1" indent="-457200">
              <a:buFont typeface="Arial" panose="020B0604020202020204" pitchFamily="34" charset="0"/>
              <a:buChar char="•"/>
            </a:pPr>
            <a:r>
              <a:rPr lang="en-US" sz="2800" dirty="0"/>
              <a:t>Almost no AOB</a:t>
            </a:r>
          </a:p>
          <a:p>
            <a:pPr lvl="1"/>
            <a:endParaRPr lang="en-US" sz="1200" dirty="0"/>
          </a:p>
          <a:p>
            <a:pPr marL="285750" indent="-285750">
              <a:buFont typeface="Arial" panose="020B0604020202020204" pitchFamily="34" charset="0"/>
              <a:buChar char="•"/>
            </a:pPr>
            <a:r>
              <a:rPr lang="en-US" sz="2800" dirty="0"/>
              <a:t>FISH </a:t>
            </a:r>
          </a:p>
          <a:p>
            <a:pPr marL="742950" lvl="1" indent="-285750">
              <a:buFont typeface="Arial" panose="020B0604020202020204" pitchFamily="34" charset="0"/>
              <a:buChar char="•"/>
            </a:pPr>
            <a:r>
              <a:rPr lang="en-US" sz="2800" dirty="0"/>
              <a:t>High </a:t>
            </a:r>
            <a:r>
              <a:rPr lang="en-US" sz="2800" dirty="0" err="1"/>
              <a:t>Nitrospira</a:t>
            </a:r>
            <a:endParaRPr lang="en-US" sz="2800" dirty="0"/>
          </a:p>
          <a:p>
            <a:pPr marL="742950" lvl="1" indent="-285750">
              <a:buFont typeface="Arial" panose="020B0604020202020204" pitchFamily="34" charset="0"/>
              <a:buChar char="•"/>
            </a:pPr>
            <a:r>
              <a:rPr lang="en-US" sz="2800" dirty="0"/>
              <a:t>High </a:t>
            </a:r>
            <a:r>
              <a:rPr lang="en-US" sz="2800" dirty="0" err="1"/>
              <a:t>Nitrospira</a:t>
            </a:r>
            <a:r>
              <a:rPr lang="en-US" sz="2800" dirty="0"/>
              <a:t> Ntspa476 </a:t>
            </a:r>
          </a:p>
          <a:p>
            <a:pPr lvl="1"/>
            <a:r>
              <a:rPr lang="en-US" sz="1600" dirty="0"/>
              <a:t>(“</a:t>
            </a:r>
            <a:r>
              <a:rPr lang="en-US" sz="1600" dirty="0" err="1"/>
              <a:t>comammox</a:t>
            </a:r>
            <a:r>
              <a:rPr lang="en-US" sz="1600" dirty="0"/>
              <a:t>” probe from van Kessel </a:t>
            </a:r>
            <a:r>
              <a:rPr lang="en-US" sz="1600" i="1" dirty="0"/>
              <a:t>et al. </a:t>
            </a:r>
            <a:r>
              <a:rPr lang="en-US" sz="1600" dirty="0"/>
              <a:t>2015) </a:t>
            </a:r>
          </a:p>
          <a:p>
            <a:pPr marL="742950" lvl="1" indent="-285750">
              <a:buFont typeface="Arial" panose="020B0604020202020204" pitchFamily="34" charset="0"/>
              <a:buChar char="•"/>
            </a:pPr>
            <a:r>
              <a:rPr lang="en-US" sz="2800" dirty="0"/>
              <a:t>Almost no AOB</a:t>
            </a:r>
          </a:p>
          <a:p>
            <a:pPr lvl="1"/>
            <a:endParaRPr lang="en-US" sz="1200" dirty="0"/>
          </a:p>
          <a:p>
            <a:pPr marL="285750" indent="-285750">
              <a:buFont typeface="Arial" panose="020B0604020202020204" pitchFamily="34" charset="0"/>
              <a:buChar char="•"/>
            </a:pPr>
            <a:r>
              <a:rPr lang="en-US" sz="2800" dirty="0"/>
              <a:t>qPCR </a:t>
            </a:r>
          </a:p>
          <a:p>
            <a:pPr marL="742950" lvl="1" indent="-285750">
              <a:buFont typeface="Arial" panose="020B0604020202020204" pitchFamily="34" charset="0"/>
              <a:buChar char="•"/>
            </a:pPr>
            <a:r>
              <a:rPr lang="en-US" sz="2800" dirty="0"/>
              <a:t>~10% </a:t>
            </a:r>
            <a:r>
              <a:rPr lang="en-US" sz="2800" dirty="0" err="1"/>
              <a:t>Comammox</a:t>
            </a:r>
            <a:endParaRPr lang="en-US" sz="2800" dirty="0"/>
          </a:p>
        </p:txBody>
      </p:sp>
    </p:spTree>
    <p:extLst>
      <p:ext uri="{BB962C8B-B14F-4D97-AF65-F5344CB8AC3E}">
        <p14:creationId xmlns:p14="http://schemas.microsoft.com/office/powerpoint/2010/main" val="13927945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B1B265C-0F2B-47BD-80FC-F56D5ECC512B}"/>
              </a:ext>
            </a:extLst>
          </p:cNvPr>
          <p:cNvSpPr>
            <a:spLocks noGrp="1"/>
          </p:cNvSpPr>
          <p:nvPr>
            <p:ph idx="1"/>
          </p:nvPr>
        </p:nvSpPr>
        <p:spPr>
          <a:xfrm>
            <a:off x="202223" y="1065491"/>
            <a:ext cx="11554045" cy="1819476"/>
          </a:xfrm>
        </p:spPr>
        <p:txBody>
          <a:bodyPr>
            <a:noAutofit/>
          </a:bodyPr>
          <a:lstStyle/>
          <a:p>
            <a:pPr marL="0" indent="0">
              <a:buNone/>
            </a:pPr>
            <a:r>
              <a:rPr lang="en-US" b="1" dirty="0"/>
              <a:t>Target DO = 0.1 mg/L (occasionally 0.05 mg/L)</a:t>
            </a:r>
          </a:p>
          <a:p>
            <a:pPr marL="0" indent="0">
              <a:buNone/>
            </a:pPr>
            <a:r>
              <a:rPr lang="en-US" dirty="0"/>
              <a:t>HRT = 6.3 ± 2.3 </a:t>
            </a:r>
            <a:r>
              <a:rPr lang="en-US" dirty="0" err="1"/>
              <a:t>hr</a:t>
            </a:r>
            <a:endParaRPr lang="en-US" dirty="0"/>
          </a:p>
          <a:p>
            <a:pPr marL="0" indent="0">
              <a:buNone/>
            </a:pPr>
            <a:r>
              <a:rPr lang="en-US" dirty="0"/>
              <a:t>Effluent NH</a:t>
            </a:r>
            <a:r>
              <a:rPr lang="en-US" baseline="-25000" dirty="0"/>
              <a:t>4</a:t>
            </a:r>
            <a:r>
              <a:rPr lang="en-US" baseline="30000" dirty="0"/>
              <a:t>+</a:t>
            </a:r>
            <a:r>
              <a:rPr lang="en-US" dirty="0"/>
              <a:t> = 3.6 ± 3.2 </a:t>
            </a:r>
            <a:r>
              <a:rPr lang="en-US" dirty="0" err="1"/>
              <a:t>mgN</a:t>
            </a:r>
            <a:r>
              <a:rPr lang="en-US" dirty="0"/>
              <a:t>/L</a:t>
            </a:r>
          </a:p>
          <a:p>
            <a:pPr marL="0" indent="0">
              <a:buNone/>
            </a:pPr>
            <a:r>
              <a:rPr lang="en-US" dirty="0"/>
              <a:t>NH</a:t>
            </a:r>
            <a:r>
              <a:rPr lang="en-US" baseline="-25000" dirty="0"/>
              <a:t>4</a:t>
            </a:r>
            <a:r>
              <a:rPr lang="en-US" baseline="30000" dirty="0"/>
              <a:t>+ </a:t>
            </a:r>
            <a:r>
              <a:rPr lang="en-US" dirty="0"/>
              <a:t>removal =  75%</a:t>
            </a:r>
          </a:p>
        </p:txBody>
      </p:sp>
      <p:graphicFrame>
        <p:nvGraphicFramePr>
          <p:cNvPr id="9" name="Table 8">
            <a:extLst>
              <a:ext uri="{FF2B5EF4-FFF2-40B4-BE49-F238E27FC236}">
                <a16:creationId xmlns:a16="http://schemas.microsoft.com/office/drawing/2014/main" id="{78FA332C-FBD6-4C4F-A5AB-E719DDCDEC08}"/>
              </a:ext>
            </a:extLst>
          </p:cNvPr>
          <p:cNvGraphicFramePr>
            <a:graphicFrameLocks noGrp="1"/>
          </p:cNvGraphicFramePr>
          <p:nvPr/>
        </p:nvGraphicFramePr>
        <p:xfrm>
          <a:off x="318977" y="3167155"/>
          <a:ext cx="11554045" cy="1981200"/>
        </p:xfrm>
        <a:graphic>
          <a:graphicData uri="http://schemas.openxmlformats.org/drawingml/2006/table">
            <a:tbl>
              <a:tblPr firstRow="1" bandRow="1">
                <a:tableStyleId>{5C22544A-7EE6-4342-B048-85BDC9FD1C3A}</a:tableStyleId>
              </a:tblPr>
              <a:tblGrid>
                <a:gridCol w="3609651">
                  <a:extLst>
                    <a:ext uri="{9D8B030D-6E8A-4147-A177-3AD203B41FA5}">
                      <a16:colId xmlns:a16="http://schemas.microsoft.com/office/drawing/2014/main" val="3164495703"/>
                    </a:ext>
                  </a:extLst>
                </a:gridCol>
                <a:gridCol w="1857153">
                  <a:extLst>
                    <a:ext uri="{9D8B030D-6E8A-4147-A177-3AD203B41FA5}">
                      <a16:colId xmlns:a16="http://schemas.microsoft.com/office/drawing/2014/main" val="3237615559"/>
                    </a:ext>
                  </a:extLst>
                </a:gridCol>
                <a:gridCol w="1720026">
                  <a:extLst>
                    <a:ext uri="{9D8B030D-6E8A-4147-A177-3AD203B41FA5}">
                      <a16:colId xmlns:a16="http://schemas.microsoft.com/office/drawing/2014/main" val="1878697002"/>
                    </a:ext>
                  </a:extLst>
                </a:gridCol>
                <a:gridCol w="2260065">
                  <a:extLst>
                    <a:ext uri="{9D8B030D-6E8A-4147-A177-3AD203B41FA5}">
                      <a16:colId xmlns:a16="http://schemas.microsoft.com/office/drawing/2014/main" val="3863313566"/>
                    </a:ext>
                  </a:extLst>
                </a:gridCol>
                <a:gridCol w="2107150">
                  <a:extLst>
                    <a:ext uri="{9D8B030D-6E8A-4147-A177-3AD203B41FA5}">
                      <a16:colId xmlns:a16="http://schemas.microsoft.com/office/drawing/2014/main" val="3342101366"/>
                    </a:ext>
                  </a:extLst>
                </a:gridCol>
              </a:tblGrid>
              <a:tr h="401402">
                <a:tc>
                  <a:txBody>
                    <a:bodyPr/>
                    <a:lstStyle/>
                    <a:p>
                      <a:pPr algn="ctr"/>
                      <a:endParaRPr lang="en-US" sz="2800" dirty="0"/>
                    </a:p>
                  </a:txBody>
                  <a:tcPr>
                    <a:noFill/>
                  </a:tcPr>
                </a:tc>
                <a:tc>
                  <a:txBody>
                    <a:bodyPr/>
                    <a:lstStyle/>
                    <a:p>
                      <a:pPr algn="ctr"/>
                      <a:endParaRPr lang="en-US" sz="2800" b="1" dirty="0"/>
                    </a:p>
                  </a:txBody>
                  <a:tcPr/>
                </a:tc>
                <a:tc gridSpan="3">
                  <a:txBody>
                    <a:bodyPr/>
                    <a:lstStyle/>
                    <a:p>
                      <a:pPr algn="ctr"/>
                      <a:r>
                        <a:rPr lang="en-US" sz="2800" dirty="0"/>
                        <a:t>Chicago Plants</a:t>
                      </a:r>
                    </a:p>
                  </a:txBody>
                  <a:tcPr/>
                </a:tc>
                <a:tc hMerge="1">
                  <a:txBody>
                    <a:bodyPr/>
                    <a:lstStyle/>
                    <a:p>
                      <a:pPr algn="ctr"/>
                      <a:endParaRPr lang="en-US" sz="2800" dirty="0"/>
                    </a:p>
                  </a:txBody>
                  <a:tcPr/>
                </a:tc>
                <a:tc hMerge="1">
                  <a:txBody>
                    <a:bodyPr/>
                    <a:lstStyle/>
                    <a:p>
                      <a:pPr algn="ctr"/>
                      <a:endParaRPr lang="en-US" sz="2800" dirty="0"/>
                    </a:p>
                  </a:txBody>
                  <a:tcPr/>
                </a:tc>
                <a:extLst>
                  <a:ext uri="{0D108BD9-81ED-4DB2-BD59-A6C34878D82A}">
                    <a16:rowId xmlns:a16="http://schemas.microsoft.com/office/drawing/2014/main" val="179581995"/>
                  </a:ext>
                </a:extLst>
              </a:tr>
              <a:tr h="382373">
                <a:tc>
                  <a:txBody>
                    <a:bodyPr/>
                    <a:lstStyle/>
                    <a:p>
                      <a:pPr algn="ctr"/>
                      <a:endParaRPr lang="en-US" sz="2800" dirty="0"/>
                    </a:p>
                  </a:txBody>
                  <a:tcPr>
                    <a:noFill/>
                  </a:tcPr>
                </a:tc>
                <a:tc>
                  <a:txBody>
                    <a:bodyPr/>
                    <a:lstStyle/>
                    <a:p>
                      <a:pPr algn="ctr"/>
                      <a:r>
                        <a:rPr lang="en-US" sz="2800" b="1" dirty="0"/>
                        <a:t>SG</a:t>
                      </a:r>
                    </a:p>
                  </a:txBody>
                  <a:tcPr/>
                </a:tc>
                <a:tc>
                  <a:txBody>
                    <a:bodyPr/>
                    <a:lstStyle/>
                    <a:p>
                      <a:pPr algn="ctr"/>
                      <a:r>
                        <a:rPr lang="en-US" sz="2800" dirty="0"/>
                        <a:t>O’Brien</a:t>
                      </a:r>
                    </a:p>
                  </a:txBody>
                  <a:tcPr/>
                </a:tc>
                <a:tc>
                  <a:txBody>
                    <a:bodyPr/>
                    <a:lstStyle/>
                    <a:p>
                      <a:pPr algn="ctr"/>
                      <a:r>
                        <a:rPr lang="en-US" sz="2800" dirty="0" err="1"/>
                        <a:t>Kirie</a:t>
                      </a:r>
                      <a:endParaRPr lang="en-US" sz="2800" dirty="0"/>
                    </a:p>
                  </a:txBody>
                  <a:tcPr/>
                </a:tc>
                <a:tc>
                  <a:txBody>
                    <a:bodyPr/>
                    <a:lstStyle/>
                    <a:p>
                      <a:pPr algn="ctr"/>
                      <a:r>
                        <a:rPr lang="en-US" sz="2800" dirty="0"/>
                        <a:t>Stickney</a:t>
                      </a:r>
                    </a:p>
                  </a:txBody>
                  <a:tcPr/>
                </a:tc>
                <a:extLst>
                  <a:ext uri="{0D108BD9-81ED-4DB2-BD59-A6C34878D82A}">
                    <a16:rowId xmlns:a16="http://schemas.microsoft.com/office/drawing/2014/main" val="1753934479"/>
                  </a:ext>
                </a:extLst>
              </a:tr>
              <a:tr h="370840">
                <a:tc>
                  <a:txBody>
                    <a:bodyPr/>
                    <a:lstStyle/>
                    <a:p>
                      <a:pPr algn="ctr"/>
                      <a:r>
                        <a:rPr lang="en-US" sz="2800" dirty="0"/>
                        <a:t>N loading rate (mg TKN/L/d)</a:t>
                      </a:r>
                    </a:p>
                  </a:txBody>
                  <a:tcPr/>
                </a:tc>
                <a:tc>
                  <a:txBody>
                    <a:bodyPr/>
                    <a:lstStyle/>
                    <a:p>
                      <a:pPr algn="ctr"/>
                      <a:r>
                        <a:rPr lang="en-US" sz="2800" b="1" dirty="0"/>
                        <a:t>83</a:t>
                      </a:r>
                    </a:p>
                  </a:txBody>
                  <a:tcPr/>
                </a:tc>
                <a:tc>
                  <a:txBody>
                    <a:bodyPr/>
                    <a:lstStyle/>
                    <a:p>
                      <a:pPr algn="ctr"/>
                      <a:r>
                        <a:rPr lang="en-US" sz="2800" dirty="0"/>
                        <a:t>65</a:t>
                      </a:r>
                    </a:p>
                  </a:txBody>
                  <a:tcPr/>
                </a:tc>
                <a:tc>
                  <a:txBody>
                    <a:bodyPr/>
                    <a:lstStyle/>
                    <a:p>
                      <a:pPr algn="ctr"/>
                      <a:r>
                        <a:rPr lang="en-US" sz="2800" dirty="0"/>
                        <a:t>64</a:t>
                      </a:r>
                    </a:p>
                  </a:txBody>
                  <a:tcPr/>
                </a:tc>
                <a:tc>
                  <a:txBody>
                    <a:bodyPr/>
                    <a:lstStyle/>
                    <a:p>
                      <a:pPr algn="ctr"/>
                      <a:r>
                        <a:rPr lang="en-US" sz="2800" dirty="0"/>
                        <a:t>81</a:t>
                      </a:r>
                    </a:p>
                  </a:txBody>
                  <a:tcPr/>
                </a:tc>
                <a:extLst>
                  <a:ext uri="{0D108BD9-81ED-4DB2-BD59-A6C34878D82A}">
                    <a16:rowId xmlns:a16="http://schemas.microsoft.com/office/drawing/2014/main" val="3392442178"/>
                  </a:ext>
                </a:extLst>
              </a:tr>
            </a:tbl>
          </a:graphicData>
        </a:graphic>
      </p:graphicFrame>
      <p:sp>
        <p:nvSpPr>
          <p:cNvPr id="13" name="Title 1">
            <a:extLst>
              <a:ext uri="{FF2B5EF4-FFF2-40B4-BE49-F238E27FC236}">
                <a16:creationId xmlns:a16="http://schemas.microsoft.com/office/drawing/2014/main" id="{B78B939B-AC36-4F95-857B-E89E9B1DDA5B}"/>
              </a:ext>
            </a:extLst>
          </p:cNvPr>
          <p:cNvSpPr>
            <a:spLocks noGrp="1"/>
          </p:cNvSpPr>
          <p:nvPr>
            <p:ph type="title"/>
          </p:nvPr>
        </p:nvSpPr>
        <p:spPr>
          <a:xfrm>
            <a:off x="202223" y="0"/>
            <a:ext cx="11812568" cy="1325563"/>
          </a:xfrm>
        </p:spPr>
        <p:txBody>
          <a:bodyPr>
            <a:normAutofit/>
          </a:bodyPr>
          <a:lstStyle/>
          <a:p>
            <a:r>
              <a:rPr lang="en-US" sz="4000" dirty="0"/>
              <a:t>Final Suspended Growth Reactor Performance</a:t>
            </a:r>
          </a:p>
        </p:txBody>
      </p:sp>
      <p:sp>
        <p:nvSpPr>
          <p:cNvPr id="5" name="Rectangle 4">
            <a:extLst>
              <a:ext uri="{FF2B5EF4-FFF2-40B4-BE49-F238E27FC236}">
                <a16:creationId xmlns:a16="http://schemas.microsoft.com/office/drawing/2014/main" id="{B5067049-C2E5-4B48-B4EB-D2F1C042496A}"/>
              </a:ext>
            </a:extLst>
          </p:cNvPr>
          <p:cNvSpPr/>
          <p:nvPr/>
        </p:nvSpPr>
        <p:spPr>
          <a:xfrm>
            <a:off x="318977" y="5228525"/>
            <a:ext cx="10504967" cy="954107"/>
          </a:xfrm>
          <a:prstGeom prst="rect">
            <a:avLst/>
          </a:prstGeom>
          <a:solidFill>
            <a:schemeClr val="accent2">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Low-DO nitrification with </a:t>
            </a:r>
            <a:r>
              <a:rPr kumimoji="0" lang="en-US" sz="2800" b="0" i="0" u="none" strike="noStrike" kern="1200" cap="none" spc="0" normalizeH="0" baseline="0" noProof="0" dirty="0" err="1">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comammox</a:t>
            </a:r>
            <a:r>
              <a:rPr kumimoji="0" lang="en-US" sz="28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 could be an energy-saving alternative to conventional high-DO nitrification systems</a:t>
            </a:r>
          </a:p>
        </p:txBody>
      </p:sp>
    </p:spTree>
    <p:extLst>
      <p:ext uri="{BB962C8B-B14F-4D97-AF65-F5344CB8AC3E}">
        <p14:creationId xmlns:p14="http://schemas.microsoft.com/office/powerpoint/2010/main" val="59141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2286000" y="1560897"/>
            <a:ext cx="2057400" cy="108012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 name="TextBox 4"/>
          <p:cNvSpPr txBox="1"/>
          <p:nvPr/>
        </p:nvSpPr>
        <p:spPr>
          <a:xfrm>
            <a:off x="2423592" y="1553927"/>
            <a:ext cx="1981200"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Arial"/>
                <a:ea typeface="Osaka"/>
                <a:cs typeface="Osaka"/>
              </a:rPr>
              <a:t>Wastewater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Osaka"/>
                <a:cs typeface="Osaka"/>
              </a:rPr>
              <a:t>BOD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Osaka"/>
                <a:cs typeface="Osaka"/>
              </a:rPr>
              <a:t>Nutrients (N, 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Osaka"/>
              <a:cs typeface="Osaka"/>
            </a:endParaRPr>
          </a:p>
        </p:txBody>
      </p:sp>
      <p:cxnSp>
        <p:nvCxnSpPr>
          <p:cNvPr id="7" name="Straight Arrow Connector 6"/>
          <p:cNvCxnSpPr/>
          <p:nvPr/>
        </p:nvCxnSpPr>
        <p:spPr bwMode="auto">
          <a:xfrm>
            <a:off x="4367808" y="1920937"/>
            <a:ext cx="648072"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1" name="Rectangle 10"/>
          <p:cNvSpPr/>
          <p:nvPr/>
        </p:nvSpPr>
        <p:spPr bwMode="auto">
          <a:xfrm>
            <a:off x="7608171" y="1488889"/>
            <a:ext cx="2355273" cy="115212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13" name="TextBox 12"/>
          <p:cNvSpPr txBox="1"/>
          <p:nvPr/>
        </p:nvSpPr>
        <p:spPr>
          <a:xfrm>
            <a:off x="7890216" y="1512702"/>
            <a:ext cx="18010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Osaka"/>
                <a:cs typeface="Osaka"/>
              </a:rPr>
              <a:t>Disposal to receiving water body</a:t>
            </a:r>
          </a:p>
        </p:txBody>
      </p:sp>
      <p:cxnSp>
        <p:nvCxnSpPr>
          <p:cNvPr id="17" name="Straight Arrow Connector 16"/>
          <p:cNvCxnSpPr/>
          <p:nvPr/>
        </p:nvCxnSpPr>
        <p:spPr bwMode="auto">
          <a:xfrm>
            <a:off x="5951984" y="5737361"/>
            <a:ext cx="0" cy="288032"/>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8" name="Rectangle 17"/>
          <p:cNvSpPr/>
          <p:nvPr/>
        </p:nvSpPr>
        <p:spPr bwMode="auto">
          <a:xfrm>
            <a:off x="3863754" y="6025434"/>
            <a:ext cx="4032448" cy="35593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charset="0"/>
                <a:ea typeface="ＭＳ Ｐゴシック" charset="-128"/>
                <a:cs typeface="ＭＳ Ｐゴシック" charset="-128"/>
              </a:rPr>
              <a:t>Energy, Nutrients, Materials, Platform Chemicals</a:t>
            </a:r>
          </a:p>
        </p:txBody>
      </p:sp>
      <p:sp>
        <p:nvSpPr>
          <p:cNvPr id="3" name="Diamond 2"/>
          <p:cNvSpPr/>
          <p:nvPr/>
        </p:nvSpPr>
        <p:spPr bwMode="auto">
          <a:xfrm>
            <a:off x="5015881" y="1056841"/>
            <a:ext cx="2016224" cy="1656184"/>
          </a:xfrm>
          <a:prstGeom prst="diamon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21" name="TextBox 20"/>
          <p:cNvSpPr txBox="1"/>
          <p:nvPr/>
        </p:nvSpPr>
        <p:spPr>
          <a:xfrm>
            <a:off x="5015880" y="1560900"/>
            <a:ext cx="1981200"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Arial"/>
                <a:ea typeface="Osaka"/>
                <a:cs typeface="Osaka"/>
              </a:rPr>
              <a:t>Centralized WWTP</a:t>
            </a:r>
            <a:endParaRPr kumimoji="0" lang="en-US" sz="1800" b="0" i="0" u="none" strike="noStrike" kern="1200" cap="none" spc="0" normalizeH="0" baseline="0" noProof="0" dirty="0">
              <a:ln>
                <a:noFill/>
              </a:ln>
              <a:solidFill>
                <a:srgbClr val="FFFFFF"/>
              </a:solidFill>
              <a:effectLst/>
              <a:uLnTx/>
              <a:uFillTx/>
              <a:latin typeface="Arial"/>
              <a:ea typeface="Osaka"/>
              <a:cs typeface="Osak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Osaka"/>
              <a:cs typeface="Osaka"/>
            </a:endParaRPr>
          </a:p>
        </p:txBody>
      </p:sp>
      <p:cxnSp>
        <p:nvCxnSpPr>
          <p:cNvPr id="28" name="Straight Arrow Connector 27"/>
          <p:cNvCxnSpPr/>
          <p:nvPr/>
        </p:nvCxnSpPr>
        <p:spPr bwMode="auto">
          <a:xfrm flipV="1">
            <a:off x="6023992" y="2713025"/>
            <a:ext cx="0" cy="43204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34" name="Rounded Rectangle 33"/>
          <p:cNvSpPr/>
          <p:nvPr/>
        </p:nvSpPr>
        <p:spPr bwMode="auto">
          <a:xfrm>
            <a:off x="1703512" y="1056841"/>
            <a:ext cx="1800200" cy="432048"/>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35" name="TextBox 34"/>
          <p:cNvSpPr txBox="1"/>
          <p:nvPr/>
        </p:nvSpPr>
        <p:spPr>
          <a:xfrm>
            <a:off x="1775520" y="976121"/>
            <a:ext cx="2304256"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a:ea typeface="Osaka"/>
                <a:cs typeface="Osaka"/>
              </a:rPr>
              <a:t>Current</a:t>
            </a:r>
          </a:p>
        </p:txBody>
      </p:sp>
      <p:grpSp>
        <p:nvGrpSpPr>
          <p:cNvPr id="44" name="Group 43"/>
          <p:cNvGrpSpPr/>
          <p:nvPr/>
        </p:nvGrpSpPr>
        <p:grpSpPr>
          <a:xfrm>
            <a:off x="1775521" y="3505113"/>
            <a:ext cx="1800200" cy="584776"/>
            <a:chOff x="395536" y="3276272"/>
            <a:chExt cx="1800200" cy="584776"/>
          </a:xfrm>
        </p:grpSpPr>
        <p:sp>
          <p:nvSpPr>
            <p:cNvPr id="36" name="Rounded Rectangle 35"/>
            <p:cNvSpPr/>
            <p:nvPr/>
          </p:nvSpPr>
          <p:spPr bwMode="auto">
            <a:xfrm>
              <a:off x="395536" y="3356992"/>
              <a:ext cx="1800200" cy="432048"/>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37" name="TextBox 36"/>
            <p:cNvSpPr txBox="1"/>
            <p:nvPr/>
          </p:nvSpPr>
          <p:spPr>
            <a:xfrm>
              <a:off x="467544" y="3276272"/>
              <a:ext cx="1584176"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a:ea typeface="Osaka"/>
                  <a:cs typeface="Osaka"/>
                </a:rPr>
                <a:t>Future</a:t>
              </a:r>
              <a:endParaRPr kumimoji="0" lang="en-US" sz="2000" b="0" i="0" u="none" strike="noStrike" kern="1200" cap="none" spc="0" normalizeH="0" baseline="0" noProof="0" dirty="0">
                <a:ln>
                  <a:noFill/>
                </a:ln>
                <a:solidFill>
                  <a:prstClr val="black"/>
                </a:solidFill>
                <a:effectLst/>
                <a:uLnTx/>
                <a:uFillTx/>
                <a:latin typeface="Arial"/>
                <a:ea typeface="Osaka"/>
                <a:cs typeface="Osaka"/>
              </a:endParaRPr>
            </a:p>
          </p:txBody>
        </p:sp>
      </p:grpSp>
      <p:sp>
        <p:nvSpPr>
          <p:cNvPr id="45" name="Rounded Rectangle 44"/>
          <p:cNvSpPr/>
          <p:nvPr/>
        </p:nvSpPr>
        <p:spPr bwMode="auto">
          <a:xfrm>
            <a:off x="2207568" y="4441217"/>
            <a:ext cx="2057400" cy="115212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46" name="TextBox 45"/>
          <p:cNvSpPr txBox="1"/>
          <p:nvPr/>
        </p:nvSpPr>
        <p:spPr>
          <a:xfrm>
            <a:off x="2345160" y="4578263"/>
            <a:ext cx="1981200"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Arial"/>
                <a:ea typeface="Osaka"/>
                <a:cs typeface="Osaka"/>
              </a:rPr>
              <a:t>“Used”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Osaka"/>
                <a:cs typeface="Osaka"/>
              </a:rPr>
              <a:t>BOD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Osaka"/>
                <a:cs typeface="Osaka"/>
              </a:rPr>
              <a:t>Nutrients (N, 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Osaka"/>
              <a:cs typeface="Osaka"/>
            </a:endParaRPr>
          </a:p>
        </p:txBody>
      </p:sp>
      <p:cxnSp>
        <p:nvCxnSpPr>
          <p:cNvPr id="47" name="Straight Arrow Connector 46"/>
          <p:cNvCxnSpPr/>
          <p:nvPr/>
        </p:nvCxnSpPr>
        <p:spPr bwMode="auto">
          <a:xfrm>
            <a:off x="4295800" y="4945273"/>
            <a:ext cx="641648"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49" name="Rectangle 48"/>
          <p:cNvSpPr/>
          <p:nvPr/>
        </p:nvSpPr>
        <p:spPr bwMode="auto">
          <a:xfrm>
            <a:off x="7529739" y="4441217"/>
            <a:ext cx="2355273" cy="1524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0" name="TextBox 49"/>
          <p:cNvSpPr txBox="1"/>
          <p:nvPr/>
        </p:nvSpPr>
        <p:spPr>
          <a:xfrm>
            <a:off x="7811784" y="4537033"/>
            <a:ext cx="18010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Osaka"/>
                <a:cs typeface="Osaka"/>
              </a:rPr>
              <a:t>Clean </a:t>
            </a:r>
            <a:r>
              <a:rPr kumimoji="0" lang="en-US" sz="2000" b="1" i="0" u="none" strike="noStrike" kern="1200" cap="none" spc="0" normalizeH="0" baseline="0" noProof="0" dirty="0">
                <a:ln>
                  <a:noFill/>
                </a:ln>
                <a:solidFill>
                  <a:prstClr val="white"/>
                </a:solidFill>
                <a:effectLst/>
                <a:uLnTx/>
                <a:uFillTx/>
                <a:latin typeface="Arial"/>
                <a:ea typeface="Osaka"/>
                <a:cs typeface="Osaka"/>
              </a:rPr>
              <a:t>Water</a:t>
            </a:r>
            <a:r>
              <a:rPr kumimoji="0" lang="en-US" sz="2000" b="0" i="0" u="none" strike="noStrike" kern="1200" cap="none" spc="0" normalizeH="0" baseline="0" noProof="0" dirty="0">
                <a:ln>
                  <a:noFill/>
                </a:ln>
                <a:solidFill>
                  <a:prstClr val="white"/>
                </a:solidFill>
                <a:effectLst/>
                <a:uLnTx/>
                <a:uFillTx/>
                <a:latin typeface="Arial"/>
                <a:ea typeface="Osaka"/>
                <a:cs typeface="Osaka"/>
              </a:rPr>
              <a:t> </a:t>
            </a:r>
            <a:r>
              <a:rPr kumimoji="0" lang="en-US" sz="2000" b="0" i="0" u="none" strike="noStrike" kern="1200" cap="none" spc="0" normalizeH="0" baseline="0" noProof="0" dirty="0">
                <a:ln>
                  <a:noFill/>
                </a:ln>
                <a:solidFill>
                  <a:srgbClr val="FFFFFF"/>
                </a:solidFill>
                <a:effectLst/>
                <a:uLnTx/>
                <a:uFillTx/>
                <a:latin typeface="Arial"/>
                <a:ea typeface="Osaka"/>
                <a:cs typeface="Osaka"/>
              </a:rPr>
              <a:t>for Reuse</a:t>
            </a:r>
          </a:p>
        </p:txBody>
      </p:sp>
      <p:sp>
        <p:nvSpPr>
          <p:cNvPr id="51" name="Diamond 50"/>
          <p:cNvSpPr/>
          <p:nvPr/>
        </p:nvSpPr>
        <p:spPr bwMode="auto">
          <a:xfrm>
            <a:off x="4937449" y="4081177"/>
            <a:ext cx="2016224" cy="1656184"/>
          </a:xfrm>
          <a:prstGeom prst="diamon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2" name="TextBox 51"/>
          <p:cNvSpPr txBox="1"/>
          <p:nvPr/>
        </p:nvSpPr>
        <p:spPr>
          <a:xfrm>
            <a:off x="4937448" y="4628205"/>
            <a:ext cx="19812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Arial"/>
                <a:ea typeface="Osaka"/>
                <a:cs typeface="Osaka"/>
              </a:rPr>
              <a:t>“</a:t>
            </a:r>
            <a:r>
              <a:rPr kumimoji="0" lang="en-US" sz="2000" b="1" i="0" u="sng" strike="noStrike" kern="1200" cap="none" spc="0" normalizeH="0" baseline="0" noProof="0" dirty="0" err="1">
                <a:ln>
                  <a:noFill/>
                </a:ln>
                <a:solidFill>
                  <a:srgbClr val="FFFFFF"/>
                </a:solidFill>
                <a:effectLst/>
                <a:uLnTx/>
                <a:uFillTx/>
                <a:latin typeface="Arial"/>
                <a:ea typeface="Osaka"/>
                <a:cs typeface="Osaka"/>
              </a:rPr>
              <a:t>Biorefinery</a:t>
            </a:r>
            <a:r>
              <a:rPr kumimoji="0" lang="en-US" sz="2000" b="1" i="0" u="sng" strike="noStrike" kern="1200" cap="none" spc="0" normalizeH="0" baseline="0" noProof="0" dirty="0">
                <a:ln>
                  <a:noFill/>
                </a:ln>
                <a:solidFill>
                  <a:srgbClr val="FFFFFF"/>
                </a:solidFill>
                <a:effectLst/>
                <a:uLnTx/>
                <a:uFillTx/>
                <a:latin typeface="Arial"/>
                <a:ea typeface="Osaka"/>
                <a:cs typeface="Osaka"/>
              </a:rPr>
              <a:t>”</a:t>
            </a:r>
            <a:endParaRPr kumimoji="0" lang="en-US" sz="1800" b="0" i="0" u="none" strike="noStrike" kern="1200" cap="none" spc="0" normalizeH="0" baseline="0" noProof="0" dirty="0">
              <a:ln>
                <a:noFill/>
              </a:ln>
              <a:solidFill>
                <a:srgbClr val="FFFFFF"/>
              </a:solidFill>
              <a:effectLst/>
              <a:uLnTx/>
              <a:uFillTx/>
              <a:latin typeface="Arial"/>
              <a:ea typeface="Osaka"/>
              <a:cs typeface="Osak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Osaka"/>
              <a:cs typeface="Osaka"/>
            </a:endParaRPr>
          </a:p>
        </p:txBody>
      </p:sp>
      <p:cxnSp>
        <p:nvCxnSpPr>
          <p:cNvPr id="58" name="Straight Arrow Connector 57"/>
          <p:cNvCxnSpPr/>
          <p:nvPr/>
        </p:nvCxnSpPr>
        <p:spPr bwMode="auto">
          <a:xfrm>
            <a:off x="7032105" y="1848929"/>
            <a:ext cx="576064"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grpSp>
        <p:nvGrpSpPr>
          <p:cNvPr id="75" name="Group 74"/>
          <p:cNvGrpSpPr/>
          <p:nvPr/>
        </p:nvGrpSpPr>
        <p:grpSpPr>
          <a:xfrm>
            <a:off x="1919536" y="1920958"/>
            <a:ext cx="3240360" cy="1418094"/>
            <a:chOff x="395536" y="1700808"/>
            <a:chExt cx="3240360" cy="1418094"/>
          </a:xfrm>
        </p:grpSpPr>
        <p:sp>
          <p:nvSpPr>
            <p:cNvPr id="60" name="Rectangle 59"/>
            <p:cNvSpPr/>
            <p:nvPr/>
          </p:nvSpPr>
          <p:spPr bwMode="auto">
            <a:xfrm>
              <a:off x="899592" y="1700808"/>
              <a:ext cx="1728192" cy="5760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cxnSp>
          <p:nvCxnSpPr>
            <p:cNvPr id="62" name="Straight Connector 61"/>
            <p:cNvCxnSpPr/>
            <p:nvPr/>
          </p:nvCxnSpPr>
          <p:spPr bwMode="auto">
            <a:xfrm flipV="1">
              <a:off x="1403648" y="2276872"/>
              <a:ext cx="360040" cy="36004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63" name="TextBox 62"/>
            <p:cNvSpPr txBox="1"/>
            <p:nvPr/>
          </p:nvSpPr>
          <p:spPr>
            <a:xfrm>
              <a:off x="395536" y="2564904"/>
              <a:ext cx="3240360" cy="55399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Osaka"/>
                  <a:cs typeface="Osaka"/>
                </a:rPr>
                <a:t>“Misplaced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Arial"/>
                  <a:ea typeface="Osaka"/>
                  <a:cs typeface="Osaka"/>
                </a:rPr>
                <a:t>(</a:t>
              </a:r>
              <a:r>
                <a:rPr lang="en-US" sz="1200" dirty="0" err="1">
                  <a:solidFill>
                    <a:srgbClr val="FF0000"/>
                  </a:solidFill>
                  <a:latin typeface="Arial"/>
                  <a:ea typeface="Osaka"/>
                  <a:cs typeface="Osaka"/>
                </a:rPr>
                <a:t>Rittmann</a:t>
              </a:r>
              <a:r>
                <a:rPr lang="en-US" sz="1200" dirty="0">
                  <a:solidFill>
                    <a:srgbClr val="FF0000"/>
                  </a:solidFill>
                  <a:latin typeface="Arial"/>
                  <a:ea typeface="Osaka"/>
                  <a:cs typeface="Osaka"/>
                </a:rPr>
                <a:t> 2013)</a:t>
              </a:r>
              <a:endParaRPr kumimoji="0" lang="en-US" sz="1200" b="0" i="0" u="none" strike="noStrike" kern="1200" cap="none" spc="0" normalizeH="0" baseline="0" noProof="0" dirty="0">
                <a:ln>
                  <a:noFill/>
                </a:ln>
                <a:solidFill>
                  <a:srgbClr val="FF0000"/>
                </a:solidFill>
                <a:effectLst/>
                <a:uLnTx/>
                <a:uFillTx/>
                <a:latin typeface="Arial"/>
                <a:ea typeface="Osaka"/>
                <a:cs typeface="Osaka"/>
              </a:endParaRPr>
            </a:p>
          </p:txBody>
        </p:sp>
      </p:grpSp>
      <p:cxnSp>
        <p:nvCxnSpPr>
          <p:cNvPr id="65" name="Straight Arrow Connector 64"/>
          <p:cNvCxnSpPr/>
          <p:nvPr/>
        </p:nvCxnSpPr>
        <p:spPr bwMode="auto">
          <a:xfrm>
            <a:off x="6960096" y="4873265"/>
            <a:ext cx="576064"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69" name="Straight Connector 68"/>
          <p:cNvCxnSpPr/>
          <p:nvPr/>
        </p:nvCxnSpPr>
        <p:spPr bwMode="auto">
          <a:xfrm flipV="1">
            <a:off x="8760296" y="5953385"/>
            <a:ext cx="0" cy="64807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flipH="1">
            <a:off x="3143672" y="6601457"/>
            <a:ext cx="561662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73" name="Straight Arrow Connector 72"/>
          <p:cNvCxnSpPr/>
          <p:nvPr/>
        </p:nvCxnSpPr>
        <p:spPr bwMode="auto">
          <a:xfrm flipV="1">
            <a:off x="3143672" y="5593345"/>
            <a:ext cx="0" cy="1008112"/>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38" name="Title 1">
            <a:extLst>
              <a:ext uri="{FF2B5EF4-FFF2-40B4-BE49-F238E27FC236}">
                <a16:creationId xmlns:a16="http://schemas.microsoft.com/office/drawing/2014/main" id="{07E99042-C28F-5A46-B92F-16DE7BE808C3}"/>
              </a:ext>
            </a:extLst>
          </p:cNvPr>
          <p:cNvSpPr>
            <a:spLocks noGrp="1"/>
          </p:cNvSpPr>
          <p:nvPr>
            <p:ph type="title"/>
          </p:nvPr>
        </p:nvSpPr>
        <p:spPr>
          <a:xfrm>
            <a:off x="1127448" y="-171400"/>
            <a:ext cx="9865096" cy="1143000"/>
          </a:xfrm>
        </p:spPr>
        <p:txBody>
          <a:bodyPr/>
          <a:lstStyle/>
          <a:p>
            <a:r>
              <a:rPr lang="en-US" sz="3400" b="1" dirty="0">
                <a:solidFill>
                  <a:srgbClr val="0070C0"/>
                </a:solidFill>
              </a:rPr>
              <a:t>A Paradigm Shift Towards Resource Recovery</a:t>
            </a:r>
          </a:p>
        </p:txBody>
      </p:sp>
      <p:sp>
        <p:nvSpPr>
          <p:cNvPr id="39" name="TextBox 38">
            <a:extLst>
              <a:ext uri="{FF2B5EF4-FFF2-40B4-BE49-F238E27FC236}">
                <a16:creationId xmlns:a16="http://schemas.microsoft.com/office/drawing/2014/main" id="{EEC0AC01-A8FD-BF4C-AAAB-BD9DAF95636F}"/>
              </a:ext>
            </a:extLst>
          </p:cNvPr>
          <p:cNvSpPr txBox="1"/>
          <p:nvPr/>
        </p:nvSpPr>
        <p:spPr>
          <a:xfrm>
            <a:off x="3575721" y="3537038"/>
            <a:ext cx="65527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mn-cs"/>
              </a:rPr>
              <a:t>Energy Positive Wastewater Treatment </a:t>
            </a:r>
            <a:r>
              <a:rPr kumimoji="0" lang="en-US" sz="1800" b="0" i="0" u="none" strike="noStrike" kern="1200" cap="none" spc="0" normalizeH="0" baseline="0" noProof="0" dirty="0">
                <a:ln>
                  <a:noFill/>
                </a:ln>
                <a:solidFill>
                  <a:prstClr val="black"/>
                </a:solidFill>
                <a:effectLst/>
                <a:uLnTx/>
                <a:uFillTx/>
                <a:latin typeface="Arial"/>
                <a:ea typeface="+mn-ea"/>
                <a:cs typeface="+mn-cs"/>
              </a:rPr>
              <a:t>by rerouting “misplaced resources” and closing the engineered water cycle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0" name="Rounded Rectangle 39">
            <a:extLst>
              <a:ext uri="{FF2B5EF4-FFF2-40B4-BE49-F238E27FC236}">
                <a16:creationId xmlns:a16="http://schemas.microsoft.com/office/drawing/2014/main" id="{1C0EFF77-9D8B-4A4E-A95A-C61E8EFA5AF4}"/>
              </a:ext>
            </a:extLst>
          </p:cNvPr>
          <p:cNvSpPr/>
          <p:nvPr/>
        </p:nvSpPr>
        <p:spPr bwMode="auto">
          <a:xfrm>
            <a:off x="1847528" y="4149080"/>
            <a:ext cx="8568952" cy="259228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41" name="Rectangle 40">
            <a:extLst>
              <a:ext uri="{FF2B5EF4-FFF2-40B4-BE49-F238E27FC236}">
                <a16:creationId xmlns:a16="http://schemas.microsoft.com/office/drawing/2014/main" id="{0C52E6C5-594C-0F4A-A1A3-351F9A81194B}"/>
              </a:ext>
            </a:extLst>
          </p:cNvPr>
          <p:cNvSpPr/>
          <p:nvPr/>
        </p:nvSpPr>
        <p:spPr>
          <a:xfrm>
            <a:off x="1991544" y="4365105"/>
            <a:ext cx="8424936" cy="20928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Arial"/>
                <a:ea typeface="+mn-ea"/>
                <a:cs typeface="+mn-cs"/>
              </a:rPr>
              <a:t>Given that conventional nutrient removal processes are highly energy intensive, </a:t>
            </a:r>
            <a:r>
              <a:rPr kumimoji="0" lang="en-US" sz="2600" b="1" i="1" u="none" strike="noStrike" kern="1200" cap="none" spc="0" normalizeH="0" baseline="0" noProof="0" dirty="0">
                <a:ln>
                  <a:noFill/>
                </a:ln>
                <a:solidFill>
                  <a:srgbClr val="FFFF00"/>
                </a:solidFill>
                <a:effectLst/>
                <a:uLnTx/>
                <a:uFillTx/>
                <a:latin typeface="Arial"/>
                <a:ea typeface="+mn-ea"/>
                <a:cs typeface="+mn-cs"/>
              </a:rPr>
              <a:t>it is unlikely that energy positive wastewater treatment targeting resource recovery can be achieved without new innovations in N and P removal bioprocesses</a:t>
            </a:r>
            <a:endParaRPr kumimoji="0" lang="en-US" sz="2600" b="0" i="0" u="none" strike="noStrike" kern="1200" cap="none" spc="0" normalizeH="0" baseline="0" noProof="0" dirty="0">
              <a:ln>
                <a:noFill/>
              </a:ln>
              <a:solidFill>
                <a:srgbClr val="FFFF00"/>
              </a:solidFill>
              <a:effectLst/>
              <a:uLnTx/>
              <a:uFillTx/>
              <a:latin typeface="Arial"/>
              <a:ea typeface="+mn-ea"/>
              <a:cs typeface="+mn-cs"/>
            </a:endParaRPr>
          </a:p>
        </p:txBody>
      </p:sp>
      <p:sp>
        <p:nvSpPr>
          <p:cNvPr id="10" name="Rectangle 9"/>
          <p:cNvSpPr/>
          <p:nvPr/>
        </p:nvSpPr>
        <p:spPr bwMode="auto">
          <a:xfrm>
            <a:off x="4404793" y="3068920"/>
            <a:ext cx="3406992" cy="50820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Energy, Money, Chemicals (e.g. to drive P or N removal)</a:t>
            </a:r>
          </a:p>
        </p:txBody>
      </p:sp>
    </p:spTree>
    <p:extLst>
      <p:ext uri="{BB962C8B-B14F-4D97-AF65-F5344CB8AC3E}">
        <p14:creationId xmlns:p14="http://schemas.microsoft.com/office/powerpoint/2010/main" val="1198966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a:spLocks noGrp="1" noChangeArrowheads="1"/>
          </p:cNvSpPr>
          <p:nvPr>
            <p:ph type="title"/>
          </p:nvPr>
        </p:nvSpPr>
        <p:spPr>
          <a:xfrm>
            <a:off x="1524000" y="-99392"/>
            <a:ext cx="9036496" cy="1143000"/>
          </a:xfrm>
        </p:spPr>
        <p:txBody>
          <a:bodyPr/>
          <a:lstStyle/>
          <a:p>
            <a:pPr eaLnBrk="1" hangingPunct="1"/>
            <a:r>
              <a:rPr lang="en-US" sz="2800" b="1" dirty="0">
                <a:solidFill>
                  <a:srgbClr val="0070C0"/>
                </a:solidFill>
                <a:latin typeface="Arial" charset="0"/>
                <a:ea typeface="Osaka" charset="0"/>
                <a:cs typeface="Osaka" charset="0"/>
              </a:rPr>
              <a:t>Shortcut N Removal Processes: A Critical Opportunity for Sustainable Wastewater Treatment</a:t>
            </a:r>
          </a:p>
        </p:txBody>
      </p:sp>
      <p:grpSp>
        <p:nvGrpSpPr>
          <p:cNvPr id="7" name="Group 6"/>
          <p:cNvGrpSpPr/>
          <p:nvPr/>
        </p:nvGrpSpPr>
        <p:grpSpPr>
          <a:xfrm>
            <a:off x="2971800" y="1911549"/>
            <a:ext cx="8614816" cy="3123343"/>
            <a:chOff x="1447800" y="2057400"/>
            <a:chExt cx="8614816" cy="3123343"/>
          </a:xfrm>
        </p:grpSpPr>
        <p:grpSp>
          <p:nvGrpSpPr>
            <p:cNvPr id="59" name="Group 58"/>
            <p:cNvGrpSpPr/>
            <p:nvPr/>
          </p:nvGrpSpPr>
          <p:grpSpPr>
            <a:xfrm>
              <a:off x="1447800" y="2057400"/>
              <a:ext cx="8614816" cy="3123343"/>
              <a:chOff x="1447800" y="2057400"/>
              <a:chExt cx="8614816" cy="3123343"/>
            </a:xfrm>
          </p:grpSpPr>
          <p:sp>
            <p:nvSpPr>
              <p:cNvPr id="60" name="Text Box 3"/>
              <p:cNvSpPr txBox="1">
                <a:spLocks noChangeArrowheads="1"/>
              </p:cNvSpPr>
              <p:nvPr/>
            </p:nvSpPr>
            <p:spPr bwMode="auto">
              <a:xfrm>
                <a:off x="1447800" y="4011613"/>
                <a:ext cx="6868616"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US" sz="3200" dirty="0">
                    <a:cs typeface="Arial" charset="0"/>
                  </a:rPr>
                  <a:t>NH</a:t>
                </a:r>
                <a:r>
                  <a:rPr lang="en-US" sz="3200" baseline="-25000" dirty="0">
                    <a:cs typeface="Arial" charset="0"/>
                  </a:rPr>
                  <a:t>3</a:t>
                </a:r>
                <a:r>
                  <a:rPr lang="en-US" sz="3200" dirty="0">
                    <a:cs typeface="Arial" charset="0"/>
                  </a:rPr>
                  <a:t>  </a:t>
                </a:r>
                <a:r>
                  <a:rPr lang="en-US" sz="3200" dirty="0">
                    <a:cs typeface="Arial" charset="0"/>
                    <a:sym typeface="Symbol" charset="0"/>
                  </a:rPr>
                  <a:t>                     NO</a:t>
                </a:r>
                <a:r>
                  <a:rPr lang="en-US" sz="3200" baseline="-25000" dirty="0">
                    <a:cs typeface="Arial" charset="0"/>
                    <a:sym typeface="Symbol" charset="0"/>
                  </a:rPr>
                  <a:t>2</a:t>
                </a:r>
                <a:r>
                  <a:rPr lang="en-US" sz="3200" baseline="30000" dirty="0">
                    <a:cs typeface="Arial" charset="0"/>
                    <a:sym typeface="Symbol" charset="0"/>
                  </a:rPr>
                  <a:t>-</a:t>
                </a:r>
                <a:r>
                  <a:rPr lang="en-US" sz="3200" dirty="0">
                    <a:cs typeface="Arial" charset="0"/>
                    <a:sym typeface="Symbol" charset="0"/>
                  </a:rPr>
                  <a:t>        NO</a:t>
                </a:r>
                <a:r>
                  <a:rPr lang="en-US" sz="3200" baseline="-25000" dirty="0">
                    <a:cs typeface="Arial" charset="0"/>
                    <a:sym typeface="Symbol" charset="0"/>
                  </a:rPr>
                  <a:t>3</a:t>
                </a:r>
                <a:r>
                  <a:rPr lang="en-US" sz="3200" baseline="30000" dirty="0">
                    <a:cs typeface="Arial" charset="0"/>
                    <a:sym typeface="Symbol" charset="0"/>
                  </a:rPr>
                  <a:t>-</a:t>
                </a:r>
              </a:p>
            </p:txBody>
          </p:sp>
          <p:sp>
            <p:nvSpPr>
              <p:cNvPr id="61" name="Arc 4"/>
              <p:cNvSpPr>
                <a:spLocks/>
              </p:cNvSpPr>
              <p:nvPr/>
            </p:nvSpPr>
            <p:spPr bwMode="auto">
              <a:xfrm flipH="1" flipV="1">
                <a:off x="3203848" y="4136504"/>
                <a:ext cx="381000" cy="228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rot="10800000" wrap="none" anchor="ctr"/>
              <a:lstStyle/>
              <a:p>
                <a:pPr algn="ctr"/>
                <a:endParaRPr lang="en-US" sz="2400">
                  <a:solidFill>
                    <a:srgbClr val="FFFFFF"/>
                  </a:solidFill>
                  <a:latin typeface="Arial"/>
                  <a:ea typeface="Osaka"/>
                  <a:cs typeface="Osaka"/>
                </a:endParaRPr>
              </a:p>
            </p:txBody>
          </p:sp>
          <p:sp>
            <p:nvSpPr>
              <p:cNvPr id="62" name="Text Box 5"/>
              <p:cNvSpPr txBox="1">
                <a:spLocks noChangeArrowheads="1"/>
              </p:cNvSpPr>
              <p:nvPr/>
            </p:nvSpPr>
            <p:spPr bwMode="auto">
              <a:xfrm>
                <a:off x="2843808" y="3789040"/>
                <a:ext cx="10801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US" sz="1800" b="1" dirty="0">
                    <a:cs typeface="Arial" charset="0"/>
                  </a:rPr>
                  <a:t>1.5O</a:t>
                </a:r>
                <a:r>
                  <a:rPr lang="en-US" sz="1800" b="1" baseline="-25000" dirty="0">
                    <a:cs typeface="Arial" charset="0"/>
                  </a:rPr>
                  <a:t>2</a:t>
                </a:r>
              </a:p>
            </p:txBody>
          </p:sp>
          <p:sp>
            <p:nvSpPr>
              <p:cNvPr id="63" name="Arc 7"/>
              <p:cNvSpPr>
                <a:spLocks/>
              </p:cNvSpPr>
              <p:nvPr/>
            </p:nvSpPr>
            <p:spPr bwMode="auto">
              <a:xfrm flipH="1" flipV="1">
                <a:off x="6096000" y="3984104"/>
                <a:ext cx="228600" cy="381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a:ea typeface="Osaka"/>
                  <a:cs typeface="Osaka"/>
                </a:endParaRPr>
              </a:p>
            </p:txBody>
          </p:sp>
          <p:sp>
            <p:nvSpPr>
              <p:cNvPr id="64" name="Text Box 8"/>
              <p:cNvSpPr txBox="1">
                <a:spLocks noChangeArrowheads="1"/>
              </p:cNvSpPr>
              <p:nvPr/>
            </p:nvSpPr>
            <p:spPr bwMode="auto">
              <a:xfrm>
                <a:off x="5715000" y="3638352"/>
                <a:ext cx="77068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US" sz="1800" b="1" dirty="0">
                    <a:cs typeface="Arial" charset="0"/>
                  </a:rPr>
                  <a:t>0.5O</a:t>
                </a:r>
                <a:r>
                  <a:rPr lang="en-US" sz="1800" b="1" baseline="-25000" dirty="0">
                    <a:cs typeface="Arial" charset="0"/>
                  </a:rPr>
                  <a:t>2</a:t>
                </a:r>
              </a:p>
            </p:txBody>
          </p:sp>
          <p:sp>
            <p:nvSpPr>
              <p:cNvPr id="65" name="Text Box 10"/>
              <p:cNvSpPr txBox="1">
                <a:spLocks noChangeArrowheads="1"/>
              </p:cNvSpPr>
              <p:nvPr/>
            </p:nvSpPr>
            <p:spPr bwMode="auto">
              <a:xfrm>
                <a:off x="3148793" y="4719078"/>
                <a:ext cx="327846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US" sz="2400" b="1" dirty="0">
                    <a:cs typeface="Arial" charset="0"/>
                  </a:rPr>
                  <a:t>Nitrification (aerobic)</a:t>
                </a:r>
              </a:p>
            </p:txBody>
          </p:sp>
          <p:sp>
            <p:nvSpPr>
              <p:cNvPr id="68" name="Line 22"/>
              <p:cNvSpPr>
                <a:spLocks noChangeShapeType="1"/>
              </p:cNvSpPr>
              <p:nvPr/>
            </p:nvSpPr>
            <p:spPr bwMode="auto">
              <a:xfrm flipV="1">
                <a:off x="6918325" y="2667000"/>
                <a:ext cx="15875" cy="1427163"/>
              </a:xfrm>
              <a:prstGeom prst="line">
                <a:avLst/>
              </a:prstGeom>
              <a:noFill/>
              <a:ln w="25400">
                <a:solidFill>
                  <a:schemeClr val="tx1"/>
                </a:solidFill>
                <a:round/>
                <a:headEnd type="none"/>
                <a:tailEnd type="arrow" w="lg" len="med"/>
              </a:ln>
            </p:spPr>
            <p:txBody>
              <a:bodyPr wrap="none" anchor="ctr"/>
              <a:lstStyle/>
              <a:p>
                <a:pPr>
                  <a:defRPr/>
                </a:pPr>
                <a:endParaRPr lang="en-US">
                  <a:solidFill>
                    <a:srgbClr val="FFFFFF">
                      <a:lumMod val="50000"/>
                    </a:srgbClr>
                  </a:solidFill>
                  <a:latin typeface="Arial"/>
                  <a:ea typeface="Osaka"/>
                  <a:cs typeface="Osaka"/>
                </a:endParaRPr>
              </a:p>
            </p:txBody>
          </p:sp>
          <p:sp>
            <p:nvSpPr>
              <p:cNvPr id="69" name="Text Box 27"/>
              <p:cNvSpPr txBox="1">
                <a:spLocks noChangeArrowheads="1"/>
              </p:cNvSpPr>
              <p:nvPr/>
            </p:nvSpPr>
            <p:spPr bwMode="auto">
              <a:xfrm>
                <a:off x="6172200" y="2057400"/>
                <a:ext cx="1447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a:spcBef>
                    <a:spcPct val="50000"/>
                  </a:spcBef>
                </a:pPr>
                <a:r>
                  <a:rPr lang="en-US" sz="3200" dirty="0">
                    <a:cs typeface="Arial" charset="0"/>
                    <a:sym typeface="Symbol" charset="0"/>
                  </a:rPr>
                  <a:t>N</a:t>
                </a:r>
                <a:r>
                  <a:rPr lang="en-US" sz="3200" baseline="-25000" dirty="0">
                    <a:cs typeface="Arial" charset="0"/>
                    <a:sym typeface="Symbol" charset="0"/>
                  </a:rPr>
                  <a:t>2</a:t>
                </a:r>
                <a:r>
                  <a:rPr lang="en-US" sz="3200" dirty="0">
                    <a:cs typeface="Arial" charset="0"/>
                    <a:sym typeface="Symbol" charset="0"/>
                  </a:rPr>
                  <a:t> (g)</a:t>
                </a:r>
              </a:p>
            </p:txBody>
          </p:sp>
          <p:sp>
            <p:nvSpPr>
              <p:cNvPr id="70" name="Text Box 11"/>
              <p:cNvSpPr txBox="1">
                <a:spLocks noChangeArrowheads="1"/>
              </p:cNvSpPr>
              <p:nvPr/>
            </p:nvSpPr>
            <p:spPr bwMode="auto">
              <a:xfrm>
                <a:off x="7248896" y="2731933"/>
                <a:ext cx="281372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US" sz="2400" b="1" dirty="0" err="1">
                    <a:cs typeface="Arial" charset="0"/>
                  </a:rPr>
                  <a:t>Denitrification</a:t>
                </a:r>
                <a:endParaRPr lang="en-US" sz="2400" b="1" dirty="0">
                  <a:cs typeface="Arial" charset="0"/>
                </a:endParaRPr>
              </a:p>
              <a:p>
                <a:r>
                  <a:rPr lang="en-US" sz="2400" b="1" dirty="0">
                    <a:cs typeface="Arial" charset="0"/>
                  </a:rPr>
                  <a:t>(Anoxic)</a:t>
                </a:r>
              </a:p>
            </p:txBody>
          </p:sp>
        </p:grpSp>
        <p:cxnSp>
          <p:nvCxnSpPr>
            <p:cNvPr id="71" name="Straight Arrow Connector 70"/>
            <p:cNvCxnSpPr/>
            <p:nvPr/>
          </p:nvCxnSpPr>
          <p:spPr bwMode="auto">
            <a:xfrm>
              <a:off x="2411760" y="4365104"/>
              <a:ext cx="2376264" cy="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72" name="Straight Arrow Connector 71"/>
            <p:cNvCxnSpPr/>
            <p:nvPr/>
          </p:nvCxnSpPr>
          <p:spPr bwMode="auto">
            <a:xfrm>
              <a:off x="5796136" y="4365104"/>
              <a:ext cx="792088" cy="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73" name="Arc 7"/>
            <p:cNvSpPr>
              <a:spLocks/>
            </p:cNvSpPr>
            <p:nvPr/>
          </p:nvSpPr>
          <p:spPr bwMode="auto">
            <a:xfrm flipH="1" flipV="1">
              <a:off x="6948264" y="3284984"/>
              <a:ext cx="360040" cy="381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a:ea typeface="Osaka"/>
                <a:cs typeface="Osaka"/>
              </a:endParaRPr>
            </a:p>
          </p:txBody>
        </p:sp>
        <p:sp>
          <p:nvSpPr>
            <p:cNvPr id="74" name="Text Box 8"/>
            <p:cNvSpPr txBox="1">
              <a:spLocks noChangeArrowheads="1"/>
            </p:cNvSpPr>
            <p:nvPr/>
          </p:nvSpPr>
          <p:spPr bwMode="auto">
            <a:xfrm>
              <a:off x="7236296" y="3501008"/>
              <a:ext cx="51829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US" sz="1800" b="1" dirty="0">
                  <a:cs typeface="Arial" charset="0"/>
                </a:rPr>
                <a:t>5e-</a:t>
              </a:r>
              <a:endParaRPr lang="en-US" sz="1800" b="1" baseline="-25000" dirty="0">
                <a:cs typeface="Arial" charset="0"/>
              </a:endParaRPr>
            </a:p>
          </p:txBody>
        </p:sp>
      </p:grpSp>
      <p:sp>
        <p:nvSpPr>
          <p:cNvPr id="34" name="Rectangle 3"/>
          <p:cNvSpPr txBox="1">
            <a:spLocks noChangeArrowheads="1"/>
          </p:cNvSpPr>
          <p:nvPr/>
        </p:nvSpPr>
        <p:spPr bwMode="auto">
          <a:xfrm>
            <a:off x="2045804" y="914400"/>
            <a:ext cx="7992888"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236537" indent="0" algn="ctr" eaLnBrk="1" hangingPunct="1">
              <a:buClr>
                <a:srgbClr val="FFFF00"/>
              </a:buClr>
              <a:buNone/>
            </a:pPr>
            <a:r>
              <a:rPr lang="en-US" sz="3000" b="1" dirty="0">
                <a:solidFill>
                  <a:srgbClr val="FF0000"/>
                </a:solidFill>
                <a:latin typeface="Arial" charset="0"/>
                <a:ea typeface="Osaka" charset="0"/>
                <a:cs typeface="Osaka" charset="0"/>
              </a:rPr>
              <a:t>Conventional Biological N Removal: Nitrification/ Denitrification</a:t>
            </a:r>
          </a:p>
        </p:txBody>
      </p:sp>
      <p:sp>
        <p:nvSpPr>
          <p:cNvPr id="4" name="Rounded Rectangle 3"/>
          <p:cNvSpPr/>
          <p:nvPr/>
        </p:nvSpPr>
        <p:spPr bwMode="auto">
          <a:xfrm>
            <a:off x="2590800" y="916806"/>
            <a:ext cx="7010400" cy="1064394"/>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a:solidFill>
                <a:srgbClr val="FFFF00"/>
              </a:solidFill>
              <a:latin typeface="Arial" charset="0"/>
              <a:ea typeface="ＭＳ Ｐゴシック" charset="-128"/>
              <a:cs typeface="ＭＳ Ｐゴシック" charset="-128"/>
            </a:endParaRPr>
          </a:p>
        </p:txBody>
      </p:sp>
      <p:sp>
        <p:nvSpPr>
          <p:cNvPr id="36" name="Text Box 10"/>
          <p:cNvSpPr txBox="1">
            <a:spLocks noChangeArrowheads="1"/>
          </p:cNvSpPr>
          <p:nvPr/>
        </p:nvSpPr>
        <p:spPr bwMode="auto">
          <a:xfrm>
            <a:off x="4503905" y="4215805"/>
            <a:ext cx="75533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US" sz="2000" b="1" dirty="0">
                <a:cs typeface="Arial" charset="0"/>
              </a:rPr>
              <a:t>AOB</a:t>
            </a:r>
          </a:p>
        </p:txBody>
      </p:sp>
      <p:sp>
        <p:nvSpPr>
          <p:cNvPr id="37" name="Text Box 11"/>
          <p:cNvSpPr txBox="1">
            <a:spLocks noChangeArrowheads="1"/>
          </p:cNvSpPr>
          <p:nvPr/>
        </p:nvSpPr>
        <p:spPr bwMode="auto">
          <a:xfrm>
            <a:off x="7248129" y="4215805"/>
            <a:ext cx="9747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US" sz="2000" b="1" dirty="0">
                <a:cs typeface="Arial" charset="0"/>
              </a:rPr>
              <a:t>NOB</a:t>
            </a:r>
          </a:p>
        </p:txBody>
      </p:sp>
      <p:sp>
        <p:nvSpPr>
          <p:cNvPr id="38" name="Text Box 14"/>
          <p:cNvSpPr txBox="1">
            <a:spLocks noChangeArrowheads="1"/>
          </p:cNvSpPr>
          <p:nvPr/>
        </p:nvSpPr>
        <p:spPr bwMode="auto">
          <a:xfrm>
            <a:off x="4223794" y="5223918"/>
            <a:ext cx="3971985" cy="646331"/>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US" sz="1800" b="1" dirty="0">
                <a:cs typeface="Arial" charset="0"/>
              </a:rPr>
              <a:t>AOB: Ammonia-Oxidizing Bacteria</a:t>
            </a:r>
          </a:p>
          <a:p>
            <a:r>
              <a:rPr lang="en-US" sz="1800" b="1" dirty="0">
                <a:cs typeface="Arial" charset="0"/>
              </a:rPr>
              <a:t>NOB: Nitrite-Oxidizing Bacteria</a:t>
            </a:r>
          </a:p>
        </p:txBody>
      </p:sp>
      <p:sp>
        <p:nvSpPr>
          <p:cNvPr id="24" name="TextBox 23">
            <a:extLst>
              <a:ext uri="{FF2B5EF4-FFF2-40B4-BE49-F238E27FC236}">
                <a16:creationId xmlns:a16="http://schemas.microsoft.com/office/drawing/2014/main" id="{EA93D022-A321-134B-87BD-E21FAF716A73}"/>
              </a:ext>
            </a:extLst>
          </p:cNvPr>
          <p:cNvSpPr txBox="1"/>
          <p:nvPr/>
        </p:nvSpPr>
        <p:spPr>
          <a:xfrm>
            <a:off x="609600" y="6961221"/>
            <a:ext cx="5292210" cy="1200329"/>
          </a:xfrm>
          <a:prstGeom prst="rect">
            <a:avLst/>
          </a:prstGeom>
          <a:noFill/>
          <a:ln w="38100" cmpd="sng">
            <a:solidFill>
              <a:schemeClr val="tx1"/>
            </a:solidFill>
          </a:ln>
        </p:spPr>
        <p:txBody>
          <a:bodyPr wrap="square" rtlCol="0">
            <a:spAutoFit/>
          </a:bodyPr>
          <a:lstStyle/>
          <a:p>
            <a:r>
              <a:rPr lang="en-US" dirty="0">
                <a:latin typeface="Arial"/>
                <a:ea typeface="Osaka"/>
                <a:cs typeface="Osaka"/>
              </a:rPr>
              <a:t>Conventional N removal bioprocesses are </a:t>
            </a:r>
            <a:r>
              <a:rPr lang="en-US" b="1" dirty="0">
                <a:latin typeface="Arial"/>
                <a:ea typeface="Osaka"/>
                <a:cs typeface="Osaka"/>
              </a:rPr>
              <a:t>highly energy intensive due to the need for </a:t>
            </a:r>
            <a:r>
              <a:rPr lang="en-US" b="1" u="sng" dirty="0">
                <a:latin typeface="Arial"/>
                <a:ea typeface="Osaka"/>
                <a:cs typeface="Osaka"/>
              </a:rPr>
              <a:t>high dissolved oxygen</a:t>
            </a:r>
            <a:r>
              <a:rPr lang="en-US" b="1" dirty="0">
                <a:latin typeface="Arial"/>
                <a:ea typeface="Osaka"/>
                <a:cs typeface="Osaka"/>
              </a:rPr>
              <a:t> </a:t>
            </a:r>
            <a:r>
              <a:rPr lang="en-US" dirty="0">
                <a:latin typeface="Arial"/>
                <a:ea typeface="Osaka"/>
                <a:cs typeface="Osaka"/>
              </a:rPr>
              <a:t>concentrations (&gt;3 mg/L), and required high levels of organic carbon</a:t>
            </a:r>
          </a:p>
        </p:txBody>
      </p:sp>
      <p:sp>
        <p:nvSpPr>
          <p:cNvPr id="5" name="TextBox 4">
            <a:extLst>
              <a:ext uri="{FF2B5EF4-FFF2-40B4-BE49-F238E27FC236}">
                <a16:creationId xmlns:a16="http://schemas.microsoft.com/office/drawing/2014/main" id="{E436AC1C-8BA5-A44F-95F2-CFDD8DA7DB78}"/>
              </a:ext>
            </a:extLst>
          </p:cNvPr>
          <p:cNvSpPr txBox="1"/>
          <p:nvPr/>
        </p:nvSpPr>
        <p:spPr>
          <a:xfrm>
            <a:off x="4071213" y="2807270"/>
            <a:ext cx="5047255" cy="461665"/>
          </a:xfrm>
          <a:prstGeom prst="rect">
            <a:avLst/>
          </a:prstGeom>
          <a:noFill/>
        </p:spPr>
        <p:txBody>
          <a:bodyPr wrap="square" rtlCol="0">
            <a:spAutoFit/>
          </a:bodyPr>
          <a:lstStyle/>
          <a:p>
            <a:r>
              <a:rPr lang="en-US" sz="2400" b="1" i="1" dirty="0">
                <a:solidFill>
                  <a:srgbClr val="FF0000"/>
                </a:solidFill>
              </a:rPr>
              <a:t>High O</a:t>
            </a:r>
            <a:r>
              <a:rPr lang="en-US" sz="2400" b="1" i="1" baseline="-25000" dirty="0">
                <a:solidFill>
                  <a:srgbClr val="FF0000"/>
                </a:solidFill>
              </a:rPr>
              <a:t>2</a:t>
            </a:r>
            <a:r>
              <a:rPr lang="en-US" sz="2400" b="1" i="1" dirty="0">
                <a:solidFill>
                  <a:srgbClr val="FF0000"/>
                </a:solidFill>
              </a:rPr>
              <a:t> (Energy) Requirements</a:t>
            </a:r>
          </a:p>
        </p:txBody>
      </p:sp>
      <p:sp>
        <p:nvSpPr>
          <p:cNvPr id="6" name="Right Brace 5">
            <a:extLst>
              <a:ext uri="{FF2B5EF4-FFF2-40B4-BE49-F238E27FC236}">
                <a16:creationId xmlns:a16="http://schemas.microsoft.com/office/drawing/2014/main" id="{16C262BF-8421-0B40-A5E5-67566EBD9AFE}"/>
              </a:ext>
            </a:extLst>
          </p:cNvPr>
          <p:cNvSpPr/>
          <p:nvPr/>
        </p:nvSpPr>
        <p:spPr>
          <a:xfrm rot="16200000">
            <a:off x="5957180" y="1678800"/>
            <a:ext cx="390640" cy="3597511"/>
          </a:xfrm>
          <a:prstGeom prst="rightBrace">
            <a:avLst>
              <a:gd name="adj1" fmla="val 8333"/>
              <a:gd name="adj2" fmla="val 50446"/>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E7063AB7-814E-2944-AA50-6B0E1C28217D}"/>
              </a:ext>
            </a:extLst>
          </p:cNvPr>
          <p:cNvSpPr txBox="1"/>
          <p:nvPr/>
        </p:nvSpPr>
        <p:spPr>
          <a:xfrm>
            <a:off x="9424528" y="3347209"/>
            <a:ext cx="2476784" cy="1200329"/>
          </a:xfrm>
          <a:prstGeom prst="rect">
            <a:avLst/>
          </a:prstGeom>
          <a:noFill/>
        </p:spPr>
        <p:txBody>
          <a:bodyPr wrap="square" rtlCol="0">
            <a:spAutoFit/>
          </a:bodyPr>
          <a:lstStyle/>
          <a:p>
            <a:r>
              <a:rPr lang="en-US" sz="2400" b="1" i="1" dirty="0">
                <a:solidFill>
                  <a:srgbClr val="FF0000"/>
                </a:solidFill>
              </a:rPr>
              <a:t>High organic carbon requirements</a:t>
            </a:r>
          </a:p>
        </p:txBody>
      </p:sp>
      <p:cxnSp>
        <p:nvCxnSpPr>
          <p:cNvPr id="9" name="Straight Arrow Connector 8">
            <a:extLst>
              <a:ext uri="{FF2B5EF4-FFF2-40B4-BE49-F238E27FC236}">
                <a16:creationId xmlns:a16="http://schemas.microsoft.com/office/drawing/2014/main" id="{F702B2E7-92A1-3944-80AA-1E94580A7421}"/>
              </a:ext>
            </a:extLst>
          </p:cNvPr>
          <p:cNvCxnSpPr>
            <a:cxnSpLocks/>
            <a:stCxn id="28" idx="1"/>
          </p:cNvCxnSpPr>
          <p:nvPr/>
        </p:nvCxnSpPr>
        <p:spPr>
          <a:xfrm flipH="1" flipV="1">
            <a:off x="9156576" y="3672876"/>
            <a:ext cx="267952" cy="2744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04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rgbClr val="FF0000"/>
          </a:solidFill>
          <a:tailEnd type="stealth"/>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18 TechSession Template Wide  -  Read-Only" id="{82A27505-C035-495C-B7E6-807A7F09D72F}" vid="{FDD4AFDE-E4EF-423B-8598-E1BA9362BE3F}"/>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cCormick_purple_template">
  <a:themeElements>
    <a:clrScheme name="McCormick_purple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McCormick_purple_template">
      <a:majorFont>
        <a:latin typeface="Arial Black"/>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cCormick_purple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cCormick_purple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cCormick_purple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cCormick_purple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cCormick_purple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cCormick_purple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cCormick_purple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cCormick_purple_template 8">
        <a:dk1>
          <a:srgbClr val="000000"/>
        </a:dk1>
        <a:lt1>
          <a:srgbClr val="DAE0EC"/>
        </a:lt1>
        <a:dk2>
          <a:srgbClr val="000000"/>
        </a:dk2>
        <a:lt2>
          <a:srgbClr val="AEBCD6"/>
        </a:lt2>
        <a:accent1>
          <a:srgbClr val="005295"/>
        </a:accent1>
        <a:accent2>
          <a:srgbClr val="571963"/>
        </a:accent2>
        <a:accent3>
          <a:srgbClr val="EAEDF4"/>
        </a:accent3>
        <a:accent4>
          <a:srgbClr val="000000"/>
        </a:accent4>
        <a:accent5>
          <a:srgbClr val="AAB3C8"/>
        </a:accent5>
        <a:accent6>
          <a:srgbClr val="4E1659"/>
        </a:accent6>
        <a:hlink>
          <a:srgbClr val="811413"/>
        </a:hlink>
        <a:folHlink>
          <a:srgbClr val="ACA66C"/>
        </a:folHlink>
      </a:clrScheme>
      <a:clrMap bg1="lt1" tx1="dk1" bg2="lt2" tx2="dk2" accent1="accent1" accent2="accent2" accent3="accent3" accent4="accent4" accent5="accent5" accent6="accent6" hlink="hlink" folHlink="folHlink"/>
    </a:extraClrScheme>
    <a:extraClrScheme>
      <a:clrScheme name="McCormick_purple_template 9">
        <a:dk1>
          <a:srgbClr val="000000"/>
        </a:dk1>
        <a:lt1>
          <a:srgbClr val="DAE0EC"/>
        </a:lt1>
        <a:dk2>
          <a:srgbClr val="000000"/>
        </a:dk2>
        <a:lt2>
          <a:srgbClr val="AEBCD6"/>
        </a:lt2>
        <a:accent1>
          <a:srgbClr val="333399"/>
        </a:accent1>
        <a:accent2>
          <a:srgbClr val="571963"/>
        </a:accent2>
        <a:accent3>
          <a:srgbClr val="EAEDF4"/>
        </a:accent3>
        <a:accent4>
          <a:srgbClr val="000000"/>
        </a:accent4>
        <a:accent5>
          <a:srgbClr val="ADADCA"/>
        </a:accent5>
        <a:accent6>
          <a:srgbClr val="4E1659"/>
        </a:accent6>
        <a:hlink>
          <a:srgbClr val="811413"/>
        </a:hlink>
        <a:folHlink>
          <a:srgbClr val="ACA66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cCormick_purple_template">
  <a:themeElements>
    <a:clrScheme name="McCormick_purple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McCormick_purple_template">
      <a:majorFont>
        <a:latin typeface="Arial Black"/>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cCormick_purple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cCormick_purple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cCormick_purple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cCormick_purple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cCormick_purple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cCormick_purple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cCormick_purple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cCormick_purple_template 8">
        <a:dk1>
          <a:srgbClr val="000000"/>
        </a:dk1>
        <a:lt1>
          <a:srgbClr val="DAE0EC"/>
        </a:lt1>
        <a:dk2>
          <a:srgbClr val="000000"/>
        </a:dk2>
        <a:lt2>
          <a:srgbClr val="AEBCD6"/>
        </a:lt2>
        <a:accent1>
          <a:srgbClr val="005295"/>
        </a:accent1>
        <a:accent2>
          <a:srgbClr val="571963"/>
        </a:accent2>
        <a:accent3>
          <a:srgbClr val="EAEDF4"/>
        </a:accent3>
        <a:accent4>
          <a:srgbClr val="000000"/>
        </a:accent4>
        <a:accent5>
          <a:srgbClr val="AAB3C8"/>
        </a:accent5>
        <a:accent6>
          <a:srgbClr val="4E1659"/>
        </a:accent6>
        <a:hlink>
          <a:srgbClr val="811413"/>
        </a:hlink>
        <a:folHlink>
          <a:srgbClr val="ACA66C"/>
        </a:folHlink>
      </a:clrScheme>
      <a:clrMap bg1="lt1" tx1="dk1" bg2="lt2" tx2="dk2" accent1="accent1" accent2="accent2" accent3="accent3" accent4="accent4" accent5="accent5" accent6="accent6" hlink="hlink" folHlink="folHlink"/>
    </a:extraClrScheme>
    <a:extraClrScheme>
      <a:clrScheme name="McCormick_purple_template 9">
        <a:dk1>
          <a:srgbClr val="000000"/>
        </a:dk1>
        <a:lt1>
          <a:srgbClr val="DAE0EC"/>
        </a:lt1>
        <a:dk2>
          <a:srgbClr val="000000"/>
        </a:dk2>
        <a:lt2>
          <a:srgbClr val="AEBCD6"/>
        </a:lt2>
        <a:accent1>
          <a:srgbClr val="333399"/>
        </a:accent1>
        <a:accent2>
          <a:srgbClr val="571963"/>
        </a:accent2>
        <a:accent3>
          <a:srgbClr val="EAEDF4"/>
        </a:accent3>
        <a:accent4>
          <a:srgbClr val="000000"/>
        </a:accent4>
        <a:accent5>
          <a:srgbClr val="ADADCA"/>
        </a:accent5>
        <a:accent6>
          <a:srgbClr val="4E1659"/>
        </a:accent6>
        <a:hlink>
          <a:srgbClr val="811413"/>
        </a:hlink>
        <a:folHlink>
          <a:srgbClr val="ACA66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36917</TotalTime>
  <Words>11784</Words>
  <Application>Microsoft Office PowerPoint</Application>
  <PresentationFormat>Widescreen</PresentationFormat>
  <Paragraphs>1170</Paragraphs>
  <Slides>76</Slides>
  <Notes>55</Notes>
  <HiddenSlides>4</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76</vt:i4>
      </vt:variant>
    </vt:vector>
  </HeadingPairs>
  <TitlesOfParts>
    <vt:vector size="96" baseType="lpstr">
      <vt:lpstr>Arial</vt:lpstr>
      <vt:lpstr>Arial Black</vt:lpstr>
      <vt:lpstr>Calibri</vt:lpstr>
      <vt:lpstr>Calibri Light</vt:lpstr>
      <vt:lpstr>Cambria Math</vt:lpstr>
      <vt:lpstr>Ebrima</vt:lpstr>
      <vt:lpstr>Iowan Old Style Bold</vt:lpstr>
      <vt:lpstr>Symbol</vt:lpstr>
      <vt:lpstr>Times</vt:lpstr>
      <vt:lpstr>Times New Roman</vt:lpstr>
      <vt:lpstr>Verdana</vt:lpstr>
      <vt:lpstr>Wingdings</vt:lpstr>
      <vt:lpstr>Office Theme</vt:lpstr>
      <vt:lpstr>1_Office Theme</vt:lpstr>
      <vt:lpstr>3_Office Theme</vt:lpstr>
      <vt:lpstr>Blank Presentation</vt:lpstr>
      <vt:lpstr>McCormick_purple_template</vt:lpstr>
      <vt:lpstr>5_Blank Presentation</vt:lpstr>
      <vt:lpstr>1_McCormick_purple_template</vt:lpstr>
      <vt:lpstr>2_Office Theme</vt:lpstr>
      <vt:lpstr>PowerPoint Presentation</vt:lpstr>
      <vt:lpstr>BEFORE WE BEGIN</vt:lpstr>
      <vt:lpstr>George F. Wells, Ph.D.</vt:lpstr>
      <vt:lpstr>Towards Integrated Mainstream Shortcut Nitrogen and Biological Phosphorus Removal </vt:lpstr>
      <vt:lpstr>PowerPoint Presentation</vt:lpstr>
      <vt:lpstr>Conventional nitrogen (N) and phosphorus (P) removal bioprocesses at wastewater treatment plants are largely successful, but also highly energy intensive</vt:lpstr>
      <vt:lpstr>A Paradigm Shift Towards Resource Recovery</vt:lpstr>
      <vt:lpstr>A Paradigm Shift Towards Resource Recovery</vt:lpstr>
      <vt:lpstr>Shortcut N Removal Processes: A Critical Opportunity for Sustainable Wastewater Treatment</vt:lpstr>
      <vt:lpstr>Shortcut N Removal Processes: A Critical Opportunity for Sustainable Wastewater Treatment</vt:lpstr>
      <vt:lpstr>Shortcut N Removal Processes: A Critical Opportunity for Sustainable Wastewater Treatment</vt:lpstr>
      <vt:lpstr>PowerPoint Presentation</vt:lpstr>
      <vt:lpstr>Key Research Question: How can we apply shortcut N removal bioprocesses in the mainstream?</vt:lpstr>
      <vt:lpstr>PowerPoint Presentation</vt:lpstr>
      <vt:lpstr>PowerPoint Presentation</vt:lpstr>
      <vt:lpstr>PowerPoint Presentation</vt:lpstr>
      <vt:lpstr>Conventional Routes for Integrated BioP and N removal</vt:lpstr>
      <vt:lpstr>Shortcut Biological N and BioP Removal Research Station O’Brien Water Reclamation Plant (Chicago, IL, USA)</vt:lpstr>
      <vt:lpstr>Advantages of Shortcut N Removal Bioprocessesa</vt:lpstr>
      <vt:lpstr>Shortcut Biological N and BioP Removal Research Station O’Brien Water Reclamation Plant (Chicago, IL, USA)</vt:lpstr>
      <vt:lpstr>Strategy 1: Integrated Nitritation/Denitritation + BioP</vt:lpstr>
      <vt:lpstr>Robust High Rate N, C, and P Removal</vt:lpstr>
      <vt:lpstr>Maximum Activity Assays Confirm NOB Suppression</vt:lpstr>
      <vt:lpstr>NOB Suppression is Also Apparent in Within-Cycle Profiling</vt:lpstr>
      <vt:lpstr>PowerPoint Presentation</vt:lpstr>
      <vt:lpstr>PowerPoint Presentation</vt:lpstr>
      <vt:lpstr>Strategy 1: Integrated Nitritation/Denitritation + BioP</vt:lpstr>
      <vt:lpstr>Strategy 2: High Rate BioP followed by Deammonification</vt:lpstr>
      <vt:lpstr>Strategy 2: High Rate BioP followed by Deammonification</vt:lpstr>
      <vt:lpstr>PowerPoint Presentation</vt:lpstr>
      <vt:lpstr>PowerPoint Presentation</vt:lpstr>
      <vt:lpstr>PowerPoint Presentation</vt:lpstr>
      <vt:lpstr>PowerPoint Presentation</vt:lpstr>
      <vt:lpstr>B-Stage: IFAS Deammonification Reactor Initial Condition</vt:lpstr>
      <vt:lpstr>IFAS Deammonification Reactor:  Robust Retention of Anammox Biomass and Activity</vt:lpstr>
      <vt:lpstr>IFAS Deammonification Reactor:  NOB proliferation</vt:lpstr>
      <vt:lpstr>From NOB proliferation to suppression</vt:lpstr>
      <vt:lpstr>Nitrifier shift from carriers to suspension</vt:lpstr>
      <vt:lpstr>Strategy 2: High Rate BioP followed by Deammonification</vt:lpstr>
      <vt:lpstr>Strategy 2: High Rate BioP followed by Deammonification</vt:lpstr>
      <vt:lpstr>Complete Ammonia Oxidation (Comammox):   A new twist in the microbial nitrogen cycle</vt:lpstr>
      <vt:lpstr>The Suspended Growth SBR was initially operated for deammonification, but transitioned to low DO full nitrification after ~90 days</vt:lpstr>
      <vt:lpstr>Nitrospira increased in abundance to 53% of the overall microbial community</vt:lpstr>
      <vt:lpstr>Strong enrichment of Nitrospira and decline in abundance of AOB was confirmed by FISH</vt:lpstr>
      <vt:lpstr>Comammox dominates the ammonia-oxidizing community in this low DO nitrification reactor</vt:lpstr>
      <vt:lpstr>Ammonia Removal Rate Comparison to Parallel Full-Scale Nitrifying Activated Sludge Bioreactor</vt:lpstr>
      <vt:lpstr>Take Home Points</vt:lpstr>
      <vt:lpstr>Acknowledgements</vt:lpstr>
      <vt:lpstr>PowerPoint Presentation</vt:lpstr>
      <vt:lpstr>Take Away Points and Future Directions</vt:lpstr>
      <vt:lpstr>Summary and Discussion Points</vt:lpstr>
      <vt:lpstr>The Promise of Denitrifying PAOs</vt:lpstr>
      <vt:lpstr>Comammox Diversity, Putative Niche, and Relevance to Practice </vt:lpstr>
      <vt:lpstr>Comammox affiliated with Ca ‘Nitrospira nitrosa’</vt:lpstr>
      <vt:lpstr>NOO Suppression is Also Apparent in Within-Cycle Profiling….  but P uptake is limited to aerated periods </vt:lpstr>
      <vt:lpstr>PowerPoint Presentation</vt:lpstr>
      <vt:lpstr>Advantages of Shortcut N Removal Bioprocessesa</vt:lpstr>
      <vt:lpstr>PowerPoint Presentation</vt:lpstr>
      <vt:lpstr>OUTLINE</vt:lpstr>
      <vt:lpstr>IFAS PN/A SRTs</vt:lpstr>
      <vt:lpstr>IFAS Reactor Performance History</vt:lpstr>
      <vt:lpstr>qFISH demonstrates strong enrichment of putative comammox</vt:lpstr>
      <vt:lpstr>PowerPoint Presentation</vt:lpstr>
      <vt:lpstr>PN/A SBRs</vt:lpstr>
      <vt:lpstr>Suspended Growth SBR operation</vt:lpstr>
      <vt:lpstr>PowerPoint Presentation</vt:lpstr>
      <vt:lpstr>[paralleled by steep drop in anammox activity]</vt:lpstr>
      <vt:lpstr>PowerPoint Presentation</vt:lpstr>
      <vt:lpstr>Mainstream Deammonification Challenges Carbonaceous, Cold, Dilute, Dynamic</vt:lpstr>
      <vt:lpstr>PowerPoint Presentation</vt:lpstr>
      <vt:lpstr>HRAS-P/Deammonification 2-Sludge Process</vt:lpstr>
      <vt:lpstr>Challenge 1: Carbonaceous BOD (and P) Removal </vt:lpstr>
      <vt:lpstr>Deammonification SBRs</vt:lpstr>
      <vt:lpstr>Suspended Growth Reactor Decline in Anammox Abundance and Activity</vt:lpstr>
      <vt:lpstr>…Comammox!</vt:lpstr>
      <vt:lpstr>Final Suspended Growth Reactor Performance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Justin Notestein</dc:creator>
  <cp:lastModifiedBy>Slaby, Pamela</cp:lastModifiedBy>
  <cp:revision>1370</cp:revision>
  <cp:lastPrinted>2019-04-01T15:01:27Z</cp:lastPrinted>
  <dcterms:created xsi:type="dcterms:W3CDTF">2009-11-12T03:41:31Z</dcterms:created>
  <dcterms:modified xsi:type="dcterms:W3CDTF">2019-12-13T16:13:13Z</dcterms:modified>
</cp:coreProperties>
</file>